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835" r:id="rId4"/>
  </p:sldMasterIdLst>
  <p:notesMasterIdLst>
    <p:notesMasterId r:id="rId27"/>
  </p:notesMasterIdLst>
  <p:sldIdLst>
    <p:sldId id="259" r:id="rId5"/>
    <p:sldId id="2147479554" r:id="rId6"/>
    <p:sldId id="2147479555" r:id="rId7"/>
    <p:sldId id="2147479590" r:id="rId8"/>
    <p:sldId id="2147482520" r:id="rId9"/>
    <p:sldId id="2147479564" r:id="rId10"/>
    <p:sldId id="2147479568" r:id="rId11"/>
    <p:sldId id="2147482528" r:id="rId12"/>
    <p:sldId id="2147479573" r:id="rId13"/>
    <p:sldId id="2147479570" r:id="rId14"/>
    <p:sldId id="2147482513" r:id="rId15"/>
    <p:sldId id="2147482514" r:id="rId16"/>
    <p:sldId id="2147479572" r:id="rId17"/>
    <p:sldId id="2147482512" r:id="rId18"/>
    <p:sldId id="2147479574" r:id="rId19"/>
    <p:sldId id="2147482510" r:id="rId20"/>
    <p:sldId id="2147482515" r:id="rId21"/>
    <p:sldId id="2147482529" r:id="rId22"/>
    <p:sldId id="2147479581" r:id="rId23"/>
    <p:sldId id="2147479580" r:id="rId24"/>
    <p:sldId id="2147479582" r:id="rId25"/>
    <p:sldId id="21474795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9B9D363-4004-4DAE-8C2A-E466D418BAFB}">
          <p14:sldIdLst>
            <p14:sldId id="259"/>
            <p14:sldId id="2147479554"/>
            <p14:sldId id="2147479555"/>
            <p14:sldId id="2147479590"/>
            <p14:sldId id="2147482520"/>
          </p14:sldIdLst>
        </p14:section>
        <p14:section name="How to use Copilot Chat" id="{23E2E914-E79A-4F5E-AEFB-F07D9F1B9F3B}">
          <p14:sldIdLst>
            <p14:sldId id="2147479564"/>
            <p14:sldId id="2147479568"/>
            <p14:sldId id="2147482528"/>
            <p14:sldId id="2147479573"/>
            <p14:sldId id="2147479570"/>
            <p14:sldId id="2147482513"/>
            <p14:sldId id="2147482514"/>
            <p14:sldId id="2147479572"/>
            <p14:sldId id="2147482512"/>
            <p14:sldId id="2147479574"/>
            <p14:sldId id="2147482510"/>
            <p14:sldId id="2147482515"/>
            <p14:sldId id="2147482529"/>
          </p14:sldIdLst>
        </p14:section>
        <p14:section name="Prompt examples" id="{8D348066-8EC8-4049-A3B6-A5D6851CA219}">
          <p14:sldIdLst>
            <p14:sldId id="2147479581"/>
            <p14:sldId id="2147479580"/>
            <p14:sldId id="2147479582"/>
            <p14:sldId id="2147479583"/>
          </p14:sldIdLst>
        </p14:section>
      </p14:sectionLst>
    </p:ext>
    <p:ext uri="{EFAFB233-063F-42B5-8137-9DF3F51BA10A}">
      <p15:sldGuideLst xmlns:p15="http://schemas.microsoft.com/office/powerpoint/2012/main">
        <p15:guide id="1" pos="624" userDrawn="1">
          <p15:clr>
            <a:srgbClr val="A4A3A4"/>
          </p15:clr>
        </p15:guide>
        <p15:guide id="2" orient="horz" pos="28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DC1"/>
    <a:srgbClr val="FFFFFF"/>
    <a:srgbClr val="FFCCCC"/>
    <a:srgbClr val="0078D4"/>
    <a:srgbClr val="000000"/>
    <a:srgbClr val="030303"/>
    <a:srgbClr val="3579CF"/>
    <a:srgbClr val="5DB3FA"/>
    <a:srgbClr val="00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774" y="102"/>
      </p:cViewPr>
      <p:guideLst>
        <p:guide pos="624"/>
        <p:guide orient="horz" pos="2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16745-969E-49A4-B9C4-1A0CE8DBA346}" type="datetimeFigureOut">
              <a:rPr lang="en-US" smtClean="0"/>
              <a:t>4/19/2026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2843E-4E3F-4539-8169-3BC120CDD5F2}" type="slidenum">
              <a:rPr lang="en-US" smtClean="0"/>
              <a:t>‹#›</a:t>
            </a:fld>
            <a:endParaRPr lang="en-US"/>
          </a:p>
        </p:txBody>
      </p:sp>
    </p:spTree>
    <p:extLst>
      <p:ext uri="{BB962C8B-B14F-4D97-AF65-F5344CB8AC3E}">
        <p14:creationId xmlns:p14="http://schemas.microsoft.com/office/powerpoint/2010/main" val="209824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everyone! Today, we’ll explore how Microsoft 365 Copilot Chat can supercharge your workflow in Excel. Excel is packed with features, but it can be overwhelming to know where to start. Copilot adds even more capabilities, making it easier to get answers, automate tasks, and save time. This session will show practical examples and how-</a:t>
            </a:r>
            <a:r>
              <a:rPr lang="en-US" err="1"/>
              <a:t>tos</a:t>
            </a:r>
            <a:r>
              <a:rPr lang="en-US"/>
              <a:t>, so you can use Copilot to work smarter and more efficiently.</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85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E2843E-4E3F-4539-8169-3BC120CDD5F2}" type="slidenum">
              <a:rPr lang="en-US" smtClean="0"/>
              <a:t>12</a:t>
            </a:fld>
            <a:endParaRPr lang="en-US"/>
          </a:p>
        </p:txBody>
      </p:sp>
    </p:spTree>
    <p:extLst>
      <p:ext uri="{BB962C8B-B14F-4D97-AF65-F5344CB8AC3E}">
        <p14:creationId xmlns:p14="http://schemas.microsoft.com/office/powerpoint/2010/main" val="2068094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302670"/>
            <a:ext cx="4080397" cy="1231106"/>
          </a:xfrm>
          <a:noFill/>
        </p:spPr>
        <p:txBody>
          <a:bodyPr wrap="square" lIns="0" tIns="0" rIns="0" bIns="0" anchor="b" anchorCtr="0">
            <a:spAutoFit/>
          </a:bodyPr>
          <a:lstStyle>
            <a:lvl1pPr>
              <a:defRPr sz="4000" spc="-50" baseline="0">
                <a:solidFill>
                  <a:schemeClr val="tx1"/>
                </a:solidFill>
                <a:latin typeface="+mj-lt"/>
                <a:cs typeface="Segoe Sans Display" pitchFamily="2"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080397"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 text</a:t>
            </a:r>
          </a:p>
        </p:txBody>
      </p:sp>
      <p:pic>
        <p:nvPicPr>
          <p:cNvPr id="8" name="Picture 7" descr="A logo of a company&#10;&#10;Description automatically generated">
            <a:extLst>
              <a:ext uri="{FF2B5EF4-FFF2-40B4-BE49-F238E27FC236}">
                <a16:creationId xmlns:a16="http://schemas.microsoft.com/office/drawing/2014/main" id="{51065696-BF77-547A-924A-9F4AB38AD41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1500" y="581978"/>
            <a:ext cx="1454782" cy="343851"/>
          </a:xfrm>
          <a:prstGeom prst="rect">
            <a:avLst/>
          </a:prstGeom>
        </p:spPr>
      </p:pic>
    </p:spTree>
    <p:extLst>
      <p:ext uri="{BB962C8B-B14F-4D97-AF65-F5344CB8AC3E}">
        <p14:creationId xmlns:p14="http://schemas.microsoft.com/office/powerpoint/2010/main" val="3402987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quare Photo ">
    <p:bg>
      <p:bgPr>
        <a:solidFill>
          <a:srgbClr val="E8E6DF"/>
        </a:solidFill>
        <a:effectLst/>
      </p:bgPr>
    </p:bg>
    <p:spTree>
      <p:nvGrpSpPr>
        <p:cNvPr id="1" name=""/>
        <p:cNvGrpSpPr/>
        <p:nvPr/>
      </p:nvGrpSpPr>
      <p:grpSpPr>
        <a:xfrm>
          <a:off x="0" y="0"/>
          <a:ext cx="0" cy="0"/>
          <a:chOff x="0" y="0"/>
          <a:chExt cx="0" cy="0"/>
        </a:xfrm>
      </p:grpSpPr>
      <p:sp>
        <p:nvSpPr>
          <p:cNvPr id="2" name="Picture Placeholder" descr="This photo is a 'placeholder' only. Drag or drop your photo here, or click and tap the center to insert a photo.">
            <a:extLst>
              <a:ext uri="{FF2B5EF4-FFF2-40B4-BE49-F238E27FC236}">
                <a16:creationId xmlns:a16="http://schemas.microsoft.com/office/drawing/2014/main" id="{F7F87341-ECEA-3B94-51B2-A9E24914685F}"/>
              </a:ext>
            </a:extLst>
          </p:cNvPr>
          <p:cNvSpPr>
            <a:spLocks noGrp="1"/>
          </p:cNvSpPr>
          <p:nvPr>
            <p:ph type="pic" sz="quarter" idx="11" hasCustomPrompt="1"/>
          </p:nvPr>
        </p:nvSpPr>
        <p:spPr bwMode="ltGray">
          <a:xfrm>
            <a:off x="5334000" y="0"/>
            <a:ext cx="6858000" cy="6858000"/>
          </a:xfrm>
          <a:blipFill dpi="0" rotWithShape="1">
            <a:blip r:embed="rId2"/>
            <a:srcRect/>
            <a:stretch>
              <a:fillRect/>
            </a:stretch>
          </a:blipFill>
        </p:spPr>
        <p:txBody>
          <a:bodyPr lIns="0" tIns="2377440" rIns="0" anchor="t" anchorCtr="0">
            <a:noAutofit/>
          </a:bodyPr>
          <a:lstStyle>
            <a:lvl1pPr marL="0" indent="0" algn="ctr">
              <a:lnSpc>
                <a:spcPct val="100000"/>
              </a:lnSpc>
              <a:buNone/>
              <a:defRPr sz="1400" b="1">
                <a:solidFill>
                  <a:schemeClr val="tx1"/>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6" name="Rectangle 5">
            <a:extLst>
              <a:ext uri="{FF2B5EF4-FFF2-40B4-BE49-F238E27FC236}">
                <a16:creationId xmlns:a16="http://schemas.microsoft.com/office/drawing/2014/main" id="{3DED39DE-8DED-DC59-2BDA-C621877CF646}"/>
              </a:ext>
            </a:extLst>
          </p:cNvPr>
          <p:cNvSpPr/>
          <p:nvPr userDrawn="1"/>
        </p:nvSpPr>
        <p:spPr bwMode="auto">
          <a:xfrm>
            <a:off x="0" y="-1"/>
            <a:ext cx="5334000" cy="6857999"/>
          </a:xfrm>
          <a:prstGeom prst="rect">
            <a:avLst/>
          </a:prstGeom>
          <a:gradFill flip="none" rotWithShape="1">
            <a:gsLst>
              <a:gs pos="100000">
                <a:schemeClr val="bg1">
                  <a:alpha val="0"/>
                </a:schemeClr>
              </a:gs>
              <a:gs pos="0">
                <a:schemeClr val="bg1">
                  <a:shade val="100000"/>
                  <a:satMod val="115000"/>
                  <a:alpha val="22143"/>
                </a:scheme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chemeClr val="tx1"/>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7477573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5">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8FDC08-6E01-3B36-160B-ED2547ADFBDE}"/>
              </a:ext>
            </a:extLst>
          </p:cNvPr>
          <p:cNvSpPr>
            <a:spLocks noGrp="1"/>
          </p:cNvSpPr>
          <p:nvPr>
            <p:ph type="title" hasCustomPrompt="1"/>
          </p:nvPr>
        </p:nvSpPr>
        <p:spPr>
          <a:xfrm>
            <a:off x="585216" y="3035808"/>
            <a:ext cx="4178808"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32761408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9489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60">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9491241" cy="6858000"/>
          </a:xfrm>
          <a:prstGeom prst="rect">
            <a:avLst/>
          </a:prstGeom>
          <a:gradFill>
            <a:gsLst>
              <a:gs pos="5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26333902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Sans Display" pitchFamily="2"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Sans Display" pitchFamily="2"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38784724"/>
      </p:ext>
    </p:extLst>
  </p:cSld>
  <p:clrMap bg1="lt1" tx1="dk1" bg2="lt2" tx2="dk2" accent1="accent1" accent2="accent2" accent3="accent3" accent4="accent4" accent5="accent5" accent6="accent6" hlink="hlink" folHlink="folHlink"/>
  <p:sldLayoutIdLst>
    <p:sldLayoutId id="2147483837" r:id="rId1"/>
    <p:sldLayoutId id="2147483859" r:id="rId2"/>
    <p:sldLayoutId id="2147483888" r:id="rId3"/>
    <p:sldLayoutId id="2147483893" r:id="rId4"/>
    <p:sldLayoutId id="2147483894" r:id="rId5"/>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Sans Display" pitchFamily="2"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support.microsoft.com/en-us/topic/meet-copilot-lab-7796a17b-f609-48a8-bdc7-f867c2667379" TargetMode="External"/><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hyperlink" Target="http://m365copilot.com/" TargetMode="External"/><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hyperlink" Target="https://techcommunity.microsoft.com/t5/copilot-for-microsoft-365/updates-to-microsoft-copilot-to-bring-enterprise-data-protection/ba-p/4217152" TargetMode="External"/><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hyperlink" Target="http://copilot.cloud.microsoft/" TargetMode="External"/><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hyperlink" Target="https://www.microsoft.com/en-us/microsoft-365/copilot/download-copilot-app?msockid=171b316f673c61533f86259f66e36080" TargetMode="External"/><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microsoft365.com/chat/entity1-d870f6cd-4aa5-4d42-9626-ab690c041429/eyJpZCI6IlRXbGpjbTl6YjJaMFZqSjhhSFIwY0hNNkx5OXpkV0p6ZEhKaGRHVXRjMlJtTFdsdWRDNXZabVpwWTJVdVkyOXRMM3hrZFcxdGVYeGtZbUpqWldFNE5pMDNaVGxqTFRRd056a3RZV1V4WlMxbVlqQTFaVEF3TkRaaE56UjhaVzR0ZFhNJTNkIiwic2NlbmFyaW8iOiJzaGFyZUxpbmsiLCJwcm9wZXJ0aWVzIjp7InByb21wdFNvdXJjZSI6Im1pY3Jvc29mdCIsImNsaWNrVGltZXN0YW1wIjoiMjAyNC0xMS0yMlQyMTozNTowOS4zNDNaIn0sImNoYXRUeXBlIjoid29yayIsInZlcnNpb24iOjEuMX0" TargetMode="External"/><Relationship Id="rId3" Type="http://schemas.openxmlformats.org/officeDocument/2006/relationships/hyperlink" Target="https://www.microsoft365.com/chat/entity1-d870f6cd-4aa5-4d42-9626-ab690c041429/eyJpZCI6IlRXbGpjbTl6YjJaMFZqSjhhSFIwY0hNNkx5OXpkV0p6ZEhKaGRHVXRjMlJtTFdsdWRDNXZabVpwWTJVdVkyOXRMM3hrZFcxdGVYdzJPVFl4WWpabE1TMDBaV0UyTFRSallXWXRPREUzTWkxallqVTVZMk0zTmpRME1qTjhaVzR0ZFhNJTNkIiwic2NlbmFyaW8iOiJzaGFyZUxpbmsiLCJwcm9wZXJ0aWVzIjp7InByb21wdFNvdXJjZSI6Im1pY3Jvc29mdCIsImNsaWNrVGltZXN0YW1wIjoiMjAyNC0xMS0yMlQyMTo0MTowNC4wNzRaIn0sImNoYXRUeXBlIjoid29yayIsInZlcnNpb24iOjEuMX0" TargetMode="External"/><Relationship Id="rId7" Type="http://schemas.openxmlformats.org/officeDocument/2006/relationships/hyperlink" Target="https://www.microsoft365.com/chat/entity1-d870f6cd-4aa5-4d42-9626-ab690c041429/eyJpZCI6IlRXbGpjbTl6YjJaMFZqSjhhSFIwY0hNNkx5OXpkV0p6ZEhKaGRHVXRjMlJtTFdsdWRDNXZabVpwWTJVdVkyOXRMM3hrZFcxdGVYdzJaV0UwWldGaU1pMDNNRFE1TFRRNFpUUXRPV1EwTUMwek5qVXdOakZqWlRkbU1ESjhaVzR0ZFhNJTNkIiwic2NlbmFyaW8iOiJzaGFyZUxpbmsiLCJwcm9wZXJ0aWVzIjp7InByb21wdFNvdXJjZSI6Im1pY3Jvc29mdCIsImNsaWNrVGltZXN0YW1wIjoiMjAyNC0xMS0yMlQyMTo0MTo1OS45NTJaIn0sImNoYXRUeXBlIjoid29yayIsInZlcnNpb24iOjEuMX0" TargetMode="External"/><Relationship Id="rId2" Type="http://schemas.openxmlformats.org/officeDocument/2006/relationships/hyperlink" Target="https://www.microsoft365.com/chat/entity1-d870f6cd-4aa5-4d42-9626-ab690c041429/eyJ0eXBlIjoiUGxhaW5UZXh0IiwidGV4dCI6IkhvdyBjYW4gSSBldmFsdWF0ZSBhbiBpbnRlcnZpZXcgY2FuZGlkYXRlJ3Mgc29mdCBza2lsbHM_Iiwic291cmNlIjoiQ29waWxvdExhYiIsInNob3VsZFN1Ym1pdCI6ZmFsc2V9" TargetMode="External"/><Relationship Id="rId1" Type="http://schemas.openxmlformats.org/officeDocument/2006/relationships/slideLayout" Target="../slideLayouts/slideLayout4.xml"/><Relationship Id="rId6" Type="http://schemas.openxmlformats.org/officeDocument/2006/relationships/hyperlink" Target="https://www.microsoft365.com/chat/entity1-d870f6cd-4aa5-4d42-9626-ab690c041429/eyJ0eXBlIjoiUGxhaW5UZXh0IiwidGV4dCI6IkhvdyBoYXZlIHdvcmxkIGxpdGVyYWN5IHJhdGVzIGNoYW5nZWQgaW4gdGhlIHBhc3QgMzAgeWVhcnM_Iiwic291cmNlIjoiQ29waWxvdExhYiIsInNob3VsZFN1Ym1pdCI6ZmFsc2V9" TargetMode="External"/><Relationship Id="rId11" Type="http://schemas.openxmlformats.org/officeDocument/2006/relationships/hyperlink" Target="https://www.microsoft365.com/chat/entity1-d870f6cd-4aa5-4d42-9626-ab690c041429/eyJpZCI6IlRXbGpjbTl6YjJaMFZqSjhhSFIwY0hNNkx5OXpkV0p6ZEhKaGRHVXRjMlJtTFdsdWRDNXZabVpwWTJVdVkyOXRMM3hrZFcxdGVYdzRaV1pqT1RSbFl5MWpNVGRrTFRSaU1XTXRPR1l4TkMwM05EazROVE01WkRObVpHWjhaVzR0ZFhNJTNkIiwic2NlbmFyaW8iOiJzaGFyZUxpbmsiLCJwcm9wZXJ0aWVzIjp7InByb21wdFNvdXJjZSI6Im1pY3Jvc29mdCIsImNsaWNrVGltZXN0YW1wIjoiMjAyNC0xMS0yMlQyMTozNDoyNy45OTJaIn0sImNoYXRUeXBlIjoid29yayIsInZlcnNpb24iOjEuMX0" TargetMode="External"/><Relationship Id="rId5" Type="http://schemas.openxmlformats.org/officeDocument/2006/relationships/hyperlink" Target="https://www.microsoft365.com/chat/entity1-d870f6cd-4aa5-4d42-9626-ab690c041429/eyJpZCI6IlRXbGpjbTl6YjJaMFZqSjhhSFIwY0hNNkx5OXpkV0p6ZEhKaGRHVXRjMlJtTFdsdWRDNXZabVpwWTJVdVkyOXRMM3hrZFcxdGVYdzJOamc1WXpVM1pTMDFNVEprTFRRMU16VXRPV016WkMxbFpqRXdNMk5rT0dJd1lqRjhaVzR0ZFhNJTNkIiwic2NlbmFyaW8iOiJzaGFyZUxpbmsiLCJwcm9wZXJ0aWVzIjp7InByb21wdFNvdXJjZSI6Im1pY3Jvc29mdCIsImNsaWNrVGltZXN0YW1wIjoiMjAyNC0xMS0yMlQyMTozOToxMC45MTFaIn0sImNoYXRUeXBlIjoid29yayIsInZlcnNpb24iOjEuMX0" TargetMode="External"/><Relationship Id="rId10" Type="http://schemas.openxmlformats.org/officeDocument/2006/relationships/hyperlink" Target="https://www.microsoft365.com/chat/entity1-d870f6cd-4aa5-4d42-9626-ab690c041429/eyJpZCI6IlRXbGpjbTl6YjJaMFZqSjhhSFIwY0hNNkx5OXpkV0p6ZEhKaGRHVXRjMlJtTFdsdWRDNXZabVpwWTJVdVkyOXRMM3hrZFcxdGVYeGlOamd3TUdJMFpTMDFZemRpTFRRd01ETXRPRFV4WlMwMU56QXhaRGszT0RkbU1HTjhaVzR0ZFhNJTNkIiwic2NlbmFyaW8iOiJzaGFyZUxpbmsiLCJwcm9wZXJ0aWVzIjp7InByb21wdFNvdXJjZSI6Im1pY3Jvc29mdCIsImNsaWNrVGltZXN0YW1wIjoiMjAyNC0xMS0yMlQyMTozNzoyMi44MDVaIn0sImNoYXRUeXBlIjoid29yayIsInZlcnNpb24iOjEuMX0" TargetMode="External"/><Relationship Id="rId4" Type="http://schemas.openxmlformats.org/officeDocument/2006/relationships/hyperlink" Target="https://www.microsoft365.com/chat/entity1-d870f6cd-4aa5-4d42-9626-ab690c041429/eyJpZCI6IlRXbGpjbTl6YjJaMFZqSjhhSFIwY0hNNkx5OXpkV0p6ZEhKaGRHVXRjMlJtTFdsdWRDNXZabVpwWTJVdVkyOXRMM3hrZFcxdGVYd3daR1JtTTJKallpMDVOamN6TFRSbFlqVXRZVE5sTUMwMU5HRTNNV1ZqT0RBNVpHSjhaVzR0ZFhNJTNkIiwic2NlbmFyaW8iOiJzaGFyZUxpbmsiLCJwcm9wZXJ0aWVzIjp7InByb21wdFNvdXJjZSI6Im1pY3Jvc29mdCIsImNsaWNrVGltZXN0YW1wIjoiMjAyNC0xMS0yMlQyMTozNzo0MC40NzZaIn0sImNoYXRUeXBlIjoid29yayIsInZlcnNpb24iOjEuMX0" TargetMode="External"/><Relationship Id="rId9" Type="http://schemas.openxmlformats.org/officeDocument/2006/relationships/hyperlink" Target="https://www.microsoft365.com/chat/entity1-d870f6cd-4aa5-4d42-9626-ab690c041429/eyJpZCI6IlRXbGpjbTl6YjJaMFZqSjhhSFIwY0hNNkx5OXpkV0p6ZEhKaGRHVXRjMlJtTFdsdWRDNXZabVpwWTJVdVkyOXRMM3hrZFcxdGVYdzNaRGRpWW1ZNU9TMDROakkyTFRSaU1Ua3RPREZqTUMwNVpHTmhOVE16WXpGak1XUjhaVzR0ZFhNJTNkIiwic2NlbmFyaW8iOiJzaGFyZUxpbmsiLCJwcm9wZXJ0aWVzIjp7InByb21wdFNvdXJjZSI6Im1pY3Jvc29mdCIsImNsaWNrVGltZXN0YW1wIjoiMjAyNC0xMS0yMlQyMTozNzowNS44MzJaIn0sImNoYXRUeXBlIjoid29yayIsInZlcnNpb24iOjEuMX0"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microsoft365.com/chat/entity1-d870f6cd-4aa5-4d42-9626-ab690c041429/eyJpZCI6IlRXbGpjbTl6YjJaMFZqSjhhSFIwY0hNNkx5OXpkV0p6ZEhKaGRHVXRjMlJtTFdsdWRDNXZabVpwWTJVdVkyOXRMM3hrZFcxdGVYdzJZVEJoT0dJd05pMWxNRGxrTFRRMFlqY3RZVFF5WXkxaVpqSXdOR1EwWm1ZMk1qUjhaVzR0ZFhNJTNkIiwic2NlbmFyaW8iOiJzaGFyZUxpbmsiLCJwcm9wZXJ0aWVzIjp7InByb21wdFNvdXJjZSI6Im1pY3Jvc29mdCIsImNsaWNrVGltZXN0YW1wIjoiMjAyNC0xMS0yMlQyMTo0NDo1NS42NDhaIn0sImNoYXRUeXBlIjoid29yayIsInZlcnNpb24iOjEuMX0" TargetMode="External"/><Relationship Id="rId13" Type="http://schemas.openxmlformats.org/officeDocument/2006/relationships/hyperlink" Target="https://www.microsoft365.com/chat/entity1-d870f6cd-4aa5-4d42-9626-ab690c041429/eyJpZCI6IlRXbGpjbTl6YjJaMFZqSjhhSFIwY0hNNkx5OXpkV0p6ZEhKaGRHVXRjMlJtTFdsdWRDNXZabVpwWTJVdVkyOXRMM3hrZFcxdGVYdzVaR1kzTjJJNU1TMDJNVFpoTFRReVptRXRZbUl3WWkwME9UVmhNREZqT0daaE1EWjhaVzR0ZFhNJTNkIiwic2NlbmFyaW8iOiJzaGFyZUxpbmsiLCJwcm9wZXJ0aWVzIjp7InByb21wdFNvdXJjZSI6Im1pY3Jvc29mdCIsImNsaWNrVGltZXN0YW1wIjoiMjAyNC0xMS0yMlQyMTo1Mjo0Ny4wNzhaIn0sImNoYXRUeXBlIjoid29yayIsInZlcnNpb24iOjEuMX0" TargetMode="External"/><Relationship Id="rId3" Type="http://schemas.openxmlformats.org/officeDocument/2006/relationships/hyperlink" Target="https://www.microsoft365.com/chat/entity1-d870f6cd-4aa5-4d42-9626-ab690c041429/eyJ0eXBlIjoiUGxhaW5UZXh0IiwidGV4dCI6IldyaXRlIHNvbWUgZnVubnkgT3V0IG9mIE9mZmljZSBlbWFpbCByZXNwb25zZXMgdG8gdXNlIHdoaWxlIEknbSBvbiB2YWNhdGlvbiBmcm9tIFtEZWMgMTUtIDI3XS4gQWxzbyBpbmNsdWRlIHN0ZXBzIGZvciBob3cgdG8gc2V0IHRoaXMgaW4gT3V0bG9vay4iLCJzb3VyY2UiOiJDb3BpbG90TGFiIiwic2hvdWxkU3VibWl0IjpmYWxzZX0" TargetMode="External"/><Relationship Id="rId7" Type="http://schemas.openxmlformats.org/officeDocument/2006/relationships/hyperlink" Target="https://www.microsoft365.com/chat/entity1-d870f6cd-4aa5-4d42-9626-ab690c041429/eyJpZCI6IlRXbGpjbTl6YjJaMFZqSjhhSFIwY0hNNkx5OXpkV0p6ZEhKaGRHVXRjMlJtTFdsdWRDNXZabVpwWTJVdVkyOXRMM3hrZFcxdGVYeG1ZekpoWW1FMU5pMWtPV05sTFRRM05tUXRPRFV5WkMwd1pHVXhPRFkwTkRFNU56UjhaVzR0ZFhNJTNkIiwic2NlbmFyaW8iOiJzaGFyZUxpbmsiLCJwcm9wZXJ0aWVzIjp7InByb21wdFNvdXJjZSI6Im1pY3Jvc29mdCIsImNsaWNrVGltZXN0YW1wIjoiMjAyNC0xMS0yMlQyMTo0NDozMy4wODlaIn0sImNoYXRUeXBlIjoid29yayIsInZlcnNpb24iOjEuMX0" TargetMode="External"/><Relationship Id="rId12" Type="http://schemas.openxmlformats.org/officeDocument/2006/relationships/hyperlink" Target="https://www.microsoft365.com/chat/entity1-d870f6cd-4aa5-4d42-9626-ab690c041429/eyJpZCI6IlRXbGpjbTl6YjJaMFZqSjhhSFIwY0hNNkx5OXpkV0p6ZEhKaGRHVXRjMlJtTFdsdWRDNXZabVpwWTJVdVkyOXRMM3hrZFcxdGVYd3pPV015WW1Sak15MDJORGMxTFRReVptTXRZVGRpTUMxaE1XTmpPR1JpTmpoa01qWjhaVzR0ZFhNJTNkIiwic2NlbmFyaW8iOiJzaGFyZUxpbmsiLCJwcm9wZXJ0aWVzIjp7InByb21wdFNvdXJjZSI6Im1pY3Jvc29mdCIsImNsaWNrVGltZXN0YW1wIjoiMjAyNC0xMS0yMlQyMTo1MzozMC4wNzlaIn0sImNoYXRUeXBlIjoid29yayIsInZlcnNpb24iOjEuMX0" TargetMode="External"/><Relationship Id="rId2" Type="http://schemas.openxmlformats.org/officeDocument/2006/relationships/hyperlink" Target="https://www.microsoft365.com/chat/entity1-d870f6cd-4aa5-4d42-9626-ab690c041429/eyJpZCI6IlRXbGpjbTl6YjJaMFZqSjhhSFIwY0hNNkx5OXpkV0p6ZEhKaGRHVXRjMlJtTFdsdWRDNXZabVpwWTJVdVkyOXRMM3hrZFcxdGVYdzVObUppTXpjMllTMDVNV1V4TFRSbFl6VXRZVFV3TlMxaFpqZGlNVE16WlRka01HVjhaVzR0ZFhNJTNkIiwic2NlbmFyaW8iOiJzaGFyZUxpbmsiLCJwcm9wZXJ0aWVzIjp7InByb21wdFNvdXJjZSI6Im1pY3Jvc29mdCIsImNsaWNrVGltZXN0YW1wIjoiMjAyNC0xMS0yMlQyMTo0Mzo1OS4xNTNaIn0sImNoYXRUeXBlIjoid29yayIsInZlcnNpb24iOjEuMX0" TargetMode="External"/><Relationship Id="rId1" Type="http://schemas.openxmlformats.org/officeDocument/2006/relationships/slideLayout" Target="../slideLayouts/slideLayout4.xml"/><Relationship Id="rId6" Type="http://schemas.openxmlformats.org/officeDocument/2006/relationships/hyperlink" Target="https://www.microsoft365.com/chat/entity1-d870f6cd-4aa5-4d42-9626-ab690c041429/eyJ0eXBlIjoiUGxhaW5UZXh0IiwidGV4dCI6IkNyZWF0ZSBhIGxpbmUgY2hhcnQgc2hvd2luZyB0aGUgcmVsYXRpb25zaGlwIGJldHdlZW4gaW5mbGF0aW9uIHJhdGVzIGFuZCBpbnRlcmVzdCByYXRlcyBvdmVyIHRoZSBsYXN0IDIwIHllYXJzLiIsInNvdXJjZSI6IkNvcGlsb3RMYWIiLCJzaG91bGRTdWJtaXQiOmZhbHNlfQ" TargetMode="External"/><Relationship Id="rId11" Type="http://schemas.openxmlformats.org/officeDocument/2006/relationships/hyperlink" Target="https://www.microsoft365.com/chat/entity1-d870f6cd-4aa5-4d42-9626-ab690c041429/eyJpZCI6IlRXbGpjbTl6YjJaMFZqSjhhSFIwY0hNNkx5OXpkV0p6ZEhKaGRHVXRjMlJtTFdsdWRDNXZabVpwWTJVdVkyOXRMM3hrZFcxdGVYeGtNbU5sTXpVeVppMDRaVE5sTFRRd1lUSXRPRFl4Tmkxak9UVXlZbUl4T0RNeU1UQjhaVzR0ZFhNJTNkIiwic2NlbmFyaW8iOiJzaGFyZUxpbmsiLCJwcm9wZXJ0aWVzIjp7InByb21wdFNvdXJjZSI6Im1pY3Jvc29mdCIsImNsaWNrVGltZXN0YW1wIjoiMjAyNC0xMS0yMlQyMTo1MzowMS4xNDhaIn0sImNoYXRUeXBlIjoid29yayIsInZlcnNpb24iOjEuMX0" TargetMode="External"/><Relationship Id="rId5" Type="http://schemas.openxmlformats.org/officeDocument/2006/relationships/hyperlink" Target="https://www.microsoft365.com/chat/entity1-d870f6cd-4aa5-4d42-9626-ab690c041429/eyJpZCI6IlRXbGpjbTl6YjJaMFZqSjhhSFIwY0hNNkx5OXpkV0p6ZEhKaGRHVXRjMlJtTFdsdWRDNXZabVpwWTJVdVkyOXRMM3hrZFcxdGVYeGtaREU0WVRneE5pMHpOREJsTFRSak5tSXRPV1ZrWXkxbU5ETTVPVEExTVRFeE1tRjhaVzR0ZFhNJTNkIiwic2NlbmFyaW8iOiJzaGFyZUxpbmsiLCJwcm9wZXJ0aWVzIjp7InByb21wdFNvdXJjZSI6Im1pY3Jvc29mdCIsImNsaWNrVGltZXN0YW1wIjoiMjAyNC0xMS0yMlQyMTo0NTozNi4wMzBaIn0sImNoYXRUeXBlIjoid29yayIsInZlcnNpb24iOjEuMX0" TargetMode="External"/><Relationship Id="rId10" Type="http://schemas.openxmlformats.org/officeDocument/2006/relationships/hyperlink" Target="https://www.microsoft365.com/chat/entity1-d870f6cd-4aa5-4d42-9626-ab690c041429/eyJpZCI6IlRXbGpjbTl6YjJaMFZqSjhhSFIwY0hNNkx5OXpkV0p6ZEhKaGRHVXRjMlJtTFdsdWRDNXZabVpwWTJVdVkyOXRMM3hrZFcxdGVYdzFObVZpTW1NeE5DMHlPVGc0TFRRMVptVXRZV0V5TkMwNVlqa3daREkwTXpJNFpEaDhaVzR0ZFhNJTNkIiwic2NlbmFyaW8iOiJzaGFyZUxpbmsiLCJwcm9wZXJ0aWVzIjp7InByb21wdFNvdXJjZSI6Im1pY3Jvc29mdCIsImNsaWNrVGltZXN0YW1wIjoiMjAyNC0xMS0yMlQyMTo1MjoxMS4xNDZaIn0sImNoYXRUeXBlIjoid29yayIsInZlcnNpb24iOjEuMX0" TargetMode="External"/><Relationship Id="rId4" Type="http://schemas.openxmlformats.org/officeDocument/2006/relationships/hyperlink" Target="https://www.microsoft365.com/chat/entity1-d870f6cd-4aa5-4d42-9626-ab690c041429/eyJ0eXBlIjoiUGxhaW5UZXh0IiwidGV4dCI6Ik9yZ2FuaXplIHRoZSB3b3JsZCdzIG1vc3QgdmFsdWFibGUgY29tcGFuaWVzIGludG8gYSB0YWJsZS4iLCJzb3VyY2UiOiJDb3BpbG90TGFiIiwic2hvdWxkU3VibWl0IjpmYWxzZX0" TargetMode="External"/><Relationship Id="rId9" Type="http://schemas.openxmlformats.org/officeDocument/2006/relationships/hyperlink" Target="https://www.microsoft365.com/chat/entity1-d870f6cd-4aa5-4d42-9626-ab690c041429/eyJpZCI6IlRXbGpjbTl6YjJaMFZqSjhhSFIwY0hNNkx5OXpkV0p6ZEhKaGRHVXRjMlJtTFdsdWRDNXZabVpwWTJVdVkyOXRMM3hrZFcxdGVYd3lORFZtTVRBME5TMDROR05oTFRRMVlqWXRZakppWmkxbU5UQmlPRGd5TmpOaE1EaDhaVzR0ZFhNJTNkIiwic2NlbmFyaW8iOiJzaGFyZUxpbmsiLCJwcm9wZXJ0aWVzIjp7InByb21wdFNvdXJjZSI6Im1pY3Jvc29mdCIsImNsaWNrVGltZXN0YW1wIjoiMjAyNC0xMS0yMlQyMTo1MjozMS4xMzZaIn0sImNoYXRUeXBlIjoid29yayIsInZlcnNpb24iOjEuMX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linkedin.com/groups/14286334/" TargetMode="External"/><Relationship Id="rId2" Type="http://schemas.openxmlformats.org/officeDocument/2006/relationships/hyperlink" Target="https://support.microsoft.com/en-us/copilot-skilling" TargetMode="Externa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m365copilot.com/"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microsoft.com/office/2017/04/relationships/track" Target="../media/track1.vtt"/></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png"/><Relationship Id="rId2" Type="http://schemas.openxmlformats.org/officeDocument/2006/relationships/hyperlink" Target="https://m365copilot.com/" TargetMode="Externa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360C7810-DCF5-97E9-4619-C60725A041D4}"/>
              </a:ext>
            </a:extLst>
          </p:cNvPr>
          <p:cNvSpPr>
            <a:spLocks noGrp="1"/>
          </p:cNvSpPr>
          <p:nvPr>
            <p:ph type="title"/>
          </p:nvPr>
        </p:nvSpPr>
        <p:spPr>
          <a:xfrm>
            <a:off x="569911" y="2153504"/>
            <a:ext cx="5409183" cy="1846659"/>
          </a:xfrm>
        </p:spPr>
        <p:txBody>
          <a:bodyPr/>
          <a:lstStyle/>
          <a:p>
            <a:r>
              <a:rPr lang="en-US" dirty="0"/>
              <a:t>Get started with Microsoft 365 Copilot Chat</a:t>
            </a:r>
          </a:p>
        </p:txBody>
      </p:sp>
      <p:sp>
        <p:nvSpPr>
          <p:cNvPr id="27" name="Text Placeholder 14">
            <a:extLst>
              <a:ext uri="{FF2B5EF4-FFF2-40B4-BE49-F238E27FC236}">
                <a16:creationId xmlns:a16="http://schemas.microsoft.com/office/drawing/2014/main" id="{EAE7D9E7-BA07-F864-3D38-4479A0175574}"/>
              </a:ext>
            </a:extLst>
          </p:cNvPr>
          <p:cNvSpPr>
            <a:spLocks noGrp="1"/>
          </p:cNvSpPr>
          <p:nvPr>
            <p:ph type="body" sz="quarter" idx="12"/>
          </p:nvPr>
        </p:nvSpPr>
        <p:spPr>
          <a:xfrm>
            <a:off x="582041" y="4215827"/>
            <a:ext cx="5409183" cy="492443"/>
          </a:xfrm>
        </p:spPr>
        <p:txBody>
          <a:bodyPr/>
          <a:lstStyle/>
          <a:p>
            <a:r>
              <a:rPr lang="en-US" dirty="0"/>
              <a:t>Practical examples and how-</a:t>
            </a:r>
            <a:r>
              <a:rPr lang="en-US" dirty="0" err="1"/>
              <a:t>tos</a:t>
            </a:r>
            <a:r>
              <a:rPr lang="en-US" dirty="0"/>
              <a:t> for users without a Microsoft 365 Copilot license</a:t>
            </a:r>
          </a:p>
        </p:txBody>
      </p:sp>
      <p:sp>
        <p:nvSpPr>
          <p:cNvPr id="28" name="Text Placeholder 15">
            <a:extLst>
              <a:ext uri="{FF2B5EF4-FFF2-40B4-BE49-F238E27FC236}">
                <a16:creationId xmlns:a16="http://schemas.microsoft.com/office/drawing/2014/main" id="{56E68537-2BFE-575C-A140-98C2EC0E4E57}"/>
              </a:ext>
            </a:extLst>
          </p:cNvPr>
          <p:cNvSpPr>
            <a:spLocks noGrp="1"/>
          </p:cNvSpPr>
          <p:nvPr>
            <p:ph type="body" sz="quarter" idx="13"/>
          </p:nvPr>
        </p:nvSpPr>
        <p:spPr>
          <a:xfrm>
            <a:off x="582042" y="6446520"/>
            <a:ext cx="1645920" cy="153888"/>
          </a:xfrm>
        </p:spPr>
        <p:txBody>
          <a:bodyPr/>
          <a:lstStyle/>
          <a:p>
            <a:r>
              <a:rPr lang="en-US" dirty="0"/>
              <a:t>September 2025</a:t>
            </a:r>
          </a:p>
        </p:txBody>
      </p:sp>
    </p:spTree>
    <p:extLst>
      <p:ext uri="{BB962C8B-B14F-4D97-AF65-F5344CB8AC3E}">
        <p14:creationId xmlns:p14="http://schemas.microsoft.com/office/powerpoint/2010/main" val="142102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D0BB9-870D-1C13-3CA7-009873CF1E20}"/>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E1DC0DB-21FB-F820-EABB-DFF2A83AC5C2}"/>
              </a:ext>
              <a:ext uri="{C183D7F6-B498-43B3-948B-1728B52AA6E4}">
                <adec:decorative xmlns:adec="http://schemas.microsoft.com/office/drawing/2017/decorative" val="1"/>
              </a:ext>
            </a:extLst>
          </p:cNvPr>
          <p:cNvSpPr>
            <a:spLocks/>
          </p:cNvSpPr>
          <p:nvPr/>
        </p:nvSpPr>
        <p:spPr bwMode="auto">
          <a:xfrm>
            <a:off x="445091" y="1246910"/>
            <a:ext cx="11296945" cy="4831162"/>
          </a:xfrm>
          <a:prstGeom prst="roundRect">
            <a:avLst>
              <a:gd name="adj" fmla="val 4127"/>
            </a:avLst>
          </a:prstGeom>
          <a:solidFill>
            <a:srgbClr val="FFFFFF">
              <a:alpha val="74118"/>
            </a:srgbClr>
          </a:solidFill>
          <a:ln>
            <a:solidFill>
              <a:schemeClr val="bg1"/>
            </a:solidFill>
          </a:ln>
          <a:effectLst>
            <a:outerShdw blurRad="343645" dist="295501" dir="2700000" algn="tl" rotWithShape="0">
              <a:srgbClr val="F3484C">
                <a:alpha val="15816"/>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 name="Title 1">
            <a:extLst>
              <a:ext uri="{FF2B5EF4-FFF2-40B4-BE49-F238E27FC236}">
                <a16:creationId xmlns:a16="http://schemas.microsoft.com/office/drawing/2014/main" id="{2A0A31A1-C69B-C6C3-CEBA-2A6D5D975C69}"/>
              </a:ext>
            </a:extLst>
          </p:cNvPr>
          <p:cNvSpPr txBox="1">
            <a:spLocks noGrp="1"/>
          </p:cNvSpPr>
          <p:nvPr>
            <p:ph type="title" idx="4294967295"/>
          </p:nvPr>
        </p:nvSpPr>
        <p:spPr>
          <a:xfrm>
            <a:off x="588263" y="457200"/>
            <a:ext cx="11018520"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14367"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solidFill>
                  <a:srgbClr val="000000"/>
                </a:solidFill>
                <a:effectLst/>
                <a:uLnTx/>
                <a:uFillTx/>
                <a:latin typeface="Segoe UI Semibold" panose="020B0702040204020203" pitchFamily="34" charset="0"/>
                <a:ea typeface="+mn-ea"/>
                <a:cs typeface="Segoe UI Semibold" panose="020B0702040204020203" pitchFamily="34" charset="0"/>
              </a:rPr>
              <a:t>What is a “prompt?“</a:t>
            </a:r>
          </a:p>
        </p:txBody>
      </p:sp>
      <p:sp>
        <p:nvSpPr>
          <p:cNvPr id="3" name="TextBox 2">
            <a:extLst>
              <a:ext uri="{FF2B5EF4-FFF2-40B4-BE49-F238E27FC236}">
                <a16:creationId xmlns:a16="http://schemas.microsoft.com/office/drawing/2014/main" id="{7A8E7D18-5C27-2636-EF60-073613F01B12}"/>
              </a:ext>
            </a:extLst>
          </p:cNvPr>
          <p:cNvSpPr txBox="1"/>
          <p:nvPr/>
        </p:nvSpPr>
        <p:spPr>
          <a:xfrm>
            <a:off x="6707168" y="2288811"/>
            <a:ext cx="4596833" cy="2369880"/>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rPr>
              <a:t>Prompts are how you have a conversation with Copilot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gradFill>
                  <a:gsLst>
                    <a:gs pos="2917">
                      <a:srgbClr val="000000"/>
                    </a:gs>
                    <a:gs pos="30000">
                      <a:srgbClr val="000000"/>
                    </a:gs>
                  </a:gsLst>
                  <a:lin ang="5400000" scaled="0"/>
                </a:gradFill>
                <a:effectLst/>
                <a:uLnTx/>
                <a:uFillTx/>
                <a:latin typeface="Segoe Sans Display"/>
                <a:ea typeface="+mn-ea"/>
                <a:cs typeface="+mn-cs"/>
              </a:rPr>
              <a:t>Use plain but clear language and provide context like you would with an assistant.</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Enter your first prompt in the text box at the bottom of your screen, like </a:t>
            </a:r>
            <a:r>
              <a:rPr kumimoji="0" lang="en-US" sz="1600" b="0" i="1"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“Draft a cold call email to a customer.”</a:t>
            </a:r>
          </a:p>
        </p:txBody>
      </p:sp>
      <p:sp>
        <p:nvSpPr>
          <p:cNvPr id="5" name="TextBox 4">
            <a:extLst>
              <a:ext uri="{FF2B5EF4-FFF2-40B4-BE49-F238E27FC236}">
                <a16:creationId xmlns:a16="http://schemas.microsoft.com/office/drawing/2014/main" id="{7BC27562-392A-24AC-D120-BE86FA29AF6A}"/>
              </a:ext>
            </a:extLst>
          </p:cNvPr>
          <p:cNvSpPr txBox="1"/>
          <p:nvPr/>
        </p:nvSpPr>
        <p:spPr>
          <a:xfrm>
            <a:off x="827670" y="5558877"/>
            <a:ext cx="3905250"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Segoe UI"/>
                <a:ea typeface="+mn-ea"/>
                <a:cs typeface="Segoe UI"/>
              </a:rPr>
              <a:t>Get started by entering your prompt in the text box</a:t>
            </a:r>
          </a:p>
        </p:txBody>
      </p:sp>
      <p:grpSp>
        <p:nvGrpSpPr>
          <p:cNvPr id="21" name="Group 20" descr="Image of Copilot Chat UI">
            <a:extLst>
              <a:ext uri="{FF2B5EF4-FFF2-40B4-BE49-F238E27FC236}">
                <a16:creationId xmlns:a16="http://schemas.microsoft.com/office/drawing/2014/main" id="{095484DC-DF19-C58A-DC7B-5674762EDA1E}"/>
              </a:ext>
            </a:extLst>
          </p:cNvPr>
          <p:cNvGrpSpPr/>
          <p:nvPr/>
        </p:nvGrpSpPr>
        <p:grpSpPr>
          <a:xfrm>
            <a:off x="516705" y="1681424"/>
            <a:ext cx="6190463" cy="3653883"/>
            <a:chOff x="516705" y="1681424"/>
            <a:chExt cx="6190463" cy="3653883"/>
          </a:xfrm>
        </p:grpSpPr>
        <p:pic>
          <p:nvPicPr>
            <p:cNvPr id="9" name="Picture 8" descr="A screenshot of a computer&#10;&#10;AI-generated content may be incorrect.">
              <a:extLst>
                <a:ext uri="{FF2B5EF4-FFF2-40B4-BE49-F238E27FC236}">
                  <a16:creationId xmlns:a16="http://schemas.microsoft.com/office/drawing/2014/main" id="{55B42D91-99A8-9257-F1F3-67A31D3500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705" y="1681424"/>
              <a:ext cx="6190463" cy="3653883"/>
            </a:xfrm>
            <a:prstGeom prst="rect">
              <a:avLst/>
            </a:prstGeom>
          </p:spPr>
        </p:pic>
        <p:pic>
          <p:nvPicPr>
            <p:cNvPr id="14" name="Graphic 13">
              <a:extLst>
                <a:ext uri="{FF2B5EF4-FFF2-40B4-BE49-F238E27FC236}">
                  <a16:creationId xmlns:a16="http://schemas.microsoft.com/office/drawing/2014/main" id="{1B177C04-81EB-4D06-CF7E-CD4AF8FBA05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1951" y="2025650"/>
              <a:ext cx="5814534" cy="3049461"/>
            </a:xfrm>
            <a:prstGeom prst="rect">
              <a:avLst/>
            </a:prstGeom>
          </p:spPr>
        </p:pic>
        <p:pic>
          <p:nvPicPr>
            <p:cNvPr id="20" name="Picture Placeholder 6" descr="A screenshot of a computer&#10;&#10;AI-generated content may be incorrect.">
              <a:extLst>
                <a:ext uri="{FF2B5EF4-FFF2-40B4-BE49-F238E27FC236}">
                  <a16:creationId xmlns:a16="http://schemas.microsoft.com/office/drawing/2014/main" id="{5269E4D8-67A5-1931-5F53-02CF049BD0A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110335" y="3195993"/>
              <a:ext cx="3617509" cy="571518"/>
            </a:xfrm>
            <a:prstGeom prst="rect">
              <a:avLst/>
            </a:prstGeom>
          </p:spPr>
        </p:pic>
      </p:grpSp>
    </p:spTree>
    <p:extLst>
      <p:ext uri="{BB962C8B-B14F-4D97-AF65-F5344CB8AC3E}">
        <p14:creationId xmlns:p14="http://schemas.microsoft.com/office/powerpoint/2010/main" val="289875351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B403C-AB9B-04D9-E8E9-84031B804FAE}"/>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1AE0976A-2280-E52B-2E3A-4D9856800A17}"/>
              </a:ext>
              <a:ext uri="{C183D7F6-B498-43B3-948B-1728B52AA6E4}">
                <adec:decorative xmlns:adec="http://schemas.microsoft.com/office/drawing/2017/decorative" val="1"/>
              </a:ext>
            </a:extLst>
          </p:cNvPr>
          <p:cNvSpPr txBox="1">
            <a:spLocks/>
          </p:cNvSpPr>
          <p:nvPr/>
        </p:nvSpPr>
        <p:spPr>
          <a:xfrm>
            <a:off x="3230836" y="1411469"/>
            <a:ext cx="8627181" cy="5009832"/>
          </a:xfrm>
          <a:prstGeom prst="roundRect">
            <a:avLst>
              <a:gd name="adj" fmla="val 3190"/>
            </a:avLst>
          </a:prstGeom>
          <a:solidFill>
            <a:srgbClr val="FFFFFF">
              <a:alpha val="46000"/>
            </a:srgbClr>
          </a:solidFill>
          <a:ln w="25400" cap="flat" cmpd="sng" algn="ctr">
            <a:noFill/>
            <a:prstDash val="solid"/>
          </a:ln>
          <a:effectLst>
            <a:outerShdw blurRad="63500" algn="ctr" rotWithShape="0">
              <a:srgbClr val="1A1A1A">
                <a:alpha val="15000"/>
              </a:srgbClr>
            </a:outerShdw>
          </a:effectLst>
        </p:spPr>
        <p:txBody>
          <a:bodyPr rot="0" spcFirstLastPara="0" vert="horz" wrap="square" lIns="91440" tIns="91440" rIns="91440" bIns="91440" numCol="1" spcCol="0" rtlCol="0" fromWordArt="0" anchor="t" anchorCtr="0" forceAA="0" compatLnSpc="1">
            <a:prstTxWarp prst="textNoShape">
              <a:avLst/>
            </a:prstTxWarp>
            <a:noAutofit/>
          </a:bodyPr>
          <a:lstStyle>
            <a:defPPr>
              <a:defRPr lang="en-US"/>
            </a:defPPr>
            <a:lvl1pPr fontAlgn="base">
              <a:spcBef>
                <a:spcPts val="0"/>
              </a:spcBef>
              <a:spcAft>
                <a:spcPts val="1200"/>
              </a:spcAft>
              <a:defRPr sz="1000">
                <a:ln w="3175">
                  <a:noFill/>
                </a:ln>
                <a:solidFill>
                  <a:schemeClr val="tx1"/>
                </a:solidFill>
                <a:cs typeface="Segoe U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eaLnBrk="1" fontAlgn="base" latinLnBrk="0" hangingPunct="1">
              <a:lnSpc>
                <a:spcPct val="100000"/>
              </a:lnSpc>
              <a:spcBef>
                <a:spcPts val="0"/>
              </a:spcBef>
              <a:spcAft>
                <a:spcPts val="1200"/>
              </a:spcAft>
              <a:buClrTx/>
              <a:buSzTx/>
              <a:buFontTx/>
              <a:buNone/>
              <a:tabLst/>
              <a:defRPr/>
            </a:pPr>
            <a:endParaRPr kumimoji="0" lang="en-US" sz="1000" b="0" i="0" u="none" strike="noStrike" kern="0" cap="none" spc="0" normalizeH="0" baseline="0" noProof="0">
              <a:ln w="3175">
                <a:noFill/>
              </a:ln>
              <a:solidFill>
                <a:prstClr val="black"/>
              </a:solidFill>
              <a:effectLst/>
              <a:uLnTx/>
              <a:uFillTx/>
              <a:latin typeface="Segoe UI"/>
              <a:ea typeface="+mn-ea"/>
              <a:cs typeface="Segoe UI"/>
            </a:endParaRPr>
          </a:p>
        </p:txBody>
      </p:sp>
      <p:sp>
        <p:nvSpPr>
          <p:cNvPr id="2" name="Rounded Rectangle 25">
            <a:extLst>
              <a:ext uri="{FF2B5EF4-FFF2-40B4-BE49-F238E27FC236}">
                <a16:creationId xmlns:a16="http://schemas.microsoft.com/office/drawing/2014/main" id="{517EE243-9F7E-B6AD-544E-EB3BECEC720E}"/>
              </a:ext>
              <a:ext uri="{C183D7F6-B498-43B3-948B-1728B52AA6E4}">
                <adec:decorative xmlns:adec="http://schemas.microsoft.com/office/drawing/2017/decorative" val="1"/>
              </a:ext>
            </a:extLst>
          </p:cNvPr>
          <p:cNvSpPr/>
          <p:nvPr/>
        </p:nvSpPr>
        <p:spPr bwMode="auto">
          <a:xfrm>
            <a:off x="3528484" y="2227774"/>
            <a:ext cx="1779379" cy="1221346"/>
          </a:xfrm>
          <a:prstGeom prst="roundRect">
            <a:avLst>
              <a:gd name="adj" fmla="val 14457"/>
            </a:avLst>
          </a:prstGeom>
          <a:solidFill>
            <a:srgbClr val="FFFFFF"/>
          </a:solidFill>
          <a:ln w="15875" cap="flat" cmpd="sng" algn="ctr">
            <a:solidFill>
              <a:srgbClr val="0078D3"/>
            </a:solidFill>
            <a:prstDash val="solid"/>
            <a:headEnd type="none" w="med" len="med"/>
            <a:tailEnd type="none" w="med" len="med"/>
          </a:ln>
          <a:effectLst>
            <a:outerShdw blurRad="114300" dist="63500" dir="2700000" algn="tl" rotWithShape="0">
              <a:srgbClr val="454142">
                <a:alpha val="20000"/>
              </a:srgbClr>
            </a:outerShdw>
          </a:effectLst>
        </p:spPr>
        <p:txBody>
          <a:bodyPr rot="0" spcFirstLastPara="0" vert="horz" wrap="square" lIns="36000" tIns="0" rIns="3600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CA" sz="2000" b="1" i="0" u="none" strike="noStrike" kern="1200" cap="none" spc="0" normalizeH="0" baseline="0" noProof="0">
                <a:ln>
                  <a:noFill/>
                </a:ln>
                <a:solidFill>
                  <a:srgbClr val="0078D3"/>
                </a:solidFill>
                <a:effectLst/>
                <a:uLnTx/>
                <a:uFillTx/>
                <a:latin typeface="Segoe UI Semibold"/>
                <a:ea typeface="+mn-ea"/>
                <a:cs typeface="Segoe UI Semibold" panose="020B0502040204020203" pitchFamily="34" charset="0"/>
              </a:rPr>
              <a:t>Context</a:t>
            </a:r>
          </a:p>
        </p:txBody>
      </p:sp>
      <p:sp>
        <p:nvSpPr>
          <p:cNvPr id="12" name="Title 1">
            <a:extLst>
              <a:ext uri="{FF2B5EF4-FFF2-40B4-BE49-F238E27FC236}">
                <a16:creationId xmlns:a16="http://schemas.microsoft.com/office/drawing/2014/main" id="{6E068B1A-1FFE-4A40-786C-7FAE1E9AFE29}"/>
              </a:ext>
            </a:extLst>
          </p:cNvPr>
          <p:cNvSpPr txBox="1">
            <a:spLocks noGrp="1"/>
          </p:cNvSpPr>
          <p:nvPr>
            <p:ph type="title" idx="4294967295"/>
          </p:nvPr>
        </p:nvSpPr>
        <p:spPr>
          <a:xfrm>
            <a:off x="588263" y="457200"/>
            <a:ext cx="11018520"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14367"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solidFill>
                  <a:srgbClr val="000000"/>
                </a:solidFill>
                <a:effectLst/>
                <a:uLnTx/>
                <a:uFillTx/>
                <a:latin typeface="Segoe UI semibold(Body)"/>
                <a:ea typeface="+mn-ea"/>
                <a:cs typeface="Segoe UI" pitchFamily="34" charset="0"/>
              </a:rPr>
              <a:t>Writing an effective prompt</a:t>
            </a:r>
          </a:p>
        </p:txBody>
      </p:sp>
      <p:sp>
        <p:nvSpPr>
          <p:cNvPr id="15" name="TextBox 14">
            <a:extLst>
              <a:ext uri="{FF2B5EF4-FFF2-40B4-BE49-F238E27FC236}">
                <a16:creationId xmlns:a16="http://schemas.microsoft.com/office/drawing/2014/main" id="{21C5829C-34EE-29CA-99AF-9AADE9F32D92}"/>
              </a:ext>
            </a:extLst>
          </p:cNvPr>
          <p:cNvSpPr txBox="1"/>
          <p:nvPr/>
        </p:nvSpPr>
        <p:spPr>
          <a:xfrm>
            <a:off x="521649" y="2286091"/>
            <a:ext cx="2457849" cy="2800767"/>
          </a:xfrm>
          <a:prstGeom prst="rect">
            <a:avLst/>
          </a:prstGeom>
          <a:noFill/>
        </p:spPr>
        <p:txBody>
          <a:bodyPr wrap="square">
            <a:spAutoFit/>
          </a:bodyPr>
          <a:lstStyle/>
          <a:p>
            <a:pPr defTabSz="932472">
              <a:spcBef>
                <a:spcPct val="0"/>
              </a:spcBef>
              <a:spcAft>
                <a:spcPct val="0"/>
              </a:spcAft>
              <a:defRPr/>
            </a:pPr>
            <a:r>
              <a:rPr lang="en-CA" sz="2200">
                <a:solidFill>
                  <a:srgbClr val="1E1E1E"/>
                </a:solidFill>
                <a:cs typeface="Segoe Sans Display" pitchFamily="2" charset="0"/>
              </a:rPr>
              <a:t>To get the best response, it’s important to focus on some of the </a:t>
            </a:r>
            <a:r>
              <a:rPr lang="en-CA" sz="2200" b="1" spc="-38">
                <a:ln w="3175">
                  <a:noFill/>
                </a:ln>
                <a:gradFill flip="none" rotWithShape="1">
                  <a:gsLst>
                    <a:gs pos="50000">
                      <a:srgbClr val="8661C5"/>
                    </a:gs>
                    <a:gs pos="0">
                      <a:srgbClr val="3E76D4"/>
                    </a:gs>
                    <a:gs pos="100000">
                      <a:srgbClr val="C73ECC"/>
                    </a:gs>
                  </a:gsLst>
                  <a:lin ang="2700000" scaled="1"/>
                  <a:tileRect/>
                </a:gradFill>
                <a:cs typeface="Segoe Sans Display" pitchFamily="2" charset="0"/>
              </a:rPr>
              <a:t>key elements </a:t>
            </a:r>
            <a:r>
              <a:rPr lang="en-CA" sz="2200">
                <a:solidFill>
                  <a:srgbClr val="1E1E1E"/>
                </a:solidFill>
                <a:cs typeface="Segoe Sans Display" pitchFamily="2" charset="0"/>
              </a:rPr>
              <a:t>when phrasing your Copilot prompts.</a:t>
            </a:r>
          </a:p>
        </p:txBody>
      </p:sp>
      <p:sp>
        <p:nvSpPr>
          <p:cNvPr id="16" name="Rounded Rectangle 41">
            <a:extLst>
              <a:ext uri="{FF2B5EF4-FFF2-40B4-BE49-F238E27FC236}">
                <a16:creationId xmlns:a16="http://schemas.microsoft.com/office/drawing/2014/main" id="{41C23B58-5129-C5C1-0ED0-6163BA0AFD13}"/>
              </a:ext>
            </a:extLst>
          </p:cNvPr>
          <p:cNvSpPr/>
          <p:nvPr/>
        </p:nvSpPr>
        <p:spPr bwMode="auto">
          <a:xfrm>
            <a:off x="2904073" y="1188346"/>
            <a:ext cx="4478437" cy="367117"/>
          </a:xfrm>
          <a:prstGeom prst="roundRect">
            <a:avLst>
              <a:gd name="adj" fmla="val 50000"/>
            </a:avLst>
          </a:prstGeom>
          <a:gradFill flip="none" rotWithShape="1">
            <a:gsLst>
              <a:gs pos="8000">
                <a:srgbClr val="8661C5"/>
              </a:gs>
              <a:gs pos="100000">
                <a:srgbClr val="0078D4"/>
              </a:gs>
            </a:gsLst>
            <a:path path="circle">
              <a:fillToRect l="100000" t="100000"/>
            </a:path>
            <a:tileRect r="-100000" b="-100000"/>
          </a:gradFill>
          <a:ln w="9525" cap="flat" cmpd="sng" algn="ctr">
            <a:noFill/>
            <a:prstDash val="solid"/>
            <a:headEnd type="none" w="med" len="med"/>
            <a:tailEnd type="none" w="med" len="med"/>
          </a:ln>
          <a:effectLst>
            <a:outerShdw blurRad="114300" dist="63500" dir="2700000" algn="tl" rotWithShape="0">
              <a:srgbClr val="454142">
                <a:alpha val="20000"/>
              </a:srgbClr>
            </a:outerShdw>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marL="0" marR="0" lvl="0" indent="0" algn="ctr" defTabSz="699354" eaLnBrk="1" fontAlgn="base" latinLnBrk="0" hangingPunct="1">
              <a:lnSpc>
                <a:spcPct val="100000"/>
              </a:lnSpc>
              <a:spcBef>
                <a:spcPct val="0"/>
              </a:spcBef>
              <a:spcAft>
                <a:spcPct val="0"/>
              </a:spcAft>
              <a:buClrTx/>
              <a:buSzTx/>
              <a:buFontTx/>
              <a:buNone/>
              <a:tabLst/>
              <a:defRPr/>
            </a:pPr>
            <a:r>
              <a:rPr kumimoji="0" lang="en-CA" sz="1800" b="1" i="0" u="none" strike="noStrike" kern="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Include the right prompt ingredients</a:t>
            </a:r>
          </a:p>
        </p:txBody>
      </p:sp>
      <p:sp>
        <p:nvSpPr>
          <p:cNvPr id="17" name="Rounded Rectangle 25">
            <a:extLst>
              <a:ext uri="{FF2B5EF4-FFF2-40B4-BE49-F238E27FC236}">
                <a16:creationId xmlns:a16="http://schemas.microsoft.com/office/drawing/2014/main" id="{7D56B8B1-64E1-D963-7E11-BD69E53A39EC}"/>
              </a:ext>
              <a:ext uri="{C183D7F6-B498-43B3-948B-1728B52AA6E4}">
                <adec:decorative xmlns:adec="http://schemas.microsoft.com/office/drawing/2017/decorative" val="0"/>
              </a:ext>
            </a:extLst>
          </p:cNvPr>
          <p:cNvSpPr/>
          <p:nvPr/>
        </p:nvSpPr>
        <p:spPr bwMode="auto">
          <a:xfrm>
            <a:off x="3528484" y="2221614"/>
            <a:ext cx="1779379" cy="1221346"/>
          </a:xfrm>
          <a:prstGeom prst="roundRect">
            <a:avLst>
              <a:gd name="adj" fmla="val 14457"/>
            </a:avLst>
          </a:prstGeom>
          <a:solidFill>
            <a:srgbClr val="0078D3"/>
          </a:solidFill>
          <a:ln w="15875" cap="flat" cmpd="sng" algn="ctr">
            <a:solidFill>
              <a:srgbClr val="0078D3"/>
            </a:solidFill>
            <a:prstDash val="solid"/>
            <a:headEnd type="none" w="med" len="med"/>
            <a:tailEnd type="none" w="med" len="med"/>
          </a:ln>
          <a:effectLst>
            <a:outerShdw blurRad="114300" dist="63500" dir="2700000" algn="tl" rotWithShape="0">
              <a:srgbClr val="454142">
                <a:alpha val="20000"/>
              </a:srgbClr>
            </a:outerShdw>
          </a:effectLst>
        </p:spPr>
        <p:txBody>
          <a:bodyPr rot="0" spcFirstLastPara="0" vert="horz" wrap="square" lIns="36000" tIns="0" rIns="3600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CA"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rPr>
              <a:t>Context</a:t>
            </a:r>
          </a:p>
        </p:txBody>
      </p:sp>
      <p:sp>
        <p:nvSpPr>
          <p:cNvPr id="18" name="TextBox 8">
            <a:extLst>
              <a:ext uri="{FF2B5EF4-FFF2-40B4-BE49-F238E27FC236}">
                <a16:creationId xmlns:a16="http://schemas.microsoft.com/office/drawing/2014/main" id="{80D85DE9-81AF-1691-3346-5CB8116960DA}"/>
              </a:ext>
            </a:extLst>
          </p:cNvPr>
          <p:cNvSpPr txBox="1"/>
          <p:nvPr/>
        </p:nvSpPr>
        <p:spPr>
          <a:xfrm>
            <a:off x="3620504" y="3737756"/>
            <a:ext cx="1595338" cy="1354217"/>
          </a:xfrm>
          <a:prstGeom prst="rect">
            <a:avLst/>
          </a:prstGeom>
          <a:noFill/>
        </p:spPr>
        <p:txBody>
          <a:bodyPr wrap="square" lIns="0" tIns="0" rIns="0" bIns="0"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a:defRPr/>
            </a:pPr>
            <a:r>
              <a:rPr lang="en-US" sz="2200" b="1">
                <a:solidFill>
                  <a:prstClr val="black"/>
                </a:solidFill>
                <a:cs typeface="Segoe Sans Display" pitchFamily="2" charset="0"/>
              </a:rPr>
              <a:t>Why</a:t>
            </a:r>
            <a:r>
              <a:rPr lang="en-US" sz="2200">
                <a:solidFill>
                  <a:prstClr val="black"/>
                </a:solidFill>
                <a:cs typeface="Segoe Sans Display" pitchFamily="2" charset="0"/>
              </a:rPr>
              <a:t> do you need it and who is involved?</a:t>
            </a:r>
          </a:p>
        </p:txBody>
      </p:sp>
      <p:sp>
        <p:nvSpPr>
          <p:cNvPr id="19" name="Rounded Rectangle 26">
            <a:extLst>
              <a:ext uri="{FF2B5EF4-FFF2-40B4-BE49-F238E27FC236}">
                <a16:creationId xmlns:a16="http://schemas.microsoft.com/office/drawing/2014/main" id="{EAB87B47-9773-8463-8F93-AE16B1B97742}"/>
              </a:ext>
            </a:extLst>
          </p:cNvPr>
          <p:cNvSpPr/>
          <p:nvPr/>
        </p:nvSpPr>
        <p:spPr bwMode="auto">
          <a:xfrm>
            <a:off x="5615414" y="2227774"/>
            <a:ext cx="1779379" cy="1221346"/>
          </a:xfrm>
          <a:prstGeom prst="roundRect">
            <a:avLst>
              <a:gd name="adj" fmla="val 14536"/>
            </a:avLst>
          </a:prstGeom>
          <a:solidFill>
            <a:srgbClr val="FFFFFF"/>
          </a:solidFill>
          <a:ln w="15875" cap="flat" cmpd="sng" algn="ctr">
            <a:solidFill>
              <a:srgbClr val="4AC5B1"/>
            </a:solidFill>
            <a:prstDash val="solid"/>
            <a:headEnd type="none" w="med" len="med"/>
            <a:tailEnd type="none" w="med" len="med"/>
          </a:ln>
          <a:effectLst>
            <a:outerShdw blurRad="114300" dist="63500" dir="2700000" algn="tl" rotWithShape="0">
              <a:srgbClr val="454142">
                <a:alpha val="20000"/>
              </a:srgbClr>
            </a:outerShdw>
          </a:effectLst>
        </p:spPr>
        <p:txBody>
          <a:bodyPr rot="0" spcFirstLastPara="0" vert="horz" wrap="square" lIns="36000" tIns="0" rIns="3600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CA" sz="2000" b="1" i="0" u="none" strike="noStrike" kern="1200" cap="none" spc="0" normalizeH="0" baseline="0" noProof="0">
                <a:ln>
                  <a:noFill/>
                </a:ln>
                <a:solidFill>
                  <a:srgbClr val="008575"/>
                </a:solidFill>
                <a:effectLst/>
                <a:uLnTx/>
                <a:uFillTx/>
                <a:latin typeface="Segoe UI Semibold"/>
                <a:ea typeface="+mn-ea"/>
                <a:cs typeface="Segoe UI Semibold" panose="020B0502040204020203" pitchFamily="34" charset="0"/>
              </a:rPr>
              <a:t>Goal</a:t>
            </a:r>
          </a:p>
        </p:txBody>
      </p:sp>
      <p:sp>
        <p:nvSpPr>
          <p:cNvPr id="20" name="TextBox 9">
            <a:extLst>
              <a:ext uri="{FF2B5EF4-FFF2-40B4-BE49-F238E27FC236}">
                <a16:creationId xmlns:a16="http://schemas.microsoft.com/office/drawing/2014/main" id="{F8845ECA-F68B-13A2-B0DF-640BE57E2434}"/>
              </a:ext>
            </a:extLst>
          </p:cNvPr>
          <p:cNvSpPr txBox="1"/>
          <p:nvPr/>
        </p:nvSpPr>
        <p:spPr>
          <a:xfrm>
            <a:off x="5790501" y="3740707"/>
            <a:ext cx="1445729" cy="1692771"/>
          </a:xfrm>
          <a:prstGeom prst="rect">
            <a:avLst/>
          </a:prstGeom>
          <a:noFill/>
        </p:spPr>
        <p:txBody>
          <a:bodyPr wrap="square" lIns="0" tIns="0" rIns="0" bIns="0" rtlCol="0" anchor="t">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a:defRPr/>
            </a:pPr>
            <a:r>
              <a:rPr lang="en-US" sz="2200" b="1">
                <a:solidFill>
                  <a:prstClr val="black"/>
                </a:solidFill>
                <a:cs typeface="Segoe Sans Display" pitchFamily="2" charset="0"/>
              </a:rPr>
              <a:t>What </a:t>
            </a:r>
            <a:r>
              <a:rPr lang="en-US" sz="2200">
                <a:solidFill>
                  <a:prstClr val="black"/>
                </a:solidFill>
                <a:cs typeface="Segoe Sans Display" pitchFamily="2" charset="0"/>
              </a:rPr>
              <a:t>responses do you want from Copilot?</a:t>
            </a:r>
          </a:p>
        </p:txBody>
      </p:sp>
      <p:sp>
        <p:nvSpPr>
          <p:cNvPr id="25" name="Rounded Rectangle 26">
            <a:extLst>
              <a:ext uri="{FF2B5EF4-FFF2-40B4-BE49-F238E27FC236}">
                <a16:creationId xmlns:a16="http://schemas.microsoft.com/office/drawing/2014/main" id="{41896105-E174-E7E9-B3FF-795650A71D39}"/>
              </a:ext>
              <a:ext uri="{C183D7F6-B498-43B3-948B-1728B52AA6E4}">
                <adec:decorative xmlns:adec="http://schemas.microsoft.com/office/drawing/2017/decorative" val="1"/>
              </a:ext>
            </a:extLst>
          </p:cNvPr>
          <p:cNvSpPr/>
          <p:nvPr/>
        </p:nvSpPr>
        <p:spPr bwMode="auto">
          <a:xfrm>
            <a:off x="5615414" y="2221614"/>
            <a:ext cx="1779379" cy="1221346"/>
          </a:xfrm>
          <a:prstGeom prst="roundRect">
            <a:avLst>
              <a:gd name="adj" fmla="val 14536"/>
            </a:avLst>
          </a:prstGeom>
          <a:solidFill>
            <a:srgbClr val="008272"/>
          </a:solidFill>
          <a:ln w="15875" cap="flat" cmpd="sng" algn="ctr">
            <a:solidFill>
              <a:srgbClr val="4AC5B1"/>
            </a:solidFill>
            <a:prstDash val="solid"/>
            <a:headEnd type="none" w="med" len="med"/>
            <a:tailEnd type="none" w="med" len="med"/>
          </a:ln>
          <a:effectLst>
            <a:outerShdw blurRad="114300" dist="63500" dir="2700000" algn="tl" rotWithShape="0">
              <a:srgbClr val="454142">
                <a:alpha val="20000"/>
              </a:srgbClr>
            </a:outerShdw>
          </a:effectLst>
        </p:spPr>
        <p:txBody>
          <a:bodyPr rot="0" spcFirstLastPara="0" vert="horz" wrap="square" lIns="36000" tIns="0" rIns="3600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CA"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rPr>
              <a:t>Goal</a:t>
            </a:r>
          </a:p>
        </p:txBody>
      </p:sp>
      <p:sp>
        <p:nvSpPr>
          <p:cNvPr id="14" name="Rectangle: Rounded Corners 6">
            <a:extLst>
              <a:ext uri="{FF2B5EF4-FFF2-40B4-BE49-F238E27FC236}">
                <a16:creationId xmlns:a16="http://schemas.microsoft.com/office/drawing/2014/main" id="{60998B83-B33C-3DE5-CBDE-48181B3AE002}"/>
              </a:ext>
              <a:ext uri="{C183D7F6-B498-43B3-948B-1728B52AA6E4}">
                <adec:decorative xmlns:adec="http://schemas.microsoft.com/office/drawing/2017/decorative" val="1"/>
              </a:ext>
            </a:extLst>
          </p:cNvPr>
          <p:cNvSpPr/>
          <p:nvPr/>
        </p:nvSpPr>
        <p:spPr bwMode="auto">
          <a:xfrm>
            <a:off x="3234010" y="1411468"/>
            <a:ext cx="8627181" cy="5009833"/>
          </a:xfrm>
          <a:prstGeom prst="roundRect">
            <a:avLst>
              <a:gd name="adj" fmla="val 4396"/>
            </a:avLst>
          </a:prstGeom>
          <a:noFill/>
          <a:ln w="9525" cap="flat" cmpd="sng" algn="ctr">
            <a:gradFill>
              <a:gsLst>
                <a:gs pos="37000">
                  <a:srgbClr val="464FEB"/>
                </a:gs>
                <a:gs pos="69000">
                  <a:srgbClr val="47CFFA"/>
                </a:gs>
                <a:gs pos="91000">
                  <a:srgbClr val="B47CF8"/>
                </a:gs>
              </a:gsLst>
              <a:lin ang="3600000" scaled="0"/>
            </a:gradFill>
            <a:prstDash val="soli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1" name="Rounded Rectangle 37">
            <a:extLst>
              <a:ext uri="{FF2B5EF4-FFF2-40B4-BE49-F238E27FC236}">
                <a16:creationId xmlns:a16="http://schemas.microsoft.com/office/drawing/2014/main" id="{F730E153-4E71-519D-9C84-34F1EE8F8796}"/>
              </a:ext>
            </a:extLst>
          </p:cNvPr>
          <p:cNvSpPr/>
          <p:nvPr/>
        </p:nvSpPr>
        <p:spPr bwMode="auto">
          <a:xfrm>
            <a:off x="7702344" y="2233934"/>
            <a:ext cx="1791758" cy="1215186"/>
          </a:xfrm>
          <a:prstGeom prst="roundRect">
            <a:avLst>
              <a:gd name="adj" fmla="val 15091"/>
            </a:avLst>
          </a:prstGeom>
          <a:solidFill>
            <a:srgbClr val="FFFFFF"/>
          </a:solidFill>
          <a:ln w="15875" cap="flat" cmpd="sng" algn="ctr">
            <a:solidFill>
              <a:srgbClr val="C03BC4"/>
            </a:solidFill>
            <a:prstDash val="solid"/>
            <a:headEnd type="none" w="med" len="med"/>
            <a:tailEnd type="none" w="med" len="med"/>
          </a:ln>
          <a:effectLst>
            <a:outerShdw blurRad="114300" dist="63500" dir="2700000" algn="tl" rotWithShape="0">
              <a:srgbClr val="454142">
                <a:alpha val="20000"/>
              </a:srgbClr>
            </a:outerShdw>
          </a:effectLst>
        </p:spPr>
        <p:txBody>
          <a:bodyPr rot="0" spcFirstLastPara="0" vert="horz" wrap="square" lIns="36000" tIns="0" rIns="3600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CA" sz="2000" b="1" i="0" u="none" strike="noStrike" kern="1200" cap="none" spc="0" normalizeH="0" baseline="0" noProof="0">
                <a:ln>
                  <a:noFill/>
                </a:ln>
                <a:solidFill>
                  <a:srgbClr val="C03BC4"/>
                </a:solidFill>
                <a:effectLst/>
                <a:uLnTx/>
                <a:uFillTx/>
                <a:latin typeface="Segoe UI Semibold"/>
                <a:ea typeface="+mn-ea"/>
                <a:cs typeface="Segoe UI Semibold" panose="020B0502040204020203" pitchFamily="34" charset="0"/>
              </a:rPr>
              <a:t>Source</a:t>
            </a:r>
          </a:p>
        </p:txBody>
      </p:sp>
      <p:sp>
        <p:nvSpPr>
          <p:cNvPr id="22" name="TextBox 7">
            <a:extLst>
              <a:ext uri="{FF2B5EF4-FFF2-40B4-BE49-F238E27FC236}">
                <a16:creationId xmlns:a16="http://schemas.microsoft.com/office/drawing/2014/main" id="{3169E9E1-888B-5CCD-AB69-283512997D00}"/>
              </a:ext>
            </a:extLst>
          </p:cNvPr>
          <p:cNvSpPr txBox="1"/>
          <p:nvPr/>
        </p:nvSpPr>
        <p:spPr>
          <a:xfrm>
            <a:off x="7672996" y="3737755"/>
            <a:ext cx="1850453" cy="2031325"/>
          </a:xfrm>
          <a:prstGeom prst="rect">
            <a:avLst/>
          </a:prstGeom>
          <a:noFill/>
        </p:spPr>
        <p:txBody>
          <a:bodyPr wrap="square" lIns="0" tIns="0" rIns="0" bIns="0"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a:defRPr/>
            </a:pPr>
            <a:r>
              <a:rPr lang="en-US" sz="2200" b="1">
                <a:solidFill>
                  <a:prstClr val="black"/>
                </a:solidFill>
                <a:cs typeface="Segoe Sans Display" pitchFamily="2" charset="0"/>
              </a:rPr>
              <a:t>Which</a:t>
            </a:r>
            <a:r>
              <a:rPr lang="en-US" sz="2200">
                <a:solidFill>
                  <a:prstClr val="black"/>
                </a:solidFill>
                <a:cs typeface="Segoe Sans Display" pitchFamily="2" charset="0"/>
              </a:rPr>
              <a:t> information sources or samples should Copilot use?</a:t>
            </a:r>
          </a:p>
        </p:txBody>
      </p:sp>
      <p:sp>
        <p:nvSpPr>
          <p:cNvPr id="23" name="Rounded Rectangle 34">
            <a:extLst>
              <a:ext uri="{FF2B5EF4-FFF2-40B4-BE49-F238E27FC236}">
                <a16:creationId xmlns:a16="http://schemas.microsoft.com/office/drawing/2014/main" id="{7876E876-CE4B-E38F-B9AD-49F69CF96ECD}"/>
              </a:ext>
            </a:extLst>
          </p:cNvPr>
          <p:cNvSpPr/>
          <p:nvPr/>
        </p:nvSpPr>
        <p:spPr bwMode="auto">
          <a:xfrm>
            <a:off x="9801653" y="2227774"/>
            <a:ext cx="1779379" cy="1215186"/>
          </a:xfrm>
          <a:prstGeom prst="roundRect">
            <a:avLst>
              <a:gd name="adj" fmla="val 15867"/>
            </a:avLst>
          </a:prstGeom>
          <a:solidFill>
            <a:srgbClr val="FFFFFF">
              <a:alpha val="99000"/>
            </a:srgbClr>
          </a:solidFill>
          <a:ln w="15875" cap="flat" cmpd="sng" algn="ctr">
            <a:solidFill>
              <a:srgbClr val="FFA38B"/>
            </a:solidFill>
            <a:prstDash val="solid"/>
            <a:headEnd type="none" w="med" len="med"/>
            <a:tailEnd type="none" w="med" len="med"/>
          </a:ln>
          <a:effectLst>
            <a:outerShdw blurRad="114300" dist="63500" dir="2700000" algn="tl" rotWithShape="0">
              <a:srgbClr val="454142">
                <a:alpha val="20000"/>
              </a:srgbClr>
            </a:outerShdw>
          </a:effectLst>
        </p:spPr>
        <p:txBody>
          <a:bodyPr rot="0" spcFirstLastPara="0" vert="horz" wrap="square" lIns="36000" tIns="0" rIns="3600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CA" sz="2000" b="1" i="0" u="none" strike="noStrike" kern="1200" cap="none" spc="0" normalizeH="0" baseline="0" noProof="0">
                <a:ln>
                  <a:noFill/>
                </a:ln>
                <a:solidFill>
                  <a:srgbClr val="E25B00"/>
                </a:solidFill>
                <a:effectLst/>
                <a:uLnTx/>
                <a:uFillTx/>
                <a:latin typeface="Segoe UI Semibold"/>
                <a:ea typeface="+mn-ea"/>
                <a:cs typeface="Segoe UI Semibold" panose="020B0502040204020203" pitchFamily="34" charset="0"/>
              </a:rPr>
              <a:t>Expectations</a:t>
            </a:r>
          </a:p>
        </p:txBody>
      </p:sp>
      <p:sp>
        <p:nvSpPr>
          <p:cNvPr id="24" name="TextBox 6">
            <a:extLst>
              <a:ext uri="{FF2B5EF4-FFF2-40B4-BE49-F238E27FC236}">
                <a16:creationId xmlns:a16="http://schemas.microsoft.com/office/drawing/2014/main" id="{502F373D-123B-C28A-7B7F-DD24112D26DD}"/>
              </a:ext>
            </a:extLst>
          </p:cNvPr>
          <p:cNvSpPr txBox="1"/>
          <p:nvPr/>
        </p:nvSpPr>
        <p:spPr>
          <a:xfrm>
            <a:off x="9813445" y="3737754"/>
            <a:ext cx="1779378" cy="2031325"/>
          </a:xfrm>
          <a:prstGeom prst="rect">
            <a:avLst/>
          </a:prstGeom>
          <a:noFill/>
        </p:spPr>
        <p:txBody>
          <a:bodyPr wrap="square" lIns="0" tIns="0" rIns="0" bIns="0"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a:defRPr/>
            </a:pPr>
            <a:r>
              <a:rPr lang="en-US" sz="2200" b="1">
                <a:solidFill>
                  <a:prstClr val="black"/>
                </a:solidFill>
                <a:cs typeface="Segoe Sans Display" pitchFamily="2" charset="0"/>
              </a:rPr>
              <a:t>How</a:t>
            </a:r>
            <a:r>
              <a:rPr lang="en-US" sz="2200">
                <a:solidFill>
                  <a:prstClr val="black"/>
                </a:solidFill>
                <a:cs typeface="Segoe Sans Display" pitchFamily="2" charset="0"/>
              </a:rPr>
              <a:t> should Copilot respond</a:t>
            </a:r>
          </a:p>
          <a:p>
            <a:pPr algn="ctr">
              <a:defRPr/>
            </a:pPr>
            <a:r>
              <a:rPr lang="en-US" sz="2200">
                <a:solidFill>
                  <a:prstClr val="black"/>
                </a:solidFill>
                <a:cs typeface="Segoe Sans Display" pitchFamily="2" charset="0"/>
              </a:rPr>
              <a:t>to best meet your expectations?</a:t>
            </a:r>
          </a:p>
        </p:txBody>
      </p:sp>
      <p:sp>
        <p:nvSpPr>
          <p:cNvPr id="26" name="Rounded Rectangle 37">
            <a:extLst>
              <a:ext uri="{FF2B5EF4-FFF2-40B4-BE49-F238E27FC236}">
                <a16:creationId xmlns:a16="http://schemas.microsoft.com/office/drawing/2014/main" id="{EEA2785B-F581-4C8E-F4CD-3A18E754165F}"/>
              </a:ext>
              <a:ext uri="{C183D7F6-B498-43B3-948B-1728B52AA6E4}">
                <adec:decorative xmlns:adec="http://schemas.microsoft.com/office/drawing/2017/decorative" val="1"/>
              </a:ext>
            </a:extLst>
          </p:cNvPr>
          <p:cNvSpPr/>
          <p:nvPr/>
        </p:nvSpPr>
        <p:spPr bwMode="auto">
          <a:xfrm>
            <a:off x="7702344" y="2227774"/>
            <a:ext cx="1791758" cy="1215186"/>
          </a:xfrm>
          <a:prstGeom prst="roundRect">
            <a:avLst>
              <a:gd name="adj" fmla="val 15091"/>
            </a:avLst>
          </a:prstGeom>
          <a:solidFill>
            <a:srgbClr val="B4009E"/>
          </a:solidFill>
          <a:ln w="15875" cap="flat" cmpd="sng" algn="ctr">
            <a:solidFill>
              <a:srgbClr val="C03BC4"/>
            </a:solidFill>
            <a:prstDash val="solid"/>
            <a:headEnd type="none" w="med" len="med"/>
            <a:tailEnd type="none" w="med" len="med"/>
          </a:ln>
          <a:effectLst>
            <a:outerShdw blurRad="114300" dist="63500" dir="2700000" algn="tl" rotWithShape="0">
              <a:srgbClr val="454142">
                <a:alpha val="20000"/>
              </a:srgbClr>
            </a:outerShdw>
          </a:effectLst>
        </p:spPr>
        <p:txBody>
          <a:bodyPr rot="0" spcFirstLastPara="0" vert="horz" wrap="square" lIns="36000" tIns="0" rIns="3600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CA"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rPr>
              <a:t>Source</a:t>
            </a:r>
          </a:p>
        </p:txBody>
      </p:sp>
      <p:sp>
        <p:nvSpPr>
          <p:cNvPr id="27" name="Rounded Rectangle 34">
            <a:extLst>
              <a:ext uri="{FF2B5EF4-FFF2-40B4-BE49-F238E27FC236}">
                <a16:creationId xmlns:a16="http://schemas.microsoft.com/office/drawing/2014/main" id="{B930966A-C8CC-20BE-CA5E-37B686D52D1A}"/>
              </a:ext>
              <a:ext uri="{C183D7F6-B498-43B3-948B-1728B52AA6E4}">
                <adec:decorative xmlns:adec="http://schemas.microsoft.com/office/drawing/2017/decorative" val="1"/>
              </a:ext>
            </a:extLst>
          </p:cNvPr>
          <p:cNvSpPr/>
          <p:nvPr/>
        </p:nvSpPr>
        <p:spPr bwMode="auto">
          <a:xfrm>
            <a:off x="9801653" y="2221614"/>
            <a:ext cx="1779379" cy="1215186"/>
          </a:xfrm>
          <a:prstGeom prst="roundRect">
            <a:avLst>
              <a:gd name="adj" fmla="val 15867"/>
            </a:avLst>
          </a:prstGeom>
          <a:solidFill>
            <a:srgbClr val="E25B00"/>
          </a:solidFill>
          <a:ln w="15875" cap="flat" cmpd="sng" algn="ctr">
            <a:solidFill>
              <a:srgbClr val="FFA38B"/>
            </a:solidFill>
            <a:prstDash val="solid"/>
            <a:headEnd type="none" w="med" len="med"/>
            <a:tailEnd type="none" w="med" len="med"/>
          </a:ln>
          <a:effectLst>
            <a:outerShdw blurRad="114300" dist="63500" dir="2700000" algn="tl" rotWithShape="0">
              <a:srgbClr val="454142">
                <a:alpha val="20000"/>
              </a:srgbClr>
            </a:outerShdw>
          </a:effectLst>
        </p:spPr>
        <p:txBody>
          <a:bodyPr rot="0" spcFirstLastPara="0" vert="horz" wrap="square" lIns="36000" tIns="0" rIns="3600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CA"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rPr>
              <a:t>Expectations</a:t>
            </a:r>
          </a:p>
        </p:txBody>
      </p:sp>
    </p:spTree>
    <p:extLst>
      <p:ext uri="{BB962C8B-B14F-4D97-AF65-F5344CB8AC3E}">
        <p14:creationId xmlns:p14="http://schemas.microsoft.com/office/powerpoint/2010/main" val="1906531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anim calcmode="lin" valueType="num">
                                      <p:cBhvr>
                                        <p:cTn id="13" dur="750" fill="hold"/>
                                        <p:tgtEl>
                                          <p:spTgt spid="19"/>
                                        </p:tgtEl>
                                        <p:attrNameLst>
                                          <p:attrName>ppt_x</p:attrName>
                                        </p:attrNameLst>
                                      </p:cBhvr>
                                      <p:tavLst>
                                        <p:tav tm="0">
                                          <p:val>
                                            <p:strVal val="#ppt_x"/>
                                          </p:val>
                                        </p:tav>
                                        <p:tav tm="100000">
                                          <p:val>
                                            <p:strVal val="#ppt_x"/>
                                          </p:val>
                                        </p:tav>
                                      </p:tavLst>
                                    </p:anim>
                                    <p:anim calcmode="lin" valueType="num">
                                      <p:cBhvr>
                                        <p:cTn id="14" dur="75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750"/>
                                        <p:tgtEl>
                                          <p:spTgt spid="21"/>
                                        </p:tgtEl>
                                      </p:cBhvr>
                                    </p:animEffect>
                                    <p:anim calcmode="lin" valueType="num">
                                      <p:cBhvr>
                                        <p:cTn id="18" dur="750" fill="hold"/>
                                        <p:tgtEl>
                                          <p:spTgt spid="21"/>
                                        </p:tgtEl>
                                        <p:attrNameLst>
                                          <p:attrName>ppt_x</p:attrName>
                                        </p:attrNameLst>
                                      </p:cBhvr>
                                      <p:tavLst>
                                        <p:tav tm="0">
                                          <p:val>
                                            <p:strVal val="#ppt_x"/>
                                          </p:val>
                                        </p:tav>
                                        <p:tav tm="100000">
                                          <p:val>
                                            <p:strVal val="#ppt_x"/>
                                          </p:val>
                                        </p:tav>
                                      </p:tavLst>
                                    </p:anim>
                                    <p:anim calcmode="lin" valueType="num">
                                      <p:cBhvr>
                                        <p:cTn id="19" dur="75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7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750"/>
                                        <p:tgtEl>
                                          <p:spTgt spid="23"/>
                                        </p:tgtEl>
                                      </p:cBhvr>
                                    </p:animEffect>
                                    <p:anim calcmode="lin" valueType="num">
                                      <p:cBhvr>
                                        <p:cTn id="23" dur="750" fill="hold"/>
                                        <p:tgtEl>
                                          <p:spTgt spid="23"/>
                                        </p:tgtEl>
                                        <p:attrNameLst>
                                          <p:attrName>ppt_x</p:attrName>
                                        </p:attrNameLst>
                                      </p:cBhvr>
                                      <p:tavLst>
                                        <p:tav tm="0">
                                          <p:val>
                                            <p:strVal val="#ppt_x"/>
                                          </p:val>
                                        </p:tav>
                                        <p:tav tm="100000">
                                          <p:val>
                                            <p:strVal val="#ppt_x"/>
                                          </p:val>
                                        </p:tav>
                                      </p:tavLst>
                                    </p:anim>
                                    <p:anim calcmode="lin" valueType="num">
                                      <p:cBhvr>
                                        <p:cTn id="24" dur="7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5"/>
                                        </p:tgtEl>
                                      </p:cBhvr>
                                    </p:animEffect>
                                    <p:set>
                                      <p:cBhvr>
                                        <p:cTn id="48" dur="1" fill="hold">
                                          <p:stCondLst>
                                            <p:cond delay="499"/>
                                          </p:stCondLst>
                                        </p:cTn>
                                        <p:tgtEl>
                                          <p:spTgt spid="25"/>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7" grpId="1" animBg="1"/>
      <p:bldP spid="18" grpId="0"/>
      <p:bldP spid="19" grpId="0" animBg="1"/>
      <p:bldP spid="20" grpId="0"/>
      <p:bldP spid="25" grpId="0" animBg="1"/>
      <p:bldP spid="25" grpId="1" animBg="1"/>
      <p:bldP spid="21" grpId="0" animBg="1"/>
      <p:bldP spid="22" grpId="0"/>
      <p:bldP spid="23" grpId="0" animBg="1"/>
      <p:bldP spid="24" grpId="0"/>
      <p:bldP spid="26" grpId="0" animBg="1"/>
      <p:bldP spid="26" grpId="1"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A5DFA-CD22-9288-D56E-8E4BC6BCCB8B}"/>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462C8EDC-ABD1-9C09-4B5B-B6590EA79EBB}"/>
              </a:ext>
            </a:extLst>
          </p:cNvPr>
          <p:cNvSpPr txBox="1">
            <a:spLocks noGrp="1"/>
          </p:cNvSpPr>
          <p:nvPr>
            <p:ph type="title" idx="4294967295"/>
          </p:nvPr>
        </p:nvSpPr>
        <p:spPr>
          <a:xfrm>
            <a:off x="588263" y="457200"/>
            <a:ext cx="11018520"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14367"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a:ln w="3175">
                  <a:noFill/>
                </a:ln>
                <a:solidFill>
                  <a:srgbClr val="000000"/>
                </a:solidFill>
                <a:effectLst/>
                <a:uLnTx/>
                <a:uFillTx/>
                <a:latin typeface="Segoe UI semibold(Body)"/>
                <a:ea typeface="+mn-ea"/>
                <a:cs typeface="Segoe UI" pitchFamily="34" charset="0"/>
              </a:rPr>
              <a:t>Writing an effective prompt part 2</a:t>
            </a:r>
          </a:p>
        </p:txBody>
      </p:sp>
      <p:sp>
        <p:nvSpPr>
          <p:cNvPr id="3" name="Rectangle: Rounded Corners 6">
            <a:extLst>
              <a:ext uri="{FF2B5EF4-FFF2-40B4-BE49-F238E27FC236}">
                <a16:creationId xmlns:a16="http://schemas.microsoft.com/office/drawing/2014/main" id="{FD579FE1-6B42-8430-7092-8CA9989064DB}"/>
              </a:ext>
              <a:ext uri="{C183D7F6-B498-43B3-948B-1728B52AA6E4}">
                <adec:decorative xmlns:adec="http://schemas.microsoft.com/office/drawing/2017/decorative" val="1"/>
              </a:ext>
            </a:extLst>
          </p:cNvPr>
          <p:cNvSpPr/>
          <p:nvPr/>
        </p:nvSpPr>
        <p:spPr bwMode="auto">
          <a:xfrm>
            <a:off x="3234010" y="1411468"/>
            <a:ext cx="8627181" cy="5009833"/>
          </a:xfrm>
          <a:prstGeom prst="roundRect">
            <a:avLst>
              <a:gd name="adj" fmla="val 4396"/>
            </a:avLst>
          </a:prstGeom>
          <a:noFill/>
          <a:ln w="9525">
            <a:gradFill>
              <a:gsLst>
                <a:gs pos="37000">
                  <a:srgbClr val="464FEB"/>
                </a:gs>
                <a:gs pos="69000">
                  <a:srgbClr val="47CFFA"/>
                </a:gs>
                <a:gs pos="91000">
                  <a:srgbClr val="B47CF8"/>
                </a:gs>
              </a:gsLst>
              <a:lin ang="3600000" scaled="0"/>
            </a:gra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 name="TextBox 3">
            <a:extLst>
              <a:ext uri="{FF2B5EF4-FFF2-40B4-BE49-F238E27FC236}">
                <a16:creationId xmlns:a16="http://schemas.microsoft.com/office/drawing/2014/main" id="{347CDB51-D489-D380-098A-34ACEFEB42F2}"/>
              </a:ext>
              <a:ext uri="{C183D7F6-B498-43B3-948B-1728B52AA6E4}">
                <adec:decorative xmlns:adec="http://schemas.microsoft.com/office/drawing/2017/decorative" val="1"/>
              </a:ext>
            </a:extLst>
          </p:cNvPr>
          <p:cNvSpPr txBox="1">
            <a:spLocks/>
          </p:cNvSpPr>
          <p:nvPr/>
        </p:nvSpPr>
        <p:spPr>
          <a:xfrm>
            <a:off x="3230836" y="1411469"/>
            <a:ext cx="8627181" cy="5009832"/>
          </a:xfrm>
          <a:prstGeom prst="roundRect">
            <a:avLst>
              <a:gd name="adj" fmla="val 3190"/>
            </a:avLst>
          </a:prstGeom>
          <a:solidFill>
            <a:schemeClr val="bg1">
              <a:alpha val="46000"/>
            </a:schemeClr>
          </a:solidFill>
          <a:ln w="25400">
            <a:noFill/>
          </a:ln>
          <a:effectLst>
            <a:outerShdw blurRad="63500" algn="ctr" rotWithShape="0">
              <a:schemeClr val="tx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91440" rIns="91440" bIns="91440" numCol="1" spcCol="0" rtlCol="0" fromWordArt="0" anchor="t" anchorCtr="0" forceAA="0" compatLnSpc="1">
            <a:prstTxWarp prst="textNoShape">
              <a:avLst/>
            </a:prstTxWarp>
            <a:noAutofit/>
          </a:bodyPr>
          <a:lstStyle>
            <a:defPPr>
              <a:defRPr lang="en-US"/>
            </a:defPPr>
            <a:lvl1pPr fontAlgn="base">
              <a:spcBef>
                <a:spcPts val="0"/>
              </a:spcBef>
              <a:spcAft>
                <a:spcPts val="1200"/>
              </a:spcAft>
              <a:defRPr sz="1000">
                <a:ln w="3175">
                  <a:noFill/>
                </a:ln>
                <a:solidFill>
                  <a:schemeClr val="tx1"/>
                </a:solidFill>
                <a:cs typeface="Segoe U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base" latinLnBrk="0" hangingPunct="1">
              <a:lnSpc>
                <a:spcPct val="100000"/>
              </a:lnSpc>
              <a:spcBef>
                <a:spcPts val="0"/>
              </a:spcBef>
              <a:spcAft>
                <a:spcPts val="1200"/>
              </a:spcAft>
              <a:buClrTx/>
              <a:buSzTx/>
              <a:buFontTx/>
              <a:buNone/>
              <a:tabLst/>
              <a:defRPr/>
            </a:pPr>
            <a:endParaRPr kumimoji="0" lang="en-US" sz="1000" b="0" i="0" u="none" strike="noStrike" kern="1200" cap="none" spc="0" normalizeH="0" baseline="0" noProof="0">
              <a:ln w="3175">
                <a:noFill/>
              </a:ln>
              <a:solidFill>
                <a:prstClr val="black"/>
              </a:solidFill>
              <a:effectLst/>
              <a:uLnTx/>
              <a:uFillTx/>
              <a:latin typeface="Segoe UI"/>
              <a:ea typeface="+mn-ea"/>
              <a:cs typeface="Segoe UI"/>
            </a:endParaRPr>
          </a:p>
        </p:txBody>
      </p:sp>
      <p:sp>
        <p:nvSpPr>
          <p:cNvPr id="5" name="Rounded Rectangle 15">
            <a:extLst>
              <a:ext uri="{FF2B5EF4-FFF2-40B4-BE49-F238E27FC236}">
                <a16:creationId xmlns:a16="http://schemas.microsoft.com/office/drawing/2014/main" id="{B84079C0-B008-7FC9-B8D5-C447B9BCF874}"/>
              </a:ext>
              <a:ext uri="{C183D7F6-B498-43B3-948B-1728B52AA6E4}">
                <adec:decorative xmlns:adec="http://schemas.microsoft.com/office/drawing/2017/decorative" val="1"/>
              </a:ext>
            </a:extLst>
          </p:cNvPr>
          <p:cNvSpPr/>
          <p:nvPr/>
        </p:nvSpPr>
        <p:spPr>
          <a:xfrm>
            <a:off x="3891967" y="2897858"/>
            <a:ext cx="7724283" cy="2185498"/>
          </a:xfrm>
          <a:prstGeom prst="roundRect">
            <a:avLst>
              <a:gd name="adj" fmla="val 7542"/>
            </a:avLst>
          </a:prstGeom>
          <a:gradFill flip="none" rotWithShape="1">
            <a:gsLst>
              <a:gs pos="58000">
                <a:srgbClr val="FBFBFB"/>
              </a:gs>
              <a:gs pos="100000">
                <a:schemeClr val="bg1">
                  <a:lumMod val="95000"/>
                  <a:alpha val="0"/>
                </a:schemeClr>
              </a:gs>
              <a:gs pos="34000">
                <a:schemeClr val="bg1"/>
              </a:gs>
            </a:gsLst>
            <a:lin ang="18900000" scaled="1"/>
            <a:tileRect/>
          </a:gradFill>
          <a:ln w="12700">
            <a:noFill/>
            <a:headEnd type="none" w="med" len="med"/>
            <a:tailEnd type="none" w="med" len="med"/>
          </a:ln>
          <a:effectLst/>
          <a:scene3d>
            <a:camera prst="perspectiveRight" fov="2700000">
              <a:rot lat="0" lon="21594000" rev="0"/>
            </a:camera>
            <a:lightRig rig="flat" dir="t"/>
          </a:scene3d>
          <a:sp3d>
            <a:bevelT w="0" h="0"/>
            <a:bevelB w="0" h="0"/>
            <a:contourClr>
              <a:schemeClr val="bg1"/>
            </a:contourClr>
          </a:sp3d>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6" name="TextBox 5">
            <a:extLst>
              <a:ext uri="{FF2B5EF4-FFF2-40B4-BE49-F238E27FC236}">
                <a16:creationId xmlns:a16="http://schemas.microsoft.com/office/drawing/2014/main" id="{682AABCC-3A49-E464-C38B-E070CA4256E9}"/>
              </a:ext>
            </a:extLst>
          </p:cNvPr>
          <p:cNvSpPr txBox="1"/>
          <p:nvPr/>
        </p:nvSpPr>
        <p:spPr>
          <a:xfrm>
            <a:off x="521649" y="2286091"/>
            <a:ext cx="2457849" cy="2800767"/>
          </a:xfrm>
          <a:prstGeom prst="rect">
            <a:avLst/>
          </a:prstGeom>
          <a:noFill/>
        </p:spPr>
        <p:txBody>
          <a:bodyPr wrap="square">
            <a:spAutoFit/>
          </a:bodyPr>
          <a:lstStyle/>
          <a:p>
            <a:pPr marL="0" marR="0" lvl="0" indent="0" algn="l" defTabSz="932472" rtl="0" eaLnBrk="1" fontAlgn="auto" latinLnBrk="0" hangingPunct="1">
              <a:lnSpc>
                <a:spcPct val="100000"/>
              </a:lnSpc>
              <a:spcBef>
                <a:spcPct val="0"/>
              </a:spcBef>
              <a:spcAft>
                <a:spcPct val="0"/>
              </a:spcAft>
              <a:buClrTx/>
              <a:buSzTx/>
              <a:buFontTx/>
              <a:buNone/>
              <a:tabLst/>
              <a:defRPr/>
            </a:pPr>
            <a:r>
              <a:rPr kumimoji="0" lang="en-CA" sz="2200" b="0" i="0" u="none" strike="noStrike" kern="1200" cap="none" spc="0" normalizeH="0" baseline="0" noProof="0">
                <a:ln>
                  <a:noFill/>
                </a:ln>
                <a:solidFill>
                  <a:srgbClr val="1E1E1E"/>
                </a:solidFill>
                <a:effectLst/>
                <a:uLnTx/>
                <a:uFillTx/>
                <a:latin typeface="Segoe Sans Display" pitchFamily="2" charset="0"/>
                <a:ea typeface="+mn-ea"/>
                <a:cs typeface="Segoe Sans Display" pitchFamily="2" charset="0"/>
              </a:rPr>
              <a:t>To get the best response, it’s important to focus on some of the </a:t>
            </a:r>
            <a:r>
              <a:rPr kumimoji="0" lang="en-CA" sz="2200" b="1" i="0" u="none" strike="noStrike" kern="1200" cap="none" spc="-38" normalizeH="0" baseline="0" noProof="0">
                <a:ln w="3175">
                  <a:noFill/>
                </a:ln>
                <a:gradFill flip="none" rotWithShape="1">
                  <a:gsLst>
                    <a:gs pos="50000">
                      <a:srgbClr val="8661C5"/>
                    </a:gs>
                    <a:gs pos="0">
                      <a:srgbClr val="3E76D4"/>
                    </a:gs>
                    <a:gs pos="100000">
                      <a:srgbClr val="C73ECC"/>
                    </a:gs>
                  </a:gsLst>
                  <a:lin ang="2700000" scaled="1"/>
                  <a:tileRect/>
                </a:gradFill>
                <a:effectLst/>
                <a:uLnTx/>
                <a:uFillTx/>
                <a:latin typeface="Segoe Sans Display" pitchFamily="2" charset="0"/>
                <a:ea typeface="+mn-ea"/>
                <a:cs typeface="Segoe Sans Display" pitchFamily="2" charset="0"/>
              </a:rPr>
              <a:t>key elements </a:t>
            </a:r>
            <a:r>
              <a:rPr kumimoji="0" lang="en-CA" sz="2200" b="0" i="0" u="none" strike="noStrike" kern="1200" cap="none" spc="0" normalizeH="0" baseline="0" noProof="0">
                <a:ln>
                  <a:noFill/>
                </a:ln>
                <a:solidFill>
                  <a:srgbClr val="1E1E1E"/>
                </a:solidFill>
                <a:effectLst/>
                <a:uLnTx/>
                <a:uFillTx/>
                <a:latin typeface="Segoe Sans Display" pitchFamily="2" charset="0"/>
                <a:ea typeface="+mn-ea"/>
                <a:cs typeface="Segoe Sans Display" pitchFamily="2" charset="0"/>
              </a:rPr>
              <a:t>when phrasing your Copilot prompts.</a:t>
            </a:r>
          </a:p>
        </p:txBody>
      </p:sp>
      <p:sp>
        <p:nvSpPr>
          <p:cNvPr id="8" name="Rounded Rectangle 25">
            <a:extLst>
              <a:ext uri="{FF2B5EF4-FFF2-40B4-BE49-F238E27FC236}">
                <a16:creationId xmlns:a16="http://schemas.microsoft.com/office/drawing/2014/main" id="{57EE3E29-5640-FA1F-B501-3902C4D67079}"/>
              </a:ext>
            </a:extLst>
          </p:cNvPr>
          <p:cNvSpPr/>
          <p:nvPr/>
        </p:nvSpPr>
        <p:spPr bwMode="auto">
          <a:xfrm>
            <a:off x="4571208" y="1895774"/>
            <a:ext cx="1664517" cy="317873"/>
          </a:xfrm>
          <a:prstGeom prst="roundRect">
            <a:avLst>
              <a:gd name="adj" fmla="val 50000"/>
            </a:avLst>
          </a:prstGeom>
          <a:solidFill>
            <a:schemeClr val="bg1"/>
          </a:solidFill>
          <a:ln w="15875">
            <a:solidFill>
              <a:srgbClr val="0078D3"/>
            </a:solidFill>
            <a:headEnd type="none" w="med" len="med"/>
            <a:tailEnd type="none" w="med" len="med"/>
          </a:ln>
          <a:effectLst>
            <a:outerShdw blurRad="114300" dist="635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a:ln>
                  <a:noFill/>
                </a:ln>
                <a:solidFill>
                  <a:srgbClr val="0078D3"/>
                </a:solidFill>
                <a:effectLst/>
                <a:uLnTx/>
                <a:uFillTx/>
                <a:latin typeface="Segoe UI Semibold"/>
                <a:ea typeface="+mn-ea"/>
                <a:cs typeface="Segoe UI Semibold" panose="020B0502040204020203" pitchFamily="34" charset="0"/>
              </a:rPr>
              <a:t>Context</a:t>
            </a:r>
          </a:p>
        </p:txBody>
      </p:sp>
      <p:sp>
        <p:nvSpPr>
          <p:cNvPr id="33" name="TextBox 9">
            <a:extLst>
              <a:ext uri="{FF2B5EF4-FFF2-40B4-BE49-F238E27FC236}">
                <a16:creationId xmlns:a16="http://schemas.microsoft.com/office/drawing/2014/main" id="{517F36F8-9DC4-9DFA-8689-8E765605986F}"/>
              </a:ext>
            </a:extLst>
          </p:cNvPr>
          <p:cNvSpPr txBox="1"/>
          <p:nvPr/>
        </p:nvSpPr>
        <p:spPr>
          <a:xfrm>
            <a:off x="4875735" y="2343254"/>
            <a:ext cx="1642680" cy="331726"/>
          </a:xfrm>
          <a:prstGeom prst="rect">
            <a:avLst/>
          </a:prstGeom>
          <a:noFill/>
        </p:spPr>
        <p:txBody>
          <a:bodyPr wrap="square" lIns="0" tIns="0" rIns="0" bIns="0" rtlCol="0" anchor="t">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Segoe UI Semibold"/>
                <a:ea typeface="+mn-ea"/>
                <a:cs typeface="Segoe UI Semibold"/>
              </a:rPr>
              <a:t>Why</a:t>
            </a:r>
            <a:r>
              <a:rPr kumimoji="0" lang="en-US" sz="1000" b="0" i="0" u="none" strike="noStrike" kern="1200" cap="none" spc="0" normalizeH="0" baseline="0" noProof="0">
                <a:ln>
                  <a:noFill/>
                </a:ln>
                <a:solidFill>
                  <a:prstClr val="black"/>
                </a:solidFill>
                <a:effectLst/>
                <a:uLnTx/>
                <a:uFillTx/>
                <a:latin typeface="Segoe UI"/>
                <a:ea typeface="+mn-ea"/>
                <a:cs typeface="Segoe UI"/>
              </a:rPr>
              <a:t> do you need it and </a:t>
            </a:r>
            <a:r>
              <a:rPr kumimoji="0" lang="en-US" sz="1000" b="0" i="0" u="none" strike="noStrike" kern="1200" cap="none" spc="0" normalizeH="0" baseline="0" noProof="0">
                <a:ln>
                  <a:noFill/>
                </a:ln>
                <a:solidFill>
                  <a:prstClr val="black"/>
                </a:solidFill>
                <a:effectLst/>
                <a:uLnTx/>
                <a:uFillTx/>
                <a:latin typeface="Segoe UI"/>
                <a:ea typeface="+mn-ea"/>
                <a:cs typeface="Segoe UI Semibold"/>
              </a:rPr>
              <a:t>who</a:t>
            </a:r>
            <a:r>
              <a:rPr kumimoji="0" lang="en-US" sz="1000" b="0" i="0" u="none" strike="noStrike" kern="1200" cap="none" spc="0" normalizeH="0" baseline="0" noProof="0">
                <a:ln>
                  <a:noFill/>
                </a:ln>
                <a:solidFill>
                  <a:prstClr val="black"/>
                </a:solidFill>
                <a:effectLst/>
                <a:uLnTx/>
                <a:uFillTx/>
                <a:latin typeface="Segoe UI"/>
                <a:ea typeface="+mn-ea"/>
                <a:cs typeface="Segoe UI"/>
              </a:rPr>
              <a:t> is involved?</a:t>
            </a:r>
          </a:p>
        </p:txBody>
      </p:sp>
      <p:grpSp>
        <p:nvGrpSpPr>
          <p:cNvPr id="10" name="Group 9">
            <a:extLst>
              <a:ext uri="{FF2B5EF4-FFF2-40B4-BE49-F238E27FC236}">
                <a16:creationId xmlns:a16="http://schemas.microsoft.com/office/drawing/2014/main" id="{FE63C1C0-7DA3-7B0D-EB2B-499062D974F0}"/>
              </a:ext>
              <a:ext uri="{C183D7F6-B498-43B3-948B-1728B52AA6E4}">
                <adec:decorative xmlns:adec="http://schemas.microsoft.com/office/drawing/2017/decorative" val="1"/>
              </a:ext>
            </a:extLst>
          </p:cNvPr>
          <p:cNvGrpSpPr/>
          <p:nvPr/>
        </p:nvGrpSpPr>
        <p:grpSpPr>
          <a:xfrm>
            <a:off x="4734543" y="2250887"/>
            <a:ext cx="1818162" cy="817495"/>
            <a:chOff x="3771385" y="5402085"/>
            <a:chExt cx="1671567" cy="831347"/>
          </a:xfrm>
        </p:grpSpPr>
        <p:sp>
          <p:nvSpPr>
            <p:cNvPr id="11" name="Arc 10">
              <a:extLst>
                <a:ext uri="{FF2B5EF4-FFF2-40B4-BE49-F238E27FC236}">
                  <a16:creationId xmlns:a16="http://schemas.microsoft.com/office/drawing/2014/main" id="{A9D3AD42-158B-5FD3-79EC-ACF549B70CD3}"/>
                </a:ext>
              </a:extLst>
            </p:cNvPr>
            <p:cNvSpPr/>
            <p:nvPr/>
          </p:nvSpPr>
          <p:spPr>
            <a:xfrm>
              <a:off x="5124705" y="5913032"/>
              <a:ext cx="318247" cy="320400"/>
            </a:xfrm>
            <a:prstGeom prst="arc">
              <a:avLst>
                <a:gd name="adj1" fmla="val 15898458"/>
                <a:gd name="adj2" fmla="val 21454107"/>
              </a:avLst>
            </a:prstGeom>
            <a:ln w="12700">
              <a:solidFill>
                <a:srgbClr val="C2C2C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Segoe UI"/>
                <a:ea typeface="+mn-ea"/>
                <a:cs typeface="+mn-cs"/>
              </a:endParaRPr>
            </a:p>
          </p:txBody>
        </p:sp>
        <p:cxnSp>
          <p:nvCxnSpPr>
            <p:cNvPr id="28" name="Straight Arrow Connector 27">
              <a:extLst>
                <a:ext uri="{FF2B5EF4-FFF2-40B4-BE49-F238E27FC236}">
                  <a16:creationId xmlns:a16="http://schemas.microsoft.com/office/drawing/2014/main" id="{652E031F-EA62-D1E9-179F-077FA7815112}"/>
                </a:ext>
              </a:extLst>
            </p:cNvPr>
            <p:cNvCxnSpPr>
              <a:cxnSpLocks/>
            </p:cNvCxnSpPr>
            <p:nvPr/>
          </p:nvCxnSpPr>
          <p:spPr>
            <a:xfrm>
              <a:off x="5442952" y="6052733"/>
              <a:ext cx="0" cy="169629"/>
            </a:xfrm>
            <a:prstGeom prst="straightConnector1">
              <a:avLst/>
            </a:prstGeom>
            <a:ln w="12700">
              <a:solidFill>
                <a:srgbClr val="C2C2C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2AA5F1D-D4CD-0738-A9E5-921D746BF99A}"/>
                </a:ext>
              </a:extLst>
            </p:cNvPr>
            <p:cNvCxnSpPr>
              <a:cxnSpLocks/>
            </p:cNvCxnSpPr>
            <p:nvPr/>
          </p:nvCxnSpPr>
          <p:spPr>
            <a:xfrm flipH="1" flipV="1">
              <a:off x="3923424" y="5912832"/>
              <a:ext cx="1346371" cy="824"/>
            </a:xfrm>
            <a:prstGeom prst="line">
              <a:avLst/>
            </a:prstGeom>
            <a:ln w="12700">
              <a:solidFill>
                <a:srgbClr val="C2C2C2"/>
              </a:solidFill>
            </a:ln>
          </p:spPr>
          <p:style>
            <a:lnRef idx="1">
              <a:schemeClr val="accent1"/>
            </a:lnRef>
            <a:fillRef idx="0">
              <a:schemeClr val="accent1"/>
            </a:fillRef>
            <a:effectRef idx="0">
              <a:schemeClr val="accent1"/>
            </a:effectRef>
            <a:fontRef idx="minor">
              <a:schemeClr val="tx1"/>
            </a:fontRef>
          </p:style>
        </p:cxnSp>
        <p:sp>
          <p:nvSpPr>
            <p:cNvPr id="30" name="Arc 29">
              <a:extLst>
                <a:ext uri="{FF2B5EF4-FFF2-40B4-BE49-F238E27FC236}">
                  <a16:creationId xmlns:a16="http://schemas.microsoft.com/office/drawing/2014/main" id="{E4CF6E23-6FCF-8E6C-4C00-D3230D70CBDA}"/>
                </a:ext>
              </a:extLst>
            </p:cNvPr>
            <p:cNvSpPr/>
            <p:nvPr/>
          </p:nvSpPr>
          <p:spPr>
            <a:xfrm rot="10800000">
              <a:off x="3771385" y="5592591"/>
              <a:ext cx="318247" cy="320400"/>
            </a:xfrm>
            <a:prstGeom prst="arc">
              <a:avLst>
                <a:gd name="adj1" fmla="val 16352078"/>
                <a:gd name="adj2" fmla="val 21454107"/>
              </a:avLst>
            </a:prstGeom>
            <a:ln w="12700">
              <a:solidFill>
                <a:srgbClr val="C2C2C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Segoe UI"/>
                <a:ea typeface="+mn-ea"/>
                <a:cs typeface="+mn-cs"/>
              </a:endParaRPr>
            </a:p>
          </p:txBody>
        </p:sp>
        <p:cxnSp>
          <p:nvCxnSpPr>
            <p:cNvPr id="31" name="Straight Connector 30">
              <a:extLst>
                <a:ext uri="{FF2B5EF4-FFF2-40B4-BE49-F238E27FC236}">
                  <a16:creationId xmlns:a16="http://schemas.microsoft.com/office/drawing/2014/main" id="{7FB6396E-3EB5-3013-462B-67DFBB29446A}"/>
                </a:ext>
              </a:extLst>
            </p:cNvPr>
            <p:cNvCxnSpPr>
              <a:cxnSpLocks/>
            </p:cNvCxnSpPr>
            <p:nvPr/>
          </p:nvCxnSpPr>
          <p:spPr>
            <a:xfrm>
              <a:off x="3771526" y="5402085"/>
              <a:ext cx="0" cy="357457"/>
            </a:xfrm>
            <a:prstGeom prst="line">
              <a:avLst/>
            </a:prstGeom>
            <a:ln w="12700">
              <a:gradFill flip="none" rotWithShape="1">
                <a:gsLst>
                  <a:gs pos="0">
                    <a:srgbClr val="C2C2C2"/>
                  </a:gs>
                  <a:gs pos="90000">
                    <a:schemeClr val="bg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grpSp>
      <p:sp>
        <p:nvSpPr>
          <p:cNvPr id="32" name="Rounded Rectangle 26">
            <a:extLst>
              <a:ext uri="{FF2B5EF4-FFF2-40B4-BE49-F238E27FC236}">
                <a16:creationId xmlns:a16="http://schemas.microsoft.com/office/drawing/2014/main" id="{9CE763AD-91B7-DFAA-F2E1-46BEF51D36D9}"/>
              </a:ext>
            </a:extLst>
          </p:cNvPr>
          <p:cNvSpPr/>
          <p:nvPr/>
        </p:nvSpPr>
        <p:spPr bwMode="auto">
          <a:xfrm>
            <a:off x="8965400" y="1895774"/>
            <a:ext cx="1664365" cy="317873"/>
          </a:xfrm>
          <a:prstGeom prst="roundRect">
            <a:avLst>
              <a:gd name="adj" fmla="val 50000"/>
            </a:avLst>
          </a:prstGeom>
          <a:solidFill>
            <a:schemeClr val="bg1"/>
          </a:solidFill>
          <a:ln w="15875">
            <a:solidFill>
              <a:srgbClr val="4AC5B1"/>
            </a:solidFill>
            <a:headEnd type="none" w="med" len="med"/>
            <a:tailEnd type="none" w="med" len="med"/>
          </a:ln>
          <a:effectLst>
            <a:outerShdw blurRad="114300" dist="635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a:ln>
                  <a:noFill/>
                </a:ln>
                <a:solidFill>
                  <a:srgbClr val="008575"/>
                </a:solidFill>
                <a:effectLst/>
                <a:uLnTx/>
                <a:uFillTx/>
                <a:latin typeface="Segoe UI Semibold"/>
                <a:ea typeface="+mn-ea"/>
                <a:cs typeface="Segoe UI Semibold" panose="020B0502040204020203" pitchFamily="34" charset="0"/>
              </a:rPr>
              <a:t>Goal</a:t>
            </a:r>
          </a:p>
        </p:txBody>
      </p:sp>
      <p:sp>
        <p:nvSpPr>
          <p:cNvPr id="9" name="TextBox 8">
            <a:extLst>
              <a:ext uri="{FF2B5EF4-FFF2-40B4-BE49-F238E27FC236}">
                <a16:creationId xmlns:a16="http://schemas.microsoft.com/office/drawing/2014/main" id="{C70685E6-E322-4575-17EC-242EEF5FB3E8}"/>
              </a:ext>
            </a:extLst>
          </p:cNvPr>
          <p:cNvSpPr txBox="1"/>
          <p:nvPr/>
        </p:nvSpPr>
        <p:spPr>
          <a:xfrm>
            <a:off x="9215045" y="2348634"/>
            <a:ext cx="1932206" cy="331726"/>
          </a:xfrm>
          <a:prstGeom prst="rect">
            <a:avLst/>
          </a:prstGeom>
          <a:noFill/>
        </p:spPr>
        <p:txBody>
          <a:bodyPr wrap="square" lIns="0" tIns="0" rIns="0" bIns="0"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Segoe UI Semibold"/>
                <a:ea typeface="+mn-ea"/>
                <a:cs typeface="Segoe UI Semibold" panose="020B0502040204020203" pitchFamily="34" charset="0"/>
              </a:rPr>
              <a:t>What</a:t>
            </a:r>
            <a:r>
              <a:rPr kumimoji="0" lang="en-US" sz="1000" b="0" i="0" u="none" strike="noStrike" kern="1200" cap="none" spc="0" normalizeH="0" baseline="0" noProof="0">
                <a:ln>
                  <a:noFill/>
                </a:ln>
                <a:solidFill>
                  <a:prstClr val="black"/>
                </a:solidFill>
                <a:effectLst/>
                <a:uLnTx/>
                <a:uFillTx/>
                <a:latin typeface="Segoe UI"/>
                <a:ea typeface="+mn-ea"/>
                <a:cs typeface="Segoe UI" panose="020B0502040204020203" pitchFamily="34" charset="0"/>
              </a:rPr>
              <a:t> response do you want from Copilot? </a:t>
            </a:r>
          </a:p>
        </p:txBody>
      </p:sp>
      <p:sp>
        <p:nvSpPr>
          <p:cNvPr id="34" name="Arc 33">
            <a:extLst>
              <a:ext uri="{FF2B5EF4-FFF2-40B4-BE49-F238E27FC236}">
                <a16:creationId xmlns:a16="http://schemas.microsoft.com/office/drawing/2014/main" id="{89B5A226-FB18-AF83-FD28-3516C5CD933D}"/>
              </a:ext>
              <a:ext uri="{C183D7F6-B498-43B3-948B-1728B52AA6E4}">
                <adec:decorative xmlns:adec="http://schemas.microsoft.com/office/drawing/2017/decorative" val="1"/>
              </a:ext>
            </a:extLst>
          </p:cNvPr>
          <p:cNvSpPr/>
          <p:nvPr/>
        </p:nvSpPr>
        <p:spPr>
          <a:xfrm>
            <a:off x="10638012" y="2730081"/>
            <a:ext cx="346157" cy="315061"/>
          </a:xfrm>
          <a:prstGeom prst="arc">
            <a:avLst>
              <a:gd name="adj1" fmla="val 15898458"/>
              <a:gd name="adj2" fmla="val 21454107"/>
            </a:avLst>
          </a:prstGeom>
          <a:ln w="12700">
            <a:solidFill>
              <a:srgbClr val="C2C2C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Segoe UI"/>
              <a:ea typeface="+mn-ea"/>
              <a:cs typeface="+mn-cs"/>
            </a:endParaRPr>
          </a:p>
        </p:txBody>
      </p:sp>
      <p:cxnSp>
        <p:nvCxnSpPr>
          <p:cNvPr id="35" name="Straight Arrow Connector 34">
            <a:extLst>
              <a:ext uri="{FF2B5EF4-FFF2-40B4-BE49-F238E27FC236}">
                <a16:creationId xmlns:a16="http://schemas.microsoft.com/office/drawing/2014/main" id="{2D77A0BC-770B-2474-7F2A-F31108303508}"/>
              </a:ext>
              <a:ext uri="{C183D7F6-B498-43B3-948B-1728B52AA6E4}">
                <adec:decorative xmlns:adec="http://schemas.microsoft.com/office/drawing/2017/decorative" val="1"/>
              </a:ext>
            </a:extLst>
          </p:cNvPr>
          <p:cNvCxnSpPr>
            <a:cxnSpLocks/>
          </p:cNvCxnSpPr>
          <p:nvPr/>
        </p:nvCxnSpPr>
        <p:spPr>
          <a:xfrm>
            <a:off x="10984361" y="3321903"/>
            <a:ext cx="0" cy="164550"/>
          </a:xfrm>
          <a:prstGeom prst="straightConnector1">
            <a:avLst/>
          </a:prstGeom>
          <a:ln w="12700">
            <a:solidFill>
              <a:srgbClr val="C2C2C2"/>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89FB95B-A433-41ED-8E6E-68AA8420ABB1}"/>
              </a:ext>
              <a:ext uri="{C183D7F6-B498-43B3-948B-1728B52AA6E4}">
                <adec:decorative xmlns:adec="http://schemas.microsoft.com/office/drawing/2017/decorative" val="1"/>
              </a:ext>
            </a:extLst>
          </p:cNvPr>
          <p:cNvCxnSpPr>
            <a:cxnSpLocks/>
          </p:cNvCxnSpPr>
          <p:nvPr/>
        </p:nvCxnSpPr>
        <p:spPr>
          <a:xfrm flipH="1">
            <a:off x="9239223" y="2729865"/>
            <a:ext cx="1561593" cy="0"/>
          </a:xfrm>
          <a:prstGeom prst="line">
            <a:avLst/>
          </a:prstGeom>
          <a:ln w="12700">
            <a:solidFill>
              <a:srgbClr val="C2C2C2"/>
            </a:solidFill>
          </a:ln>
        </p:spPr>
        <p:style>
          <a:lnRef idx="1">
            <a:schemeClr val="accent1"/>
          </a:lnRef>
          <a:fillRef idx="0">
            <a:schemeClr val="accent1"/>
          </a:fillRef>
          <a:effectRef idx="0">
            <a:schemeClr val="accent1"/>
          </a:effectRef>
          <a:fontRef idx="minor">
            <a:schemeClr val="tx1"/>
          </a:fontRef>
        </p:style>
      </p:cxnSp>
      <p:sp>
        <p:nvSpPr>
          <p:cNvPr id="37" name="Arc 36">
            <a:extLst>
              <a:ext uri="{FF2B5EF4-FFF2-40B4-BE49-F238E27FC236}">
                <a16:creationId xmlns:a16="http://schemas.microsoft.com/office/drawing/2014/main" id="{3FDF0CFC-A3F6-3C94-BE9D-0CA3AFB674AE}"/>
              </a:ext>
              <a:ext uri="{C183D7F6-B498-43B3-948B-1728B52AA6E4}">
                <adec:decorative xmlns:adec="http://schemas.microsoft.com/office/drawing/2017/decorative" val="1"/>
              </a:ext>
            </a:extLst>
          </p:cNvPr>
          <p:cNvSpPr/>
          <p:nvPr/>
        </p:nvSpPr>
        <p:spPr>
          <a:xfrm rot="10800000">
            <a:off x="9073850" y="2412708"/>
            <a:ext cx="346157" cy="315061"/>
          </a:xfrm>
          <a:prstGeom prst="arc">
            <a:avLst>
              <a:gd name="adj1" fmla="val 16352078"/>
              <a:gd name="adj2" fmla="val 21454107"/>
            </a:avLst>
          </a:prstGeom>
          <a:ln w="12700">
            <a:solidFill>
              <a:srgbClr val="C2C2C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Segoe UI"/>
              <a:ea typeface="+mn-ea"/>
              <a:cs typeface="+mn-cs"/>
            </a:endParaRPr>
          </a:p>
        </p:txBody>
      </p:sp>
      <p:cxnSp>
        <p:nvCxnSpPr>
          <p:cNvPr id="38" name="Straight Connector 37">
            <a:extLst>
              <a:ext uri="{FF2B5EF4-FFF2-40B4-BE49-F238E27FC236}">
                <a16:creationId xmlns:a16="http://schemas.microsoft.com/office/drawing/2014/main" id="{E7118ABA-8D6E-D7D8-1E40-28D00DAE38CA}"/>
              </a:ext>
              <a:ext uri="{C183D7F6-B498-43B3-948B-1728B52AA6E4}">
                <adec:decorative xmlns:adec="http://schemas.microsoft.com/office/drawing/2017/decorative" val="1"/>
              </a:ext>
            </a:extLst>
          </p:cNvPr>
          <p:cNvCxnSpPr>
            <a:cxnSpLocks/>
          </p:cNvCxnSpPr>
          <p:nvPr/>
        </p:nvCxnSpPr>
        <p:spPr>
          <a:xfrm>
            <a:off x="9074003" y="2227629"/>
            <a:ext cx="0" cy="351500"/>
          </a:xfrm>
          <a:prstGeom prst="line">
            <a:avLst/>
          </a:prstGeom>
          <a:ln w="12700">
            <a:gradFill flip="none" rotWithShape="1">
              <a:gsLst>
                <a:gs pos="0">
                  <a:srgbClr val="C2C2C2"/>
                </a:gs>
                <a:gs pos="90000">
                  <a:schemeClr val="bg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9" name="Arc 38">
            <a:extLst>
              <a:ext uri="{FF2B5EF4-FFF2-40B4-BE49-F238E27FC236}">
                <a16:creationId xmlns:a16="http://schemas.microsoft.com/office/drawing/2014/main" id="{88C2D11D-7309-84CF-A47C-87BA029A231E}"/>
              </a:ext>
              <a:ext uri="{C183D7F6-B498-43B3-948B-1728B52AA6E4}">
                <adec:decorative xmlns:adec="http://schemas.microsoft.com/office/drawing/2017/decorative" val="1"/>
              </a:ext>
            </a:extLst>
          </p:cNvPr>
          <p:cNvSpPr/>
          <p:nvPr/>
        </p:nvSpPr>
        <p:spPr>
          <a:xfrm flipH="1" flipV="1">
            <a:off x="3581147" y="5203581"/>
            <a:ext cx="346158" cy="262247"/>
          </a:xfrm>
          <a:prstGeom prst="arc">
            <a:avLst>
              <a:gd name="adj1" fmla="val 15962854"/>
              <a:gd name="adj2" fmla="val 21075271"/>
            </a:avLst>
          </a:prstGeom>
          <a:ln w="12700">
            <a:solidFill>
              <a:srgbClr val="C2C2C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Segoe UI"/>
              <a:ea typeface="+mn-ea"/>
              <a:cs typeface="+mn-cs"/>
            </a:endParaRPr>
          </a:p>
        </p:txBody>
      </p:sp>
      <p:cxnSp>
        <p:nvCxnSpPr>
          <p:cNvPr id="40" name="Straight Arrow Connector 39">
            <a:extLst>
              <a:ext uri="{FF2B5EF4-FFF2-40B4-BE49-F238E27FC236}">
                <a16:creationId xmlns:a16="http://schemas.microsoft.com/office/drawing/2014/main" id="{E2BEFC4E-8130-0D17-4FBE-27BA13E0A715}"/>
              </a:ext>
              <a:ext uri="{C183D7F6-B498-43B3-948B-1728B52AA6E4}">
                <adec:decorative xmlns:adec="http://schemas.microsoft.com/office/drawing/2017/decorative" val="1"/>
              </a:ext>
            </a:extLst>
          </p:cNvPr>
          <p:cNvCxnSpPr>
            <a:cxnSpLocks/>
            <a:stCxn id="39" idx="2"/>
          </p:cNvCxnSpPr>
          <p:nvPr/>
        </p:nvCxnSpPr>
        <p:spPr>
          <a:xfrm flipH="1" flipV="1">
            <a:off x="3581204" y="4526877"/>
            <a:ext cx="3404" cy="833920"/>
          </a:xfrm>
          <a:prstGeom prst="straightConnector1">
            <a:avLst/>
          </a:prstGeom>
          <a:ln w="12700">
            <a:solidFill>
              <a:srgbClr val="C2C2C2"/>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E428FDB-90FB-63C1-B569-728B48D90401}"/>
              </a:ext>
              <a:ext uri="{C183D7F6-B498-43B3-948B-1728B52AA6E4}">
                <adec:decorative xmlns:adec="http://schemas.microsoft.com/office/drawing/2017/decorative" val="1"/>
              </a:ext>
            </a:extLst>
          </p:cNvPr>
          <p:cNvCxnSpPr>
            <a:cxnSpLocks/>
            <a:stCxn id="39" idx="0"/>
          </p:cNvCxnSpPr>
          <p:nvPr/>
        </p:nvCxnSpPr>
        <p:spPr>
          <a:xfrm>
            <a:off x="3763273" y="5465649"/>
            <a:ext cx="496052" cy="3502"/>
          </a:xfrm>
          <a:prstGeom prst="line">
            <a:avLst/>
          </a:prstGeom>
          <a:ln w="12700">
            <a:solidFill>
              <a:srgbClr val="C2C2C2"/>
            </a:solidFill>
          </a:ln>
        </p:spPr>
        <p:style>
          <a:lnRef idx="1">
            <a:schemeClr val="accent1"/>
          </a:lnRef>
          <a:fillRef idx="0">
            <a:schemeClr val="accent1"/>
          </a:fillRef>
          <a:effectRef idx="0">
            <a:schemeClr val="accent1"/>
          </a:effectRef>
          <a:fontRef idx="minor">
            <a:schemeClr val="tx1"/>
          </a:fontRef>
        </p:style>
      </p:cxnSp>
      <p:sp>
        <p:nvSpPr>
          <p:cNvPr id="42" name="Arc 41">
            <a:extLst>
              <a:ext uri="{FF2B5EF4-FFF2-40B4-BE49-F238E27FC236}">
                <a16:creationId xmlns:a16="http://schemas.microsoft.com/office/drawing/2014/main" id="{99084E52-0042-DC2E-448B-3437EE8C3B80}"/>
              </a:ext>
              <a:ext uri="{C183D7F6-B498-43B3-948B-1728B52AA6E4}">
                <adec:decorative xmlns:adec="http://schemas.microsoft.com/office/drawing/2017/decorative" val="1"/>
              </a:ext>
            </a:extLst>
          </p:cNvPr>
          <p:cNvSpPr/>
          <p:nvPr/>
        </p:nvSpPr>
        <p:spPr>
          <a:xfrm rot="10800000" flipH="1" flipV="1">
            <a:off x="4102029" y="5468605"/>
            <a:ext cx="346158" cy="262247"/>
          </a:xfrm>
          <a:prstGeom prst="arc">
            <a:avLst>
              <a:gd name="adj1" fmla="val 15847894"/>
              <a:gd name="adj2" fmla="val 21454107"/>
            </a:avLst>
          </a:prstGeom>
          <a:ln w="12700">
            <a:solidFill>
              <a:srgbClr val="C2C2C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Segoe UI"/>
              <a:ea typeface="+mn-ea"/>
              <a:cs typeface="+mn-cs"/>
            </a:endParaRPr>
          </a:p>
        </p:txBody>
      </p:sp>
      <p:cxnSp>
        <p:nvCxnSpPr>
          <p:cNvPr id="43" name="Straight Connector 42">
            <a:extLst>
              <a:ext uri="{FF2B5EF4-FFF2-40B4-BE49-F238E27FC236}">
                <a16:creationId xmlns:a16="http://schemas.microsoft.com/office/drawing/2014/main" id="{7AC4DB45-7E47-1CFB-3576-C0FA82BD7EB4}"/>
              </a:ext>
              <a:ext uri="{C183D7F6-B498-43B3-948B-1728B52AA6E4}">
                <adec:decorative xmlns:adec="http://schemas.microsoft.com/office/drawing/2017/decorative" val="1"/>
              </a:ext>
            </a:extLst>
          </p:cNvPr>
          <p:cNvCxnSpPr>
            <a:cxnSpLocks/>
          </p:cNvCxnSpPr>
          <p:nvPr/>
        </p:nvCxnSpPr>
        <p:spPr>
          <a:xfrm flipV="1">
            <a:off x="4448188" y="5594203"/>
            <a:ext cx="0" cy="289703"/>
          </a:xfrm>
          <a:prstGeom prst="line">
            <a:avLst/>
          </a:prstGeom>
          <a:ln w="12700">
            <a:gradFill flip="none" rotWithShape="1">
              <a:gsLst>
                <a:gs pos="0">
                  <a:srgbClr val="C2C2C2"/>
                </a:gs>
                <a:gs pos="90000">
                  <a:schemeClr val="bg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5071FA4-CD19-B6C4-84C7-D7213BA1CB10}"/>
              </a:ext>
              <a:ext uri="{C183D7F6-B498-43B3-948B-1728B52AA6E4}">
                <adec:decorative xmlns:adec="http://schemas.microsoft.com/office/drawing/2017/decorative" val="1"/>
              </a:ext>
            </a:extLst>
          </p:cNvPr>
          <p:cNvCxnSpPr>
            <a:cxnSpLocks/>
          </p:cNvCxnSpPr>
          <p:nvPr/>
        </p:nvCxnSpPr>
        <p:spPr>
          <a:xfrm>
            <a:off x="3695260" y="4399854"/>
            <a:ext cx="348501" cy="0"/>
          </a:xfrm>
          <a:prstGeom prst="straightConnector1">
            <a:avLst/>
          </a:prstGeom>
          <a:ln w="12700">
            <a:solidFill>
              <a:srgbClr val="C2C2C2"/>
            </a:solidFill>
            <a:tailEnd type="arrow"/>
          </a:ln>
        </p:spPr>
        <p:style>
          <a:lnRef idx="1">
            <a:schemeClr val="accent1"/>
          </a:lnRef>
          <a:fillRef idx="0">
            <a:schemeClr val="accent1"/>
          </a:fillRef>
          <a:effectRef idx="0">
            <a:schemeClr val="accent1"/>
          </a:effectRef>
          <a:fontRef idx="minor">
            <a:schemeClr val="tx1"/>
          </a:fontRef>
        </p:style>
      </p:cxnSp>
      <p:sp>
        <p:nvSpPr>
          <p:cNvPr id="45" name="Arc 44">
            <a:extLst>
              <a:ext uri="{FF2B5EF4-FFF2-40B4-BE49-F238E27FC236}">
                <a16:creationId xmlns:a16="http://schemas.microsoft.com/office/drawing/2014/main" id="{9264ADFF-D457-BB2C-CE1C-14FD4AF7469C}"/>
              </a:ext>
              <a:ext uri="{C183D7F6-B498-43B3-948B-1728B52AA6E4}">
                <adec:decorative xmlns:adec="http://schemas.microsoft.com/office/drawing/2017/decorative" val="1"/>
              </a:ext>
            </a:extLst>
          </p:cNvPr>
          <p:cNvSpPr/>
          <p:nvPr/>
        </p:nvSpPr>
        <p:spPr>
          <a:xfrm rot="5400000" flipH="1" flipV="1">
            <a:off x="3625153" y="4355973"/>
            <a:ext cx="260485" cy="348500"/>
          </a:xfrm>
          <a:prstGeom prst="arc">
            <a:avLst>
              <a:gd name="adj1" fmla="val 16277629"/>
              <a:gd name="adj2" fmla="val 21378627"/>
            </a:avLst>
          </a:prstGeom>
          <a:ln w="12700">
            <a:solidFill>
              <a:srgbClr val="C2C2C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Segoe UI"/>
              <a:ea typeface="+mn-ea"/>
              <a:cs typeface="+mn-cs"/>
            </a:endParaRPr>
          </a:p>
        </p:txBody>
      </p:sp>
      <p:sp>
        <p:nvSpPr>
          <p:cNvPr id="46" name="Rounded Rectangle 37">
            <a:extLst>
              <a:ext uri="{FF2B5EF4-FFF2-40B4-BE49-F238E27FC236}">
                <a16:creationId xmlns:a16="http://schemas.microsoft.com/office/drawing/2014/main" id="{4EEC4C94-85D3-E8D7-EC2F-D8ADD7DE1E39}"/>
              </a:ext>
            </a:extLst>
          </p:cNvPr>
          <p:cNvSpPr/>
          <p:nvPr/>
        </p:nvSpPr>
        <p:spPr bwMode="auto">
          <a:xfrm>
            <a:off x="4633503" y="5830230"/>
            <a:ext cx="1664365" cy="317873"/>
          </a:xfrm>
          <a:prstGeom prst="roundRect">
            <a:avLst>
              <a:gd name="adj" fmla="val 50000"/>
            </a:avLst>
          </a:prstGeom>
          <a:solidFill>
            <a:schemeClr val="bg1"/>
          </a:solidFill>
          <a:ln w="15875">
            <a:solidFill>
              <a:srgbClr val="C03BC4"/>
            </a:solidFill>
            <a:headEnd type="none" w="med" len="med"/>
            <a:tailEnd type="none" w="med" len="med"/>
          </a:ln>
          <a:effectLst>
            <a:outerShdw blurRad="114300" dist="635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a:ln>
                  <a:noFill/>
                </a:ln>
                <a:solidFill>
                  <a:srgbClr val="C03BC4"/>
                </a:solidFill>
                <a:effectLst/>
                <a:uLnTx/>
                <a:uFillTx/>
                <a:latin typeface="Segoe UI Semibold"/>
                <a:ea typeface="+mn-ea"/>
                <a:cs typeface="Segoe UI Semibold" panose="020B0502040204020203" pitchFamily="34" charset="0"/>
              </a:rPr>
              <a:t>Source</a:t>
            </a:r>
          </a:p>
        </p:txBody>
      </p:sp>
      <p:sp>
        <p:nvSpPr>
          <p:cNvPr id="47" name="TextBox 7">
            <a:extLst>
              <a:ext uri="{FF2B5EF4-FFF2-40B4-BE49-F238E27FC236}">
                <a16:creationId xmlns:a16="http://schemas.microsoft.com/office/drawing/2014/main" id="{B75C8C74-F1F4-C290-AB4F-3CA509DA54BF}"/>
              </a:ext>
            </a:extLst>
          </p:cNvPr>
          <p:cNvSpPr txBox="1"/>
          <p:nvPr/>
        </p:nvSpPr>
        <p:spPr>
          <a:xfrm>
            <a:off x="4571208" y="5446531"/>
            <a:ext cx="2251735" cy="331726"/>
          </a:xfrm>
          <a:prstGeom prst="rect">
            <a:avLst/>
          </a:prstGeom>
          <a:noFill/>
        </p:spPr>
        <p:txBody>
          <a:bodyPr wrap="square" lIns="0" tIns="0" rIns="0" bIns="0"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Segoe UI Semibold"/>
                <a:ea typeface="+mn-ea"/>
                <a:cs typeface="Segoe UI Semibold" panose="020B0502040204020203" pitchFamily="34" charset="0"/>
              </a:rPr>
              <a:t>Which</a:t>
            </a:r>
            <a:r>
              <a:rPr kumimoji="0" lang="en-US" sz="1000" b="0" i="0" u="none" strike="noStrike" kern="1200" cap="none" spc="0" normalizeH="0" baseline="0" noProof="0">
                <a:ln>
                  <a:noFill/>
                </a:ln>
                <a:solidFill>
                  <a:prstClr val="black"/>
                </a:solidFill>
                <a:effectLst/>
                <a:uLnTx/>
                <a:uFillTx/>
                <a:latin typeface="Segoe UI"/>
                <a:ea typeface="+mn-ea"/>
                <a:cs typeface="Segoe UI" panose="020B0502040204020203" pitchFamily="34" charset="0"/>
              </a:rPr>
              <a:t> information sources or samples should Copilot use?</a:t>
            </a:r>
          </a:p>
        </p:txBody>
      </p:sp>
      <p:sp>
        <p:nvSpPr>
          <p:cNvPr id="48" name="Rounded Rectangle 34">
            <a:extLst>
              <a:ext uri="{FF2B5EF4-FFF2-40B4-BE49-F238E27FC236}">
                <a16:creationId xmlns:a16="http://schemas.microsoft.com/office/drawing/2014/main" id="{15A253E7-41D8-B910-EC7D-F2345927C199}"/>
              </a:ext>
            </a:extLst>
          </p:cNvPr>
          <p:cNvSpPr/>
          <p:nvPr/>
        </p:nvSpPr>
        <p:spPr bwMode="auto">
          <a:xfrm>
            <a:off x="9136451" y="5825900"/>
            <a:ext cx="1664365" cy="317873"/>
          </a:xfrm>
          <a:prstGeom prst="roundRect">
            <a:avLst>
              <a:gd name="adj" fmla="val 50000"/>
            </a:avLst>
          </a:prstGeom>
          <a:solidFill>
            <a:schemeClr val="bg1">
              <a:alpha val="99000"/>
            </a:schemeClr>
          </a:solidFill>
          <a:ln w="15875">
            <a:solidFill>
              <a:srgbClr val="FFA38B"/>
            </a:solidFill>
            <a:headEnd type="none" w="med" len="med"/>
            <a:tailEnd type="none" w="med" len="med"/>
          </a:ln>
          <a:effectLst>
            <a:outerShdw blurRad="114300" dist="635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a:ln>
                  <a:noFill/>
                </a:ln>
                <a:solidFill>
                  <a:srgbClr val="E25B00"/>
                </a:solidFill>
                <a:effectLst/>
                <a:uLnTx/>
                <a:uFillTx/>
                <a:latin typeface="Segoe UI Semibold"/>
                <a:ea typeface="+mn-ea"/>
                <a:cs typeface="Segoe UI Semibold" panose="020B0502040204020203" pitchFamily="34" charset="0"/>
              </a:rPr>
              <a:t>Expectations</a:t>
            </a:r>
          </a:p>
        </p:txBody>
      </p:sp>
      <p:sp>
        <p:nvSpPr>
          <p:cNvPr id="49" name="TextBox 6">
            <a:extLst>
              <a:ext uri="{FF2B5EF4-FFF2-40B4-BE49-F238E27FC236}">
                <a16:creationId xmlns:a16="http://schemas.microsoft.com/office/drawing/2014/main" id="{E8288F7D-34B3-C0AD-776C-AEEEF4268BB8}"/>
              </a:ext>
            </a:extLst>
          </p:cNvPr>
          <p:cNvSpPr txBox="1"/>
          <p:nvPr/>
        </p:nvSpPr>
        <p:spPr>
          <a:xfrm>
            <a:off x="9406958" y="5395163"/>
            <a:ext cx="2574078" cy="331726"/>
          </a:xfrm>
          <a:prstGeom prst="rect">
            <a:avLst/>
          </a:prstGeom>
          <a:noFill/>
        </p:spPr>
        <p:txBody>
          <a:bodyPr wrap="square" lIns="0" tIns="0" rIns="0" bIns="0"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Segoe UI Semibold"/>
                <a:ea typeface="+mn-ea"/>
                <a:cs typeface="Segoe UI Semibold" panose="020B0502040204020203" pitchFamily="34" charset="0"/>
              </a:rPr>
              <a:t>How</a:t>
            </a:r>
            <a:r>
              <a:rPr kumimoji="0" lang="en-US" sz="1000" b="0" i="0" u="none" strike="noStrike" kern="1200" cap="none" spc="0" normalizeH="0" baseline="0" noProof="0">
                <a:ln>
                  <a:noFill/>
                </a:ln>
                <a:solidFill>
                  <a:prstClr val="black"/>
                </a:solidFill>
                <a:effectLst/>
                <a:uLnTx/>
                <a:uFillTx/>
                <a:latin typeface="Segoe UI"/>
                <a:ea typeface="+mn-ea"/>
                <a:cs typeface="Segoe UI" panose="020B0502040204020203" pitchFamily="34" charset="0"/>
              </a:rPr>
              <a:t> should Copilot respond</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Segoe UI" panose="020B0502040204020203" pitchFamily="34" charset="0"/>
              </a:rPr>
              <a:t>to best meet your expectations?</a:t>
            </a:r>
          </a:p>
        </p:txBody>
      </p:sp>
      <p:grpSp>
        <p:nvGrpSpPr>
          <p:cNvPr id="50" name="Group 49">
            <a:extLst>
              <a:ext uri="{FF2B5EF4-FFF2-40B4-BE49-F238E27FC236}">
                <a16:creationId xmlns:a16="http://schemas.microsoft.com/office/drawing/2014/main" id="{5EC4C445-1A81-FA99-9CDF-93A79CC307A4}"/>
              </a:ext>
              <a:ext uri="{C183D7F6-B498-43B3-948B-1728B52AA6E4}">
                <adec:decorative xmlns:adec="http://schemas.microsoft.com/office/drawing/2017/decorative" val="1"/>
              </a:ext>
            </a:extLst>
          </p:cNvPr>
          <p:cNvGrpSpPr/>
          <p:nvPr/>
        </p:nvGrpSpPr>
        <p:grpSpPr>
          <a:xfrm rot="10800000" flipH="1">
            <a:off x="9244899" y="4664650"/>
            <a:ext cx="934662" cy="1139759"/>
            <a:chOff x="3769739" y="7144164"/>
            <a:chExt cx="859302" cy="1176311"/>
          </a:xfrm>
        </p:grpSpPr>
        <p:grpSp>
          <p:nvGrpSpPr>
            <p:cNvPr id="51" name="Group 50">
              <a:extLst>
                <a:ext uri="{FF2B5EF4-FFF2-40B4-BE49-F238E27FC236}">
                  <a16:creationId xmlns:a16="http://schemas.microsoft.com/office/drawing/2014/main" id="{390B10FB-5AF9-8A95-3538-4F581A0663E4}"/>
                </a:ext>
              </a:extLst>
            </p:cNvPr>
            <p:cNvGrpSpPr/>
            <p:nvPr/>
          </p:nvGrpSpPr>
          <p:grpSpPr>
            <a:xfrm>
              <a:off x="4310794" y="7645759"/>
              <a:ext cx="318247" cy="674716"/>
              <a:chOff x="4310794" y="7645759"/>
              <a:chExt cx="318247" cy="674716"/>
            </a:xfrm>
          </p:grpSpPr>
          <p:sp>
            <p:nvSpPr>
              <p:cNvPr id="55" name="Arc 54">
                <a:extLst>
                  <a:ext uri="{FF2B5EF4-FFF2-40B4-BE49-F238E27FC236}">
                    <a16:creationId xmlns:a16="http://schemas.microsoft.com/office/drawing/2014/main" id="{A1BE25ED-9F84-487A-7311-9A8E365D0A06}"/>
                  </a:ext>
                </a:extLst>
              </p:cNvPr>
              <p:cNvSpPr/>
              <p:nvPr/>
            </p:nvSpPr>
            <p:spPr>
              <a:xfrm>
                <a:off x="4310794" y="7645759"/>
                <a:ext cx="318247" cy="320400"/>
              </a:xfrm>
              <a:prstGeom prst="arc">
                <a:avLst>
                  <a:gd name="adj1" fmla="val 15847894"/>
                  <a:gd name="adj2" fmla="val 21454107"/>
                </a:avLst>
              </a:prstGeom>
              <a:ln w="12700">
                <a:solidFill>
                  <a:srgbClr val="C2C2C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Segoe UI"/>
                  <a:ea typeface="+mn-ea"/>
                  <a:cs typeface="+mn-cs"/>
                </a:endParaRPr>
              </a:p>
            </p:txBody>
          </p:sp>
          <p:cxnSp>
            <p:nvCxnSpPr>
              <p:cNvPr id="56" name="Straight Arrow Connector 55">
                <a:extLst>
                  <a:ext uri="{FF2B5EF4-FFF2-40B4-BE49-F238E27FC236}">
                    <a16:creationId xmlns:a16="http://schemas.microsoft.com/office/drawing/2014/main" id="{E0BA5F43-074A-0EFB-A9DA-A480D3B6C67A}"/>
                  </a:ext>
                </a:extLst>
              </p:cNvPr>
              <p:cNvCxnSpPr>
                <a:cxnSpLocks/>
              </p:cNvCxnSpPr>
              <p:nvPr/>
            </p:nvCxnSpPr>
            <p:spPr>
              <a:xfrm rot="10800000" flipH="1" flipV="1">
                <a:off x="4628900" y="7778586"/>
                <a:ext cx="0" cy="541889"/>
              </a:xfrm>
              <a:prstGeom prst="straightConnector1">
                <a:avLst/>
              </a:prstGeom>
              <a:ln w="12700">
                <a:solidFill>
                  <a:srgbClr val="C2C2C2"/>
                </a:solidFill>
                <a:tailEnd type="arrow"/>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427A5988-AFBE-8D77-A085-90D47B83A120}"/>
                </a:ext>
              </a:extLst>
            </p:cNvPr>
            <p:cNvCxnSpPr>
              <a:cxnSpLocks/>
            </p:cNvCxnSpPr>
            <p:nvPr/>
          </p:nvCxnSpPr>
          <p:spPr>
            <a:xfrm rot="10800000">
              <a:off x="3923719" y="7644304"/>
              <a:ext cx="546199" cy="0"/>
            </a:xfrm>
            <a:prstGeom prst="line">
              <a:avLst/>
            </a:prstGeom>
            <a:ln w="12700">
              <a:solidFill>
                <a:srgbClr val="C2C2C2"/>
              </a:solidFill>
            </a:ln>
          </p:spPr>
          <p:style>
            <a:lnRef idx="1">
              <a:schemeClr val="accent1"/>
            </a:lnRef>
            <a:fillRef idx="0">
              <a:schemeClr val="accent1"/>
            </a:fillRef>
            <a:effectRef idx="0">
              <a:schemeClr val="accent1"/>
            </a:effectRef>
            <a:fontRef idx="minor">
              <a:schemeClr val="tx1"/>
            </a:fontRef>
          </p:style>
        </p:cxnSp>
        <p:sp>
          <p:nvSpPr>
            <p:cNvPr id="53" name="Arc 52">
              <a:extLst>
                <a:ext uri="{FF2B5EF4-FFF2-40B4-BE49-F238E27FC236}">
                  <a16:creationId xmlns:a16="http://schemas.microsoft.com/office/drawing/2014/main" id="{1F301E7A-F58F-EB2A-1861-F8D927F62D19}"/>
                </a:ext>
              </a:extLst>
            </p:cNvPr>
            <p:cNvSpPr/>
            <p:nvPr/>
          </p:nvSpPr>
          <p:spPr>
            <a:xfrm rot="10800000">
              <a:off x="3769739" y="7326927"/>
              <a:ext cx="318247" cy="320400"/>
            </a:xfrm>
            <a:prstGeom prst="arc">
              <a:avLst>
                <a:gd name="adj1" fmla="val 15847894"/>
                <a:gd name="adj2" fmla="val 21454107"/>
              </a:avLst>
            </a:prstGeom>
            <a:ln w="12700">
              <a:solidFill>
                <a:srgbClr val="C2C2C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Segoe UI"/>
                <a:ea typeface="+mn-ea"/>
                <a:cs typeface="+mn-cs"/>
              </a:endParaRPr>
            </a:p>
          </p:txBody>
        </p:sp>
        <p:cxnSp>
          <p:nvCxnSpPr>
            <p:cNvPr id="54" name="Straight Connector 53">
              <a:extLst>
                <a:ext uri="{FF2B5EF4-FFF2-40B4-BE49-F238E27FC236}">
                  <a16:creationId xmlns:a16="http://schemas.microsoft.com/office/drawing/2014/main" id="{921DFD49-3FF2-6758-3ED4-99414520356F}"/>
                </a:ext>
              </a:extLst>
            </p:cNvPr>
            <p:cNvCxnSpPr>
              <a:cxnSpLocks/>
            </p:cNvCxnSpPr>
            <p:nvPr/>
          </p:nvCxnSpPr>
          <p:spPr>
            <a:xfrm>
              <a:off x="3769880" y="7144164"/>
              <a:ext cx="0" cy="353943"/>
            </a:xfrm>
            <a:prstGeom prst="line">
              <a:avLst/>
            </a:prstGeom>
            <a:ln w="12700">
              <a:gradFill flip="none" rotWithShape="1">
                <a:gsLst>
                  <a:gs pos="0">
                    <a:srgbClr val="C2C2C2"/>
                  </a:gs>
                  <a:gs pos="90000">
                    <a:schemeClr val="bg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5DBCE216-257F-71D2-B752-4CB40DAC705F}"/>
              </a:ext>
              <a:ext uri="{C183D7F6-B498-43B3-948B-1728B52AA6E4}">
                <adec:decorative xmlns:adec="http://schemas.microsoft.com/office/drawing/2017/decorative" val="1"/>
              </a:ext>
            </a:extLst>
          </p:cNvPr>
          <p:cNvSpPr txBox="1"/>
          <p:nvPr/>
        </p:nvSpPr>
        <p:spPr>
          <a:xfrm>
            <a:off x="4136620" y="3020685"/>
            <a:ext cx="7351997" cy="1938992"/>
          </a:xfrm>
          <a:prstGeom prst="rect">
            <a:avLst/>
          </a:prstGeom>
          <a:noFill/>
        </p:spPr>
        <p:txBody>
          <a:bodyPr wrap="square" lIns="0"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defRPr/>
            </a:pPr>
            <a:r>
              <a:rPr kumimoji="0" lang="en-US" sz="2400" b="1" i="0" u="none" strike="noStrike" kern="1200" cap="none" spc="0" normalizeH="0" baseline="0" noProof="0">
                <a:ln>
                  <a:noFill/>
                </a:ln>
                <a:solidFill>
                  <a:schemeClr val="accent1"/>
                </a:solidFill>
                <a:effectLst/>
                <a:uLnTx/>
                <a:uFillTx/>
                <a:latin typeface="Segoe UI Semibold"/>
                <a:ea typeface="+mn-ea"/>
                <a:cs typeface="Segoe UI Semibold" panose="020B0502040204020203" pitchFamily="34" charset="0"/>
              </a:rPr>
              <a:t>I work in marketing and focus on competitor research.</a:t>
            </a:r>
            <a:r>
              <a:rPr kumimoji="0" lang="en-US" sz="2400" b="1" i="0" u="none" strike="noStrike" kern="1200" cap="none" spc="0" normalizeH="0" noProof="0">
                <a:ln>
                  <a:noFill/>
                </a:ln>
                <a:solidFill>
                  <a:schemeClr val="accent1"/>
                </a:solidFill>
                <a:effectLst/>
                <a:uLnTx/>
                <a:uFillTx/>
                <a:latin typeface="Segoe UI Semibold"/>
                <a:ea typeface="+mn-ea"/>
                <a:cs typeface="Segoe UI Semibold" panose="020B0502040204020203" pitchFamily="34" charset="0"/>
              </a:rPr>
              <a:t> </a:t>
            </a:r>
            <a:r>
              <a:rPr lang="en-US" sz="2400" b="1">
                <a:solidFill>
                  <a:srgbClr val="008575"/>
                </a:solidFill>
                <a:latin typeface="Segoe UI Semibold"/>
                <a:cs typeface="Segoe UI Semibold" panose="020B0502040204020203" pitchFamily="34" charset="0"/>
              </a:rPr>
              <a:t>Give me a concise summary of recent news about [company name]. </a:t>
            </a:r>
            <a:r>
              <a:rPr lang="en-US" sz="2400" b="1">
                <a:solidFill>
                  <a:schemeClr val="accent2"/>
                </a:solidFill>
                <a:latin typeface="Segoe UI Semibold"/>
                <a:cs typeface="Segoe UI Semibold" panose="020B0502040204020203" pitchFamily="34" charset="0"/>
              </a:rPr>
              <a:t>Focus on web articles from the last 2 months. </a:t>
            </a:r>
            <a:r>
              <a:rPr lang="en-US" sz="2400" b="1">
                <a:solidFill>
                  <a:schemeClr val="accent6"/>
                </a:solidFill>
                <a:latin typeface="Segoe UI Semibold"/>
                <a:cs typeface="Segoe UI Semibold" panose="020B0502040204020203" pitchFamily="34" charset="0"/>
              </a:rPr>
              <a:t>Provide the answer in two to three paragraphs and use a business tone.</a:t>
            </a:r>
            <a:endParaRPr kumimoji="0" lang="en-US" sz="2400" b="1" i="0" u="none" strike="noStrike" kern="1200" cap="none" spc="0" normalizeH="0" baseline="0" noProof="0">
              <a:ln>
                <a:noFill/>
              </a:ln>
              <a:solidFill>
                <a:schemeClr val="accent6"/>
              </a:solidFill>
              <a:effectLst/>
              <a:uLnTx/>
              <a:uFillTx/>
              <a:latin typeface="Segoe UI Semibold"/>
              <a:cs typeface="Segoe UI Semibold" panose="020B0502040204020203" pitchFamily="34" charset="0"/>
            </a:endParaRPr>
          </a:p>
        </p:txBody>
      </p:sp>
      <p:cxnSp>
        <p:nvCxnSpPr>
          <p:cNvPr id="63" name="Straight Connector 62">
            <a:extLst>
              <a:ext uri="{FF2B5EF4-FFF2-40B4-BE49-F238E27FC236}">
                <a16:creationId xmlns:a16="http://schemas.microsoft.com/office/drawing/2014/main" id="{EE9E0E24-9B91-840B-1449-9FC2BDCE35F3}"/>
              </a:ext>
              <a:ext uri="{C183D7F6-B498-43B3-948B-1728B52AA6E4}">
                <adec:decorative xmlns:adec="http://schemas.microsoft.com/office/drawing/2017/decorative" val="1"/>
              </a:ext>
            </a:extLst>
          </p:cNvPr>
          <p:cNvCxnSpPr>
            <a:stCxn id="34" idx="2"/>
          </p:cNvCxnSpPr>
          <p:nvPr/>
        </p:nvCxnSpPr>
        <p:spPr>
          <a:xfrm>
            <a:off x="10983981" y="2880270"/>
            <a:ext cx="188" cy="491859"/>
          </a:xfrm>
          <a:prstGeom prst="line">
            <a:avLst/>
          </a:prstGeom>
          <a:ln w="12700">
            <a:solidFill>
              <a:srgbClr val="C2C2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13162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F38A8-6F9C-8210-83C1-CB9F37467449}"/>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225B3B4-AFF3-7583-4075-D4EAFE3769C7}"/>
              </a:ext>
              <a:ext uri="{C183D7F6-B498-43B3-948B-1728B52AA6E4}">
                <adec:decorative xmlns:adec="http://schemas.microsoft.com/office/drawing/2017/decorative" val="1"/>
              </a:ext>
            </a:extLst>
          </p:cNvPr>
          <p:cNvSpPr/>
          <p:nvPr/>
        </p:nvSpPr>
        <p:spPr bwMode="auto">
          <a:xfrm>
            <a:off x="445091" y="1246910"/>
            <a:ext cx="11296945" cy="4831162"/>
          </a:xfrm>
          <a:prstGeom prst="roundRect">
            <a:avLst>
              <a:gd name="adj" fmla="val 4127"/>
            </a:avLst>
          </a:prstGeom>
          <a:solidFill>
            <a:srgbClr val="FFFFFF">
              <a:alpha val="74118"/>
            </a:srgbClr>
          </a:solidFill>
          <a:ln>
            <a:solidFill>
              <a:schemeClr val="bg1"/>
            </a:solidFill>
          </a:ln>
          <a:effectLst>
            <a:outerShdw blurRad="343645" dist="295501" dir="2700000" algn="tl" rotWithShape="0">
              <a:srgbClr val="F3484C">
                <a:alpha val="15816"/>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1" name="Title 1">
            <a:extLst>
              <a:ext uri="{FF2B5EF4-FFF2-40B4-BE49-F238E27FC236}">
                <a16:creationId xmlns:a16="http://schemas.microsoft.com/office/drawing/2014/main" id="{163DED64-83A7-9E3D-1C88-FD0BEA97EE11}"/>
              </a:ext>
            </a:extLst>
          </p:cNvPr>
          <p:cNvSpPr txBox="1">
            <a:spLocks noGrp="1"/>
          </p:cNvSpPr>
          <p:nvPr>
            <p:ph type="title" idx="4294967295"/>
          </p:nvPr>
        </p:nvSpPr>
        <p:spPr>
          <a:xfrm>
            <a:off x="588263" y="457200"/>
            <a:ext cx="11018520"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14367"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solidFill>
                  <a:srgbClr val="000000"/>
                </a:solidFill>
                <a:effectLst/>
                <a:uLnTx/>
                <a:uFillTx/>
                <a:latin typeface="Segoe UI semibold(Body)"/>
                <a:ea typeface="+mn-ea"/>
                <a:cs typeface="Segoe UI" pitchFamily="34" charset="0"/>
              </a:rPr>
              <a:t>Upload a file to your prompt</a:t>
            </a:r>
          </a:p>
        </p:txBody>
      </p:sp>
      <p:sp>
        <p:nvSpPr>
          <p:cNvPr id="12" name="TextBox 11">
            <a:extLst>
              <a:ext uri="{FF2B5EF4-FFF2-40B4-BE49-F238E27FC236}">
                <a16:creationId xmlns:a16="http://schemas.microsoft.com/office/drawing/2014/main" id="{8B70A6F3-787B-DCAE-F592-469683DC4414}"/>
              </a:ext>
            </a:extLst>
          </p:cNvPr>
          <p:cNvSpPr txBox="1"/>
          <p:nvPr/>
        </p:nvSpPr>
        <p:spPr>
          <a:xfrm>
            <a:off x="6319657" y="2677606"/>
            <a:ext cx="4865128" cy="1969770"/>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mn-cs"/>
              </a:rPr>
              <a:t>Want Copilot to respond using information from a Word document, PowerPoint deck, or other file? Select the “Add content” button in the Copilot Chat prompt box to upload a file.</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mn-cs"/>
              </a:rPr>
              <a:t>Example prompt: Summarize this document in 5 bullet points. </a:t>
            </a:r>
            <a:r>
              <a:rPr kumimoji="0" lang="en-US" sz="1600" i="1" u="none" strike="noStrike" kern="1200" cap="none" spc="0" normalizeH="0" baseline="0" noProof="0">
                <a:ln>
                  <a:noFill/>
                </a:ln>
                <a:solidFill>
                  <a:schemeClr val="accent1"/>
                </a:solidFill>
                <a:effectLst/>
                <a:uLnTx/>
                <a:uFillTx/>
                <a:latin typeface="Segoe Sans Display"/>
                <a:ea typeface="+mn-ea"/>
                <a:cs typeface="+mn-cs"/>
              </a:rPr>
              <a:t>&lt;attach file&gt;</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schemeClr val="accent1"/>
              </a:solidFill>
              <a:effectLst/>
              <a:uLnTx/>
              <a:uFillTx/>
              <a:latin typeface="Segoe Sans Display"/>
              <a:ea typeface="+mn-ea"/>
              <a:cs typeface="+mn-cs"/>
            </a:endParaRPr>
          </a:p>
        </p:txBody>
      </p:sp>
      <p:sp>
        <p:nvSpPr>
          <p:cNvPr id="14" name="TextBox 13">
            <a:extLst>
              <a:ext uri="{FF2B5EF4-FFF2-40B4-BE49-F238E27FC236}">
                <a16:creationId xmlns:a16="http://schemas.microsoft.com/office/drawing/2014/main" id="{775F0E59-30A9-FF9E-2DB5-9A7920FFC1D6}"/>
              </a:ext>
            </a:extLst>
          </p:cNvPr>
          <p:cNvSpPr txBox="1"/>
          <p:nvPr/>
        </p:nvSpPr>
        <p:spPr>
          <a:xfrm>
            <a:off x="736371" y="5732616"/>
            <a:ext cx="10714383" cy="246221"/>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mn-cs"/>
              </a:rPr>
              <a:t>Note: Copilot Chat supports uploads of Word documents, PowerPoint decks, Excel spreadsheets, images, and PDFs.</a:t>
            </a:r>
          </a:p>
        </p:txBody>
      </p:sp>
      <p:pic>
        <p:nvPicPr>
          <p:cNvPr id="8" name="Picture 7" descr="Image of Copilot Chat UI">
            <a:extLst>
              <a:ext uri="{FF2B5EF4-FFF2-40B4-BE49-F238E27FC236}">
                <a16:creationId xmlns:a16="http://schemas.microsoft.com/office/drawing/2014/main" id="{D99BBC36-5D94-CC07-346A-D55271F4EF5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88263" y="2892707"/>
            <a:ext cx="5427253" cy="1539567"/>
          </a:xfrm>
          <a:prstGeom prst="rect">
            <a:avLst/>
          </a:prstGeom>
        </p:spPr>
      </p:pic>
    </p:spTree>
    <p:extLst>
      <p:ext uri="{BB962C8B-B14F-4D97-AF65-F5344CB8AC3E}">
        <p14:creationId xmlns:p14="http://schemas.microsoft.com/office/powerpoint/2010/main" val="189503695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A73EC-8DE0-8C00-2E1D-DE8296D51364}"/>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E952453-8EA0-12B0-9B81-F75AFB1B85E0}"/>
              </a:ext>
              <a:ext uri="{C183D7F6-B498-43B3-948B-1728B52AA6E4}">
                <adec:decorative xmlns:adec="http://schemas.microsoft.com/office/drawing/2017/decorative" val="1"/>
              </a:ext>
            </a:extLst>
          </p:cNvPr>
          <p:cNvSpPr/>
          <p:nvPr/>
        </p:nvSpPr>
        <p:spPr bwMode="auto">
          <a:xfrm>
            <a:off x="445091" y="1246910"/>
            <a:ext cx="11296945" cy="4831162"/>
          </a:xfrm>
          <a:prstGeom prst="roundRect">
            <a:avLst>
              <a:gd name="adj" fmla="val 4127"/>
            </a:avLst>
          </a:prstGeom>
          <a:solidFill>
            <a:srgbClr val="FFFFFF">
              <a:alpha val="74118"/>
            </a:srgbClr>
          </a:solidFill>
          <a:ln>
            <a:solidFill>
              <a:schemeClr val="bg1"/>
            </a:solidFill>
          </a:ln>
          <a:effectLst>
            <a:outerShdw blurRad="343645" dist="295501" dir="2700000" algn="tl" rotWithShape="0">
              <a:srgbClr val="F3484C">
                <a:alpha val="15816"/>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1" name="Title 1">
            <a:extLst>
              <a:ext uri="{FF2B5EF4-FFF2-40B4-BE49-F238E27FC236}">
                <a16:creationId xmlns:a16="http://schemas.microsoft.com/office/drawing/2014/main" id="{459E2995-53F8-E46B-B9B0-E0E59504DD52}"/>
              </a:ext>
            </a:extLst>
          </p:cNvPr>
          <p:cNvSpPr txBox="1">
            <a:spLocks noGrp="1"/>
          </p:cNvSpPr>
          <p:nvPr>
            <p:ph type="title" idx="4294967295"/>
          </p:nvPr>
        </p:nvSpPr>
        <p:spPr>
          <a:xfrm>
            <a:off x="588263" y="457200"/>
            <a:ext cx="11018520"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14367"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solidFill>
                  <a:srgbClr val="000000"/>
                </a:solidFill>
                <a:effectLst/>
                <a:uLnTx/>
                <a:uFillTx/>
                <a:latin typeface="Segoe UI semibold(Body)"/>
                <a:ea typeface="+mn-ea"/>
                <a:cs typeface="Segoe UI" pitchFamily="34" charset="0"/>
              </a:rPr>
              <a:t>Use Copilot Chat to visualize data</a:t>
            </a:r>
          </a:p>
        </p:txBody>
      </p:sp>
      <p:sp>
        <p:nvSpPr>
          <p:cNvPr id="12" name="TextBox 11">
            <a:extLst>
              <a:ext uri="{FF2B5EF4-FFF2-40B4-BE49-F238E27FC236}">
                <a16:creationId xmlns:a16="http://schemas.microsoft.com/office/drawing/2014/main" id="{3A4D8FF8-CAC2-2523-BF2E-4195F7E03D85}"/>
              </a:ext>
            </a:extLst>
          </p:cNvPr>
          <p:cNvSpPr txBox="1"/>
          <p:nvPr/>
        </p:nvSpPr>
        <p:spPr>
          <a:xfrm>
            <a:off x="6645349" y="2677606"/>
            <a:ext cx="4539436" cy="1477328"/>
          </a:xfrm>
          <a:prstGeom prst="rect">
            <a:avLst/>
          </a:prstGeom>
          <a:noFill/>
        </p:spPr>
        <p:txBody>
          <a:bodyPr wrap="square" lIns="0" tIns="0" rIns="0" bIns="0" rtlCol="0">
            <a:spAutoFit/>
          </a:bodyPr>
          <a:lstStyle/>
          <a:p>
            <a:pPr lvl="0" defTabSz="914367">
              <a:defRPr/>
            </a:pPr>
            <a:r>
              <a:rPr kumimoji="0" lang="en-US" sz="1600" b="0" i="0"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mn-cs"/>
              </a:rPr>
              <a:t>Copilot Chat </a:t>
            </a:r>
            <a:r>
              <a:rPr lang="en-US" sz="1600">
                <a:gradFill>
                  <a:gsLst>
                    <a:gs pos="2917">
                      <a:srgbClr val="091F2C"/>
                    </a:gs>
                    <a:gs pos="30000">
                      <a:srgbClr val="091F2C"/>
                    </a:gs>
                  </a:gsLst>
                  <a:lin ang="5400000" scaled="0"/>
                </a:gradFill>
              </a:rPr>
              <a:t>has built-in </a:t>
            </a:r>
            <a:r>
              <a:rPr kumimoji="0" lang="en-US" sz="1600" b="0" i="0"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mn-cs"/>
              </a:rPr>
              <a:t>capabilities to graph and visualize data as it’s relevant to your prompt.</a:t>
            </a:r>
          </a:p>
          <a:p>
            <a:pPr marL="0" marR="0" lvl="0" indent="0" algn="l" defTabSz="914367" rtl="0" eaLnBrk="1" fontAlgn="auto" latinLnBrk="0" hangingPunct="1">
              <a:lnSpc>
                <a:spcPct val="100000"/>
              </a:lnSpc>
              <a:spcBef>
                <a:spcPts val="0"/>
              </a:spcBef>
              <a:spcAft>
                <a:spcPts val="0"/>
              </a:spcAft>
              <a:buClrTx/>
              <a:buSzTx/>
              <a:buFontTx/>
              <a:buNone/>
              <a:tabLst/>
              <a:defRPr/>
            </a:pPr>
            <a:endParaRPr lang="en-US" sz="1600">
              <a:gradFill>
                <a:gsLst>
                  <a:gs pos="2917">
                    <a:srgbClr val="091F2C"/>
                  </a:gs>
                  <a:gs pos="30000">
                    <a:srgbClr val="091F2C"/>
                  </a:gs>
                </a:gsLst>
                <a:lin ang="5400000" scaled="0"/>
              </a:gradFill>
              <a:latin typeface="Segoe Sans Display"/>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mn-cs"/>
              </a:rPr>
              <a:t>For example, use the prompt: </a:t>
            </a:r>
            <a:r>
              <a:rPr kumimoji="0" lang="en-US" sz="1600" b="0" i="1"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mn-cs"/>
              </a:rPr>
              <a:t>“</a:t>
            </a:r>
            <a:r>
              <a:rPr lang="en-US" sz="1600" i="1">
                <a:gradFill>
                  <a:gsLst>
                    <a:gs pos="2917">
                      <a:srgbClr val="091F2C"/>
                    </a:gs>
                    <a:gs pos="30000">
                      <a:srgbClr val="091F2C"/>
                    </a:gs>
                  </a:gsLst>
                  <a:lin ang="5400000" scaled="0"/>
                </a:gradFill>
                <a:latin typeface="Segoe Sans Display"/>
              </a:rPr>
              <a:t>Graph the first 20 numbers in Fibonacci sequence</a:t>
            </a:r>
            <a:r>
              <a:rPr kumimoji="0" lang="en-US" sz="1600" b="0" i="1"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mn-cs"/>
              </a:rPr>
              <a:t>”. </a:t>
            </a:r>
            <a:endParaRPr kumimoji="0" lang="en-US" sz="1600" i="1" u="none" strike="noStrike" kern="1200" cap="none" spc="0" normalizeH="0" baseline="0" noProof="0">
              <a:ln>
                <a:noFill/>
              </a:ln>
              <a:solidFill>
                <a:schemeClr val="accent1"/>
              </a:solidFill>
              <a:effectLst/>
              <a:uLnTx/>
              <a:uFillTx/>
              <a:latin typeface="Segoe Sans Display"/>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schemeClr val="accent1"/>
              </a:solidFill>
              <a:effectLst/>
              <a:uLnTx/>
              <a:uFillTx/>
              <a:latin typeface="Segoe Sans Display"/>
              <a:ea typeface="+mn-ea"/>
              <a:cs typeface="+mn-cs"/>
            </a:endParaRPr>
          </a:p>
        </p:txBody>
      </p:sp>
      <p:pic>
        <p:nvPicPr>
          <p:cNvPr id="7" name="Picture 6" descr="Image showing Copilot Chat responding to the prompt &quot;Graph the first 20 numbers in Fibonacci sequence&quot;, with Copilot responding with an image of the graph.">
            <a:extLst>
              <a:ext uri="{FF2B5EF4-FFF2-40B4-BE49-F238E27FC236}">
                <a16:creationId xmlns:a16="http://schemas.microsoft.com/office/drawing/2014/main" id="{44F6293F-7A8A-5690-8290-A91EB74F4E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764" y="2058422"/>
            <a:ext cx="5240912" cy="3208138"/>
          </a:xfrm>
          <a:prstGeom prst="roundRect">
            <a:avLst>
              <a:gd name="adj" fmla="val 2030"/>
            </a:avLst>
          </a:prstGeom>
          <a:solidFill>
            <a:srgbClr val="FFFFFF"/>
          </a:solidFill>
          <a:ln w="12700">
            <a:gradFill>
              <a:gsLst>
                <a:gs pos="0">
                  <a:srgbClr val="2DB4FF"/>
                </a:gs>
                <a:gs pos="100000">
                  <a:srgbClr val="D660FF"/>
                </a:gs>
              </a:gsLst>
              <a:lin ang="5400000" scaled="1"/>
            </a:gradFill>
          </a:ln>
        </p:spPr>
      </p:pic>
    </p:spTree>
    <p:extLst>
      <p:ext uri="{BB962C8B-B14F-4D97-AF65-F5344CB8AC3E}">
        <p14:creationId xmlns:p14="http://schemas.microsoft.com/office/powerpoint/2010/main" val="105015738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ABC2B-3164-0788-81D7-FE03E9D89324}"/>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AB1B96E-DC68-72D0-BC21-C32D1E4A7985}"/>
              </a:ext>
              <a:ext uri="{C183D7F6-B498-43B3-948B-1728B52AA6E4}">
                <adec:decorative xmlns:adec="http://schemas.microsoft.com/office/drawing/2017/decorative" val="1"/>
              </a:ext>
            </a:extLst>
          </p:cNvPr>
          <p:cNvSpPr/>
          <p:nvPr/>
        </p:nvSpPr>
        <p:spPr bwMode="auto">
          <a:xfrm>
            <a:off x="445091" y="1246910"/>
            <a:ext cx="11296945" cy="4831162"/>
          </a:xfrm>
          <a:prstGeom prst="roundRect">
            <a:avLst>
              <a:gd name="adj" fmla="val 4127"/>
            </a:avLst>
          </a:prstGeom>
          <a:solidFill>
            <a:srgbClr val="FFFFFF">
              <a:alpha val="74118"/>
            </a:srgbClr>
          </a:solidFill>
          <a:ln>
            <a:solidFill>
              <a:schemeClr val="bg1"/>
            </a:solidFill>
          </a:ln>
          <a:effectLst>
            <a:outerShdw blurRad="343645" dist="295501" dir="2700000" algn="tl" rotWithShape="0">
              <a:srgbClr val="F3484C">
                <a:alpha val="15816"/>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0" name="Picture 9" descr="Screenshot of the Copilot Prompt Gallery">
            <a:extLst>
              <a:ext uri="{FF2B5EF4-FFF2-40B4-BE49-F238E27FC236}">
                <a16:creationId xmlns:a16="http://schemas.microsoft.com/office/drawing/2014/main" id="{C11D76AB-8D49-D2F0-A2C8-3F00991482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92396" y="1718110"/>
            <a:ext cx="4706719" cy="3853789"/>
          </a:xfrm>
          <a:prstGeom prst="roundRect">
            <a:avLst>
              <a:gd name="adj" fmla="val 2030"/>
            </a:avLst>
          </a:prstGeom>
          <a:solidFill>
            <a:srgbClr val="FFFFFF"/>
          </a:solidFill>
          <a:ln w="12700">
            <a:gradFill>
              <a:gsLst>
                <a:gs pos="0">
                  <a:srgbClr val="2DB4FF"/>
                </a:gs>
                <a:gs pos="100000">
                  <a:srgbClr val="D660FF"/>
                </a:gs>
              </a:gsLst>
              <a:lin ang="5400000" scaled="1"/>
            </a:gradFill>
          </a:ln>
        </p:spPr>
      </p:pic>
      <p:sp>
        <p:nvSpPr>
          <p:cNvPr id="3" name="Title 1">
            <a:extLst>
              <a:ext uri="{FF2B5EF4-FFF2-40B4-BE49-F238E27FC236}">
                <a16:creationId xmlns:a16="http://schemas.microsoft.com/office/drawing/2014/main" id="{5E002DD4-C7FA-AC1E-BE6D-59754BE6939F}"/>
              </a:ext>
            </a:extLst>
          </p:cNvPr>
          <p:cNvSpPr txBox="1">
            <a:spLocks noGrp="1"/>
          </p:cNvSpPr>
          <p:nvPr>
            <p:ph type="title" idx="4294967295"/>
          </p:nvPr>
        </p:nvSpPr>
        <p:spPr>
          <a:xfrm>
            <a:off x="588263" y="457200"/>
            <a:ext cx="11018520"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14367"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solidFill>
                  <a:srgbClr val="091F2C"/>
                </a:solidFill>
                <a:effectLst/>
                <a:uLnTx/>
                <a:uFillTx/>
                <a:latin typeface="Segoe Sans Display Semibold"/>
                <a:ea typeface="+mn-ea"/>
                <a:cs typeface="Segoe UI" pitchFamily="34" charset="0"/>
              </a:rPr>
              <a:t>Discover and share Copilot prompts</a:t>
            </a:r>
            <a:endParaRPr kumimoji="0" lang="en-US" sz="3600" b="0" i="0" u="none" strike="noStrike" kern="1200" cap="none" spc="-50" normalizeH="0" baseline="0" noProof="0">
              <a:ln w="3175">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4" name="TextBox 3">
            <a:extLst>
              <a:ext uri="{FF2B5EF4-FFF2-40B4-BE49-F238E27FC236}">
                <a16:creationId xmlns:a16="http://schemas.microsoft.com/office/drawing/2014/main" id="{7189F544-F103-E652-57FC-884254BEF9C6}"/>
              </a:ext>
            </a:extLst>
          </p:cNvPr>
          <p:cNvSpPr txBox="1"/>
          <p:nvPr/>
        </p:nvSpPr>
        <p:spPr>
          <a:xfrm>
            <a:off x="837882" y="1985813"/>
            <a:ext cx="5061723"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Semibold"/>
                <a:ea typeface="+mn-ea"/>
                <a:cs typeface="+mn-cs"/>
              </a:rPr>
              <a:t>Copilot Prompt Gallery </a:t>
            </a:r>
            <a:r>
              <a:rPr kumimoji="0" lang="en-US" sz="1600" b="0" i="0" u="none" strike="noStrike" kern="1200" cap="none" spc="0" normalizeH="0" baseline="0" noProof="0">
                <a:ln>
                  <a:noFill/>
                </a:ln>
                <a:solidFill>
                  <a:srgbClr val="000000"/>
                </a:solidFill>
                <a:effectLst/>
                <a:uLnTx/>
                <a:uFillTx/>
                <a:latin typeface="Segoe UI"/>
                <a:ea typeface="+mn-ea"/>
                <a:cs typeface="+mn-cs"/>
              </a:rPr>
              <a:t>helps you find prompting inspiration so you can take greater advantage of Copilot in your daily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Explore the curated selection of Copilot prompts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Save your favorite prompts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Share your favorite prompts with colleagues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Find prompting inspiration from others</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600">
              <a:solidFill>
                <a:srgbClr val="000000"/>
              </a:solidFill>
              <a:latin typeface="Segoe UI"/>
            </a:endParaRPr>
          </a:p>
          <a:p>
            <a:pPr>
              <a:defRPr/>
            </a:pPr>
            <a:r>
              <a:rPr kumimoji="0" lang="en-US" sz="1600" b="0" i="0"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Segoe UI" panose="020B0502040204020203" pitchFamily="34" charset="0"/>
              </a:rPr>
              <a:t>Access the </a:t>
            </a:r>
            <a:r>
              <a:rPr lang="en-US" sz="1600">
                <a:gradFill>
                  <a:gsLst>
                    <a:gs pos="2917">
                      <a:srgbClr val="091F2C"/>
                    </a:gs>
                    <a:gs pos="30000">
                      <a:srgbClr val="091F2C"/>
                    </a:gs>
                  </a:gsLst>
                  <a:lin ang="5400000" scaled="0"/>
                </a:gradFill>
                <a:latin typeface="Segoe Sans Display"/>
                <a:cs typeface="Segoe UI" panose="020B0502040204020203" pitchFamily="34" charset="0"/>
              </a:rPr>
              <a:t>Prompt Gallery in Copilot Chat by </a:t>
            </a:r>
            <a:r>
              <a:rPr kumimoji="0" lang="en-US" sz="1600" b="0" i="0"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Segoe UI" panose="020B0502040204020203" pitchFamily="34" charset="0"/>
              </a:rPr>
              <a:t>selecting “See more” under the initial prompt suggestions and selecting the Prompt Gallery button at the bottom of the list. Here, you’ll see more Copilot prompts and your saved prompts.</a:t>
            </a:r>
          </a:p>
        </p:txBody>
      </p:sp>
      <p:sp>
        <p:nvSpPr>
          <p:cNvPr id="8" name="TextBox 7">
            <a:extLst>
              <a:ext uri="{FF2B5EF4-FFF2-40B4-BE49-F238E27FC236}">
                <a16:creationId xmlns:a16="http://schemas.microsoft.com/office/drawing/2014/main" id="{CEB4DF90-8126-B86A-6F95-B9353F86203E}"/>
              </a:ext>
            </a:extLst>
          </p:cNvPr>
          <p:cNvSpPr txBox="1"/>
          <p:nvPr/>
        </p:nvSpPr>
        <p:spPr>
          <a:xfrm>
            <a:off x="6422978" y="5385093"/>
            <a:ext cx="3614848" cy="373611"/>
          </a:xfrm>
          <a:prstGeom prst="roundRect">
            <a:avLst>
              <a:gd name="adj" fmla="val 50000"/>
            </a:avLst>
          </a:prstGeom>
          <a:gradFill flip="none" rotWithShape="1">
            <a:gsLst>
              <a:gs pos="3000">
                <a:srgbClr val="0078D4"/>
              </a:gs>
              <a:gs pos="85000">
                <a:srgbClr val="D660FF"/>
              </a:gs>
              <a:gs pos="73000">
                <a:srgbClr val="818EFF"/>
              </a:gs>
              <a:gs pos="97000">
                <a:srgbClr val="FEA874"/>
              </a:gs>
            </a:gsLst>
            <a:lin ang="17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mn-ea"/>
                <a:cs typeface="+mn-cs"/>
                <a:hlinkClick r:id="rId3">
                  <a:extLst>
                    <a:ext uri="{A12FA001-AC4F-418D-AE19-62706E023703}">
                      <ahyp:hlinkClr xmlns:ahyp="http://schemas.microsoft.com/office/drawing/2018/hyperlinkcolor" val="tx"/>
                    </a:ext>
                  </a:extLst>
                </a:hlinkClick>
              </a:rPr>
              <a:t>Watch the video to see it in action</a:t>
            </a:r>
            <a:endParaRPr kumimoji="0" lang="en-US" sz="1400" b="0" i="0" u="none" strike="noStrike" kern="1200" cap="none" spc="0" normalizeH="0" baseline="0" noProof="0">
              <a:ln>
                <a:noFill/>
              </a:ln>
              <a:solidFill>
                <a:srgbClr val="FFFFFF"/>
              </a:solidFill>
              <a:effectLst/>
              <a:uLnTx/>
              <a:uFillTx/>
              <a:latin typeface="Segoe UI Semibold"/>
              <a:ea typeface="+mn-ea"/>
              <a:cs typeface="+mn-cs"/>
            </a:endParaRPr>
          </a:p>
        </p:txBody>
      </p:sp>
    </p:spTree>
    <p:extLst>
      <p:ext uri="{BB962C8B-B14F-4D97-AF65-F5344CB8AC3E}">
        <p14:creationId xmlns:p14="http://schemas.microsoft.com/office/powerpoint/2010/main" val="322360163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1C430-D69D-016F-251A-A9A4299600BC}"/>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0E00F3-219E-64E1-261A-BBCFEC7859A6}"/>
              </a:ext>
              <a:ext uri="{C183D7F6-B498-43B3-948B-1728B52AA6E4}">
                <adec:decorative xmlns:adec="http://schemas.microsoft.com/office/drawing/2017/decorative" val="1"/>
              </a:ext>
            </a:extLst>
          </p:cNvPr>
          <p:cNvSpPr/>
          <p:nvPr/>
        </p:nvSpPr>
        <p:spPr bwMode="auto">
          <a:xfrm>
            <a:off x="445091" y="1246910"/>
            <a:ext cx="11296945" cy="4831162"/>
          </a:xfrm>
          <a:prstGeom prst="roundRect">
            <a:avLst>
              <a:gd name="adj" fmla="val 4127"/>
            </a:avLst>
          </a:prstGeom>
          <a:solidFill>
            <a:srgbClr val="FFFFFF">
              <a:alpha val="74118"/>
            </a:srgbClr>
          </a:solidFill>
          <a:ln>
            <a:solidFill>
              <a:schemeClr val="bg1"/>
            </a:solidFill>
          </a:ln>
          <a:effectLst>
            <a:outerShdw blurRad="343645" dist="295501" dir="2700000" algn="tl" rotWithShape="0">
              <a:srgbClr val="F3484C">
                <a:alpha val="15816"/>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 name="Rectangle 3">
            <a:extLst>
              <a:ext uri="{FF2B5EF4-FFF2-40B4-BE49-F238E27FC236}">
                <a16:creationId xmlns:a16="http://schemas.microsoft.com/office/drawing/2014/main" id="{EB6A013C-3D71-5837-FCE1-02AC33B7447E}"/>
              </a:ext>
            </a:extLst>
          </p:cNvPr>
          <p:cNvSpPr/>
          <p:nvPr/>
        </p:nvSpPr>
        <p:spPr>
          <a:xfrm>
            <a:off x="1" y="-818708"/>
            <a:ext cx="12192000" cy="65379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ysClr val="windowText" lastClr="000000"/>
                </a:solidFill>
                <a:effectLst/>
                <a:uLnTx/>
                <a:uFillTx/>
                <a:latin typeface="Aptos" panose="02110004020202020204"/>
                <a:ea typeface="+mn-ea"/>
                <a:cs typeface="+mn-cs"/>
              </a:rPr>
              <a:t>Admin note: </a:t>
            </a:r>
            <a:r>
              <a:rPr kumimoji="0" lang="en-US" sz="1600" b="0" i="1" u="none" strike="noStrike" kern="1200" cap="none" spc="0" normalizeH="0" baseline="0" noProof="0">
                <a:ln>
                  <a:noFill/>
                </a:ln>
                <a:solidFill>
                  <a:sysClr val="windowText" lastClr="000000"/>
                </a:solidFill>
                <a:effectLst/>
                <a:uLnTx/>
                <a:uFillTx/>
                <a:latin typeface="Aptos" panose="02110004020202020204"/>
                <a:ea typeface="+mn-ea"/>
                <a:cs typeface="+mn-cs"/>
              </a:rPr>
              <a:t>The Microsoft 365, Outlook, and Teams app Copilot experiences will only available if Copilot is pinned by the user or admin. Instructions on how to pin Copilot for your organization can be found </a:t>
            </a:r>
            <a:r>
              <a:rPr kumimoji="0" lang="en-US" sz="1600" b="0" i="1" u="none" strike="noStrike" kern="1200" cap="none" spc="0" normalizeH="0" baseline="0" noProof="0">
                <a:ln>
                  <a:noFill/>
                </a:ln>
                <a:solidFill>
                  <a:sysClr val="windowText" lastClr="000000"/>
                </a:solidFill>
                <a:effectLst/>
                <a:uLnTx/>
                <a:uFillTx/>
                <a:latin typeface="Aptos" panose="02110004020202020204"/>
                <a:ea typeface="+mn-ea"/>
                <a:cs typeface="+mn-cs"/>
                <a:hlinkClick r:id="rId2"/>
              </a:rPr>
              <a:t>here</a:t>
            </a:r>
            <a:r>
              <a:rPr kumimoji="0" lang="en-US" sz="1600" b="0" i="1" u="none" strike="noStrike" kern="1200" cap="none" spc="0" normalizeH="0" baseline="0" noProof="0">
                <a:ln>
                  <a:noFill/>
                </a:ln>
                <a:solidFill>
                  <a:sysClr val="windowText" lastClr="000000"/>
                </a:solidFill>
                <a:effectLst/>
                <a:uLnTx/>
                <a:uFillTx/>
                <a:latin typeface="Aptos" panose="02110004020202020204"/>
                <a:ea typeface="+mn-ea"/>
                <a:cs typeface="+mn-cs"/>
              </a:rPr>
              <a:t>. </a:t>
            </a:r>
          </a:p>
        </p:txBody>
      </p:sp>
      <p:sp>
        <p:nvSpPr>
          <p:cNvPr id="3" name="Title 1">
            <a:extLst>
              <a:ext uri="{FF2B5EF4-FFF2-40B4-BE49-F238E27FC236}">
                <a16:creationId xmlns:a16="http://schemas.microsoft.com/office/drawing/2014/main" id="{103BADC3-E57A-FB4C-092B-A3203FC6B09A}"/>
              </a:ext>
            </a:extLst>
          </p:cNvPr>
          <p:cNvSpPr txBox="1">
            <a:spLocks noGrp="1"/>
          </p:cNvSpPr>
          <p:nvPr>
            <p:ph type="title" idx="4294967295"/>
          </p:nvPr>
        </p:nvSpPr>
        <p:spPr>
          <a:xfrm>
            <a:off x="911604" y="429347"/>
            <a:ext cx="10363918"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Sans Display" pitchFamily="2"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solidFill>
                  <a:srgbClr val="091F2C"/>
                </a:solidFill>
                <a:effectLst/>
                <a:uLnTx/>
                <a:uFillTx/>
                <a:latin typeface="Segoe Sans Display Semibold"/>
                <a:ea typeface="+mn-ea"/>
                <a:cs typeface="Segoe Sans Display" pitchFamily="2" charset="0"/>
              </a:rPr>
              <a:t>Access Copilot Chat from where you’re working</a:t>
            </a:r>
          </a:p>
        </p:txBody>
      </p:sp>
      <p:sp>
        <p:nvSpPr>
          <p:cNvPr id="10" name="TextBox 9">
            <a:extLst>
              <a:ext uri="{FF2B5EF4-FFF2-40B4-BE49-F238E27FC236}">
                <a16:creationId xmlns:a16="http://schemas.microsoft.com/office/drawing/2014/main" id="{6353572E-DC1B-C1A4-3AB6-5E0A65A1F489}"/>
              </a:ext>
              <a:ext uri="{C183D7F6-B498-43B3-948B-1728B52AA6E4}">
                <adec:decorative xmlns:adec="http://schemas.microsoft.com/office/drawing/2017/decorative" val="1"/>
              </a:ext>
            </a:extLst>
          </p:cNvPr>
          <p:cNvSpPr txBox="1"/>
          <p:nvPr/>
        </p:nvSpPr>
        <p:spPr>
          <a:xfrm>
            <a:off x="916971" y="1382067"/>
            <a:ext cx="3317128" cy="253314"/>
          </a:xfrm>
          <a:prstGeom prst="roundRect">
            <a:avLst>
              <a:gd name="adj" fmla="val 19873"/>
            </a:avLst>
          </a:prstGeom>
          <a:solidFill>
            <a:srgbClr val="3579CF"/>
          </a:solidFill>
          <a:ln w="3343" cap="flat">
            <a:noFill/>
            <a:prstDash val="solid"/>
            <a:miter/>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51999" tIns="18288" rIns="216000" bIns="45720" numCol="1" spcCol="0" rtlCol="0" fromWordArt="0" anchor="ctr" anchorCtr="0" forceAA="0" compatLnSpc="1">
            <a:prstTxWarp prst="textNoShape">
              <a:avLst/>
            </a:prstTxWarp>
            <a:spAutoFit/>
          </a:bodyPr>
          <a:lstStyle>
            <a:defPPr>
              <a:defRPr lang="en-US"/>
            </a:defPPr>
            <a:lvl1pPr marR="0" lvl="0" indent="0" algn="ctr" fontAlgn="base">
              <a:lnSpc>
                <a:spcPct val="100000"/>
              </a:lnSpc>
              <a:spcBef>
                <a:spcPct val="0"/>
              </a:spcBef>
              <a:spcAft>
                <a:spcPct val="0"/>
              </a:spcAft>
              <a:buClrTx/>
              <a:buSzTx/>
              <a:buFontTx/>
              <a:buNone/>
              <a:tabLst/>
              <a:defRPr kumimoji="0" sz="2800" b="1" i="0" u="none" strike="noStrike" cap="none" spc="0" normalizeH="0" baseline="0">
                <a:ln w="3175">
                  <a:noFill/>
                </a:ln>
                <a:gradFill>
                  <a:gsLst>
                    <a:gs pos="53933">
                      <a:srgbClr val="FFFFFF"/>
                    </a:gs>
                    <a:gs pos="38000">
                      <a:srgbClr val="FFFFFF"/>
                    </a:gs>
                  </a:gsLst>
                  <a:path path="circle">
                    <a:fillToRect l="100000" b="100000"/>
                  </a:path>
                </a:gradFill>
                <a:effectLst/>
                <a:uLnTx/>
                <a:uFillTx/>
                <a:latin typeface="Segoe UI Variable Display Semibold" pitchFamily="2"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6600" b="0" i="0" u="none" strike="noStrike" kern="1200" cap="none" spc="0" normalizeH="0" baseline="0" noProof="0">
              <a:ln w="3175">
                <a:noFill/>
              </a:ln>
              <a:gradFill>
                <a:gsLst>
                  <a:gs pos="53933">
                    <a:srgbClr val="FFFFFF"/>
                  </a:gs>
                  <a:gs pos="38000">
                    <a:srgbClr val="FFFFFF"/>
                  </a:gs>
                </a:gsLst>
                <a:path path="circle">
                  <a:fillToRect l="100000" b="100000"/>
                </a:path>
              </a:gradFill>
              <a:effectLst/>
              <a:uLnTx/>
              <a:uFillTx/>
              <a:latin typeface="Segoe UI Variable Display Semibold" pitchFamily="2" charset="0"/>
              <a:ea typeface="+mn-ea"/>
              <a:cs typeface="Segoe UI" pitchFamily="34" charset="0"/>
            </a:endParaRPr>
          </a:p>
        </p:txBody>
      </p:sp>
      <p:sp>
        <p:nvSpPr>
          <p:cNvPr id="11" name="TextBox 10">
            <a:extLst>
              <a:ext uri="{FF2B5EF4-FFF2-40B4-BE49-F238E27FC236}">
                <a16:creationId xmlns:a16="http://schemas.microsoft.com/office/drawing/2014/main" id="{3F37ECB6-4819-260C-1959-1D6AAF7DC34A}"/>
              </a:ext>
            </a:extLst>
          </p:cNvPr>
          <p:cNvSpPr txBox="1"/>
          <p:nvPr/>
        </p:nvSpPr>
        <p:spPr>
          <a:xfrm>
            <a:off x="1391455" y="1400476"/>
            <a:ext cx="2340194" cy="21544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a:ea typeface="+mn-ea"/>
                <a:cs typeface="Segoe UI"/>
                <a:hlinkClick r:id="rId3">
                  <a:extLst>
                    <a:ext uri="{A12FA001-AC4F-418D-AE19-62706E023703}">
                      <ahyp:hlinkClr xmlns:ahyp="http://schemas.microsoft.com/office/drawing/2018/hyperlinkcolor" val="tx"/>
                    </a:ext>
                  </a:extLst>
                </a:hlinkClick>
              </a:rPr>
              <a:t>M365Copilot.com</a:t>
            </a:r>
            <a:endParaRPr kumimoji="0" lang="en-US" sz="1765" b="0" i="0" u="none" strike="noStrike" kern="1200" cap="none" spc="0" normalizeH="0" baseline="0" noProof="0">
              <a:ln>
                <a:noFill/>
              </a:ln>
              <a:solidFill>
                <a:srgbClr val="FFFFFF"/>
              </a:solidFill>
              <a:effectLst/>
              <a:uLnTx/>
              <a:uFillTx/>
              <a:latin typeface="Segoe Sans Display"/>
              <a:ea typeface="+mn-ea"/>
              <a:cs typeface="+mn-cs"/>
              <a:hlinkClick r:id="rId4">
                <a:extLst>
                  <a:ext uri="{A12FA001-AC4F-418D-AE19-62706E023703}">
                    <ahyp:hlinkClr xmlns:ahyp="http://schemas.microsoft.com/office/drawing/2018/hyperlinkcolor" val="tx"/>
                  </a:ext>
                </a:extLst>
              </a:hlinkClick>
            </a:endParaRPr>
          </a:p>
        </p:txBody>
      </p:sp>
      <p:sp>
        <p:nvSpPr>
          <p:cNvPr id="14" name="TextBox 13">
            <a:extLst>
              <a:ext uri="{FF2B5EF4-FFF2-40B4-BE49-F238E27FC236}">
                <a16:creationId xmlns:a16="http://schemas.microsoft.com/office/drawing/2014/main" id="{A22A288B-DFC9-6E28-05A3-E78B022F527E}"/>
              </a:ext>
              <a:ext uri="{C183D7F6-B498-43B3-948B-1728B52AA6E4}">
                <adec:decorative xmlns:adec="http://schemas.microsoft.com/office/drawing/2017/decorative" val="1"/>
              </a:ext>
            </a:extLst>
          </p:cNvPr>
          <p:cNvSpPr txBox="1"/>
          <p:nvPr/>
        </p:nvSpPr>
        <p:spPr>
          <a:xfrm>
            <a:off x="8032544" y="3760429"/>
            <a:ext cx="3290775" cy="253314"/>
          </a:xfrm>
          <a:prstGeom prst="roundRect">
            <a:avLst>
              <a:gd name="adj" fmla="val 19873"/>
            </a:avLst>
          </a:prstGeom>
          <a:solidFill>
            <a:srgbClr val="3579CF"/>
          </a:solidFill>
          <a:ln w="3343" cap="flat">
            <a:noFill/>
            <a:prstDash val="solid"/>
            <a:miter/>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51999" tIns="18288" rIns="216000" bIns="45720" numCol="1" spcCol="0" rtlCol="0" fromWordArt="0" anchor="ctr" anchorCtr="0" forceAA="0" compatLnSpc="1">
            <a:prstTxWarp prst="textNoShape">
              <a:avLst/>
            </a:prstTxWarp>
            <a:spAutoFit/>
          </a:bodyPr>
          <a:lstStyle>
            <a:defPPr>
              <a:defRPr lang="en-US"/>
            </a:defPPr>
            <a:lvl1pPr marR="0" lvl="0" indent="0" algn="ctr" fontAlgn="base">
              <a:lnSpc>
                <a:spcPct val="100000"/>
              </a:lnSpc>
              <a:spcBef>
                <a:spcPct val="0"/>
              </a:spcBef>
              <a:spcAft>
                <a:spcPct val="0"/>
              </a:spcAft>
              <a:buClrTx/>
              <a:buSzTx/>
              <a:buFontTx/>
              <a:buNone/>
              <a:tabLst/>
              <a:defRPr kumimoji="0" sz="2800" b="1" i="0" u="none" strike="noStrike" cap="none" spc="0" normalizeH="0" baseline="0">
                <a:ln w="3175">
                  <a:noFill/>
                </a:ln>
                <a:gradFill>
                  <a:gsLst>
                    <a:gs pos="53933">
                      <a:srgbClr val="FFFFFF"/>
                    </a:gs>
                    <a:gs pos="38000">
                      <a:srgbClr val="FFFFFF"/>
                    </a:gs>
                  </a:gsLst>
                  <a:path path="circle">
                    <a:fillToRect l="100000" b="100000"/>
                  </a:path>
                </a:gradFill>
                <a:effectLst/>
                <a:uLnTx/>
                <a:uFillTx/>
                <a:latin typeface="Segoe UI Variable Display Semibold" pitchFamily="2"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6600" b="0" i="0" u="none" strike="noStrike" kern="1200" cap="none" spc="0" normalizeH="0" baseline="0" noProof="0">
              <a:ln w="3175">
                <a:noFill/>
              </a:ln>
              <a:gradFill>
                <a:gsLst>
                  <a:gs pos="53933">
                    <a:srgbClr val="FFFFFF"/>
                  </a:gs>
                  <a:gs pos="38000">
                    <a:srgbClr val="FFFFFF"/>
                  </a:gs>
                </a:gsLst>
                <a:path path="circle">
                  <a:fillToRect l="100000" b="100000"/>
                </a:path>
              </a:gradFill>
              <a:effectLst/>
              <a:uLnTx/>
              <a:uFillTx/>
              <a:latin typeface="Segoe UI Variable Display Semibold" pitchFamily="2" charset="0"/>
              <a:ea typeface="+mn-ea"/>
              <a:cs typeface="Segoe UI" pitchFamily="34" charset="0"/>
            </a:endParaRPr>
          </a:p>
        </p:txBody>
      </p:sp>
      <p:grpSp>
        <p:nvGrpSpPr>
          <p:cNvPr id="5" name="Group 4">
            <a:extLst>
              <a:ext uri="{FF2B5EF4-FFF2-40B4-BE49-F238E27FC236}">
                <a16:creationId xmlns:a16="http://schemas.microsoft.com/office/drawing/2014/main" id="{AE27FB74-C0B1-24E6-61C3-7C7B04F9DB09}"/>
              </a:ext>
              <a:ext uri="{C183D7F6-B498-43B3-948B-1728B52AA6E4}">
                <adec:decorative xmlns:adec="http://schemas.microsoft.com/office/drawing/2017/decorative" val="1"/>
              </a:ext>
            </a:extLst>
          </p:cNvPr>
          <p:cNvGrpSpPr/>
          <p:nvPr/>
        </p:nvGrpSpPr>
        <p:grpSpPr>
          <a:xfrm>
            <a:off x="4426152" y="1393031"/>
            <a:ext cx="6854895" cy="611442"/>
            <a:chOff x="911023" y="3760429"/>
            <a:chExt cx="6854895" cy="611442"/>
          </a:xfrm>
        </p:grpSpPr>
        <p:sp>
          <p:nvSpPr>
            <p:cNvPr id="26" name="TextBox 25">
              <a:extLst>
                <a:ext uri="{FF2B5EF4-FFF2-40B4-BE49-F238E27FC236}">
                  <a16:creationId xmlns:a16="http://schemas.microsoft.com/office/drawing/2014/main" id="{2F3C52DE-6EFF-9DA1-153F-CD3C766C7BB3}"/>
                </a:ext>
                <a:ext uri="{C183D7F6-B498-43B3-948B-1728B52AA6E4}">
                  <adec:decorative xmlns:adec="http://schemas.microsoft.com/office/drawing/2017/decorative" val="1"/>
                </a:ext>
              </a:extLst>
            </p:cNvPr>
            <p:cNvSpPr txBox="1"/>
            <p:nvPr/>
          </p:nvSpPr>
          <p:spPr>
            <a:xfrm>
              <a:off x="911023" y="3760429"/>
              <a:ext cx="3290775" cy="253314"/>
            </a:xfrm>
            <a:prstGeom prst="roundRect">
              <a:avLst>
                <a:gd name="adj" fmla="val 19873"/>
              </a:avLst>
            </a:prstGeom>
            <a:solidFill>
              <a:srgbClr val="3579CF"/>
            </a:solidFill>
            <a:ln w="3343" cap="flat">
              <a:noFill/>
              <a:prstDash val="solid"/>
              <a:miter/>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51999" tIns="18288" rIns="216000" bIns="45720" numCol="1" spcCol="0" rtlCol="0" fromWordArt="0" anchor="ctr" anchorCtr="0" forceAA="0" compatLnSpc="1">
              <a:prstTxWarp prst="textNoShape">
                <a:avLst/>
              </a:prstTxWarp>
              <a:spAutoFit/>
            </a:bodyPr>
            <a:lstStyle>
              <a:defPPr>
                <a:defRPr lang="en-US"/>
              </a:defPPr>
              <a:lvl1pPr marR="0" lvl="0" indent="0" algn="ctr" fontAlgn="base">
                <a:lnSpc>
                  <a:spcPct val="100000"/>
                </a:lnSpc>
                <a:spcBef>
                  <a:spcPct val="0"/>
                </a:spcBef>
                <a:spcAft>
                  <a:spcPct val="0"/>
                </a:spcAft>
                <a:buClrTx/>
                <a:buSzTx/>
                <a:buFontTx/>
                <a:buNone/>
                <a:tabLst/>
                <a:defRPr kumimoji="0" sz="2800" b="1" i="0" u="none" strike="noStrike" cap="none" spc="0" normalizeH="0" baseline="0">
                  <a:ln w="3175">
                    <a:noFill/>
                  </a:ln>
                  <a:gradFill>
                    <a:gsLst>
                      <a:gs pos="53933">
                        <a:srgbClr val="FFFFFF"/>
                      </a:gs>
                      <a:gs pos="38000">
                        <a:srgbClr val="FFFFFF"/>
                      </a:gs>
                    </a:gsLst>
                    <a:path path="circle">
                      <a:fillToRect l="100000" b="100000"/>
                    </a:path>
                  </a:gradFill>
                  <a:effectLst/>
                  <a:uLnTx/>
                  <a:uFillTx/>
                  <a:latin typeface="Segoe UI Variable Display Semibold" pitchFamily="2"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6600" b="0" i="0" u="none" strike="noStrike" kern="1200" cap="none" spc="0" normalizeH="0" baseline="0" noProof="0">
                <a:ln w="3175">
                  <a:noFill/>
                </a:ln>
                <a:gradFill>
                  <a:gsLst>
                    <a:gs pos="53933">
                      <a:srgbClr val="FFFFFF"/>
                    </a:gs>
                    <a:gs pos="38000">
                      <a:srgbClr val="FFFFFF"/>
                    </a:gs>
                  </a:gsLst>
                  <a:path path="circle">
                    <a:fillToRect l="100000" b="100000"/>
                  </a:path>
                </a:gradFill>
                <a:effectLst/>
                <a:uLnTx/>
                <a:uFillTx/>
                <a:latin typeface="Segoe UI Variable Display Semibold" pitchFamily="2" charset="0"/>
                <a:ea typeface="+mn-ea"/>
                <a:cs typeface="Segoe UI" pitchFamily="34" charset="0"/>
              </a:endParaRPr>
            </a:p>
          </p:txBody>
        </p:sp>
        <p:sp>
          <p:nvSpPr>
            <p:cNvPr id="27" name="TextBox 26">
              <a:extLst>
                <a:ext uri="{FF2B5EF4-FFF2-40B4-BE49-F238E27FC236}">
                  <a16:creationId xmlns:a16="http://schemas.microsoft.com/office/drawing/2014/main" id="{E56893DC-DA7F-7AF0-1CF6-2784D10269BE}"/>
                </a:ext>
              </a:extLst>
            </p:cNvPr>
            <p:cNvSpPr txBox="1"/>
            <p:nvPr/>
          </p:nvSpPr>
          <p:spPr>
            <a:xfrm>
              <a:off x="1403904" y="3771738"/>
              <a:ext cx="234019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Segoe UI"/>
                  <a:ea typeface="+mn-ea"/>
                  <a:cs typeface="+mn-cs"/>
                </a:rPr>
                <a:t>Teams app*</a:t>
              </a:r>
            </a:p>
          </p:txBody>
        </p:sp>
        <p:sp>
          <p:nvSpPr>
            <p:cNvPr id="20" name="TextBox 19">
              <a:extLst>
                <a:ext uri="{FF2B5EF4-FFF2-40B4-BE49-F238E27FC236}">
                  <a16:creationId xmlns:a16="http://schemas.microsoft.com/office/drawing/2014/main" id="{0DCA5FF4-6EF2-9E5D-0CDF-38EC8E2D9D7B}"/>
                </a:ext>
                <a:ext uri="{C183D7F6-B498-43B3-948B-1728B52AA6E4}">
                  <adec:decorative xmlns:adec="http://schemas.microsoft.com/office/drawing/2017/decorative" val="1"/>
                </a:ext>
              </a:extLst>
            </p:cNvPr>
            <p:cNvSpPr txBox="1"/>
            <p:nvPr/>
          </p:nvSpPr>
          <p:spPr>
            <a:xfrm>
              <a:off x="4475143" y="3771739"/>
              <a:ext cx="3290775" cy="253314"/>
            </a:xfrm>
            <a:prstGeom prst="roundRect">
              <a:avLst>
                <a:gd name="adj" fmla="val 19873"/>
              </a:avLst>
            </a:prstGeom>
            <a:solidFill>
              <a:srgbClr val="3579CF"/>
            </a:solidFill>
            <a:ln w="3343" cap="flat">
              <a:noFill/>
              <a:prstDash val="solid"/>
              <a:miter/>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51999" tIns="18288" rIns="216000" bIns="45720" numCol="1" spcCol="0" rtlCol="0" fromWordArt="0" anchor="ctr" anchorCtr="0" forceAA="0" compatLnSpc="1">
              <a:prstTxWarp prst="textNoShape">
                <a:avLst/>
              </a:prstTxWarp>
              <a:spAutoFit/>
            </a:bodyPr>
            <a:lstStyle>
              <a:defPPr>
                <a:defRPr lang="en-US"/>
              </a:defPPr>
              <a:lvl1pPr marR="0" lvl="0" indent="0" algn="ctr" fontAlgn="base">
                <a:lnSpc>
                  <a:spcPct val="100000"/>
                </a:lnSpc>
                <a:spcBef>
                  <a:spcPct val="0"/>
                </a:spcBef>
                <a:spcAft>
                  <a:spcPct val="0"/>
                </a:spcAft>
                <a:buClrTx/>
                <a:buSzTx/>
                <a:buFontTx/>
                <a:buNone/>
                <a:tabLst/>
                <a:defRPr kumimoji="0" sz="2800" b="1" i="0" u="none" strike="noStrike" cap="none" spc="0" normalizeH="0" baseline="0">
                  <a:ln w="3175">
                    <a:noFill/>
                  </a:ln>
                  <a:gradFill>
                    <a:gsLst>
                      <a:gs pos="53933">
                        <a:srgbClr val="FFFFFF"/>
                      </a:gs>
                      <a:gs pos="38000">
                        <a:srgbClr val="FFFFFF"/>
                      </a:gs>
                    </a:gsLst>
                    <a:path path="circle">
                      <a:fillToRect l="100000" b="100000"/>
                    </a:path>
                  </a:gradFill>
                  <a:effectLst/>
                  <a:uLnTx/>
                  <a:uFillTx/>
                  <a:latin typeface="Segoe UI Variable Display Semibold" pitchFamily="2"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6600" b="0" i="0" u="none" strike="noStrike" kern="1200" cap="none" spc="0" normalizeH="0" baseline="0" noProof="0">
                <a:ln w="3175">
                  <a:noFill/>
                </a:ln>
                <a:gradFill>
                  <a:gsLst>
                    <a:gs pos="53933">
                      <a:srgbClr val="FFFFFF"/>
                    </a:gs>
                    <a:gs pos="38000">
                      <a:srgbClr val="FFFFFF"/>
                    </a:gs>
                  </a:gsLst>
                  <a:path path="circle">
                    <a:fillToRect l="100000" b="100000"/>
                  </a:path>
                </a:gradFill>
                <a:effectLst/>
                <a:uLnTx/>
                <a:uFillTx/>
                <a:latin typeface="Segoe UI Variable Display Semibold" pitchFamily="2" charset="0"/>
                <a:ea typeface="+mn-ea"/>
                <a:cs typeface="Segoe UI" pitchFamily="34" charset="0"/>
              </a:endParaRPr>
            </a:p>
          </p:txBody>
        </p:sp>
        <p:pic>
          <p:nvPicPr>
            <p:cNvPr id="30" name="Picture 29" descr="A screenshot of a computer&#10;&#10;Description automatically generated">
              <a:extLst>
                <a:ext uri="{FF2B5EF4-FFF2-40B4-BE49-F238E27FC236}">
                  <a16:creationId xmlns:a16="http://schemas.microsoft.com/office/drawing/2014/main" id="{97FF64F0-FE66-B9D1-2CBE-021DA98890A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423473" y="4322118"/>
              <a:ext cx="45719" cy="49753"/>
            </a:xfrm>
            <a:prstGeom prst="rect">
              <a:avLst/>
            </a:prstGeom>
            <a:ln w="38100">
              <a:noFill/>
            </a:ln>
          </p:spPr>
        </p:pic>
        <p:sp>
          <p:nvSpPr>
            <p:cNvPr id="21" name="TextBox 20">
              <a:extLst>
                <a:ext uri="{FF2B5EF4-FFF2-40B4-BE49-F238E27FC236}">
                  <a16:creationId xmlns:a16="http://schemas.microsoft.com/office/drawing/2014/main" id="{CEF25CC7-390F-46EA-82B9-65D2D8D56FBE}"/>
                </a:ext>
              </a:extLst>
            </p:cNvPr>
            <p:cNvSpPr txBox="1"/>
            <p:nvPr/>
          </p:nvSpPr>
          <p:spPr>
            <a:xfrm>
              <a:off x="4968024" y="3783048"/>
              <a:ext cx="234019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Segoe UI"/>
                  <a:ea typeface="+mn-ea"/>
                  <a:cs typeface="+mn-cs"/>
                </a:rPr>
                <a:t>Outlook app*</a:t>
              </a:r>
            </a:p>
          </p:txBody>
        </p:sp>
        <p:pic>
          <p:nvPicPr>
            <p:cNvPr id="24" name="Picture 23" descr="A screenshot of a computer&#10;&#10;Description automatically generated">
              <a:extLst>
                <a:ext uri="{FF2B5EF4-FFF2-40B4-BE49-F238E27FC236}">
                  <a16:creationId xmlns:a16="http://schemas.microsoft.com/office/drawing/2014/main" id="{EB5ECA34-BAD3-0E42-9F6B-2EAE45427CA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011873" y="4321216"/>
              <a:ext cx="45719" cy="49753"/>
            </a:xfrm>
            <a:prstGeom prst="rect">
              <a:avLst/>
            </a:prstGeom>
            <a:ln w="38100">
              <a:noFill/>
            </a:ln>
          </p:spPr>
        </p:pic>
      </p:grpSp>
      <p:sp>
        <p:nvSpPr>
          <p:cNvPr id="15" name="TextBox 14">
            <a:extLst>
              <a:ext uri="{FF2B5EF4-FFF2-40B4-BE49-F238E27FC236}">
                <a16:creationId xmlns:a16="http://schemas.microsoft.com/office/drawing/2014/main" id="{C0E9F47F-3B8E-F6AA-D1E6-E74A899E0497}"/>
              </a:ext>
            </a:extLst>
          </p:cNvPr>
          <p:cNvSpPr txBox="1"/>
          <p:nvPr/>
        </p:nvSpPr>
        <p:spPr>
          <a:xfrm>
            <a:off x="8166890" y="3772294"/>
            <a:ext cx="300844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a:ea typeface="+mn-ea"/>
                <a:cs typeface="+mn-cs"/>
              </a:rPr>
              <a:t>Microsoft 365 Copilot mobile app</a:t>
            </a:r>
          </a:p>
        </p:txBody>
      </p:sp>
      <p:sp>
        <p:nvSpPr>
          <p:cNvPr id="16" name="TextBox 15">
            <a:extLst>
              <a:ext uri="{FF2B5EF4-FFF2-40B4-BE49-F238E27FC236}">
                <a16:creationId xmlns:a16="http://schemas.microsoft.com/office/drawing/2014/main" id="{A15EE20F-89D8-0722-E527-96B106226533}"/>
              </a:ext>
            </a:extLst>
          </p:cNvPr>
          <p:cNvSpPr txBox="1"/>
          <p:nvPr/>
        </p:nvSpPr>
        <p:spPr>
          <a:xfrm>
            <a:off x="374669" y="6570292"/>
            <a:ext cx="72350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*Ensure Copilot is pinned to your left navigation across Teams, Outlook, and the Microsoft 365 Copilot app.</a:t>
            </a:r>
            <a:endParaRPr kumimoji="0" lang="en-US" sz="1200" b="0" i="1"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9" name="Picture Placeholder 6" descr="Image of Copilot Chat UI">
            <a:extLst>
              <a:ext uri="{FF2B5EF4-FFF2-40B4-BE49-F238E27FC236}">
                <a16:creationId xmlns:a16="http://schemas.microsoft.com/office/drawing/2014/main" id="{4E895454-5A13-FE1C-9FA1-F9A4C022F4F8}"/>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67525" y="4121906"/>
            <a:ext cx="3287334" cy="1852508"/>
          </a:xfrm>
          <a:prstGeom prst="rect">
            <a:avLst/>
          </a:prstGeom>
        </p:spPr>
      </p:pic>
      <p:pic>
        <p:nvPicPr>
          <p:cNvPr id="25" name="Picture 24" descr="Image of Copilot Chat in the apps">
            <a:extLst>
              <a:ext uri="{FF2B5EF4-FFF2-40B4-BE49-F238E27FC236}">
                <a16:creationId xmlns:a16="http://schemas.microsoft.com/office/drawing/2014/main" id="{D93B7480-CA04-0555-D7A1-A5D8443B6CC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8928" y="1709362"/>
            <a:ext cx="3309021" cy="1953129"/>
          </a:xfrm>
          <a:prstGeom prst="rect">
            <a:avLst/>
          </a:prstGeom>
        </p:spPr>
      </p:pic>
      <p:pic>
        <p:nvPicPr>
          <p:cNvPr id="32" name="Picture 31" descr="Image of Copilot Chat UI">
            <a:extLst>
              <a:ext uri="{FF2B5EF4-FFF2-40B4-BE49-F238E27FC236}">
                <a16:creationId xmlns:a16="http://schemas.microsoft.com/office/drawing/2014/main" id="{FF15CAF7-03FA-3087-06B8-851B7A292D6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15133" y="1738736"/>
            <a:ext cx="3290775" cy="1906496"/>
          </a:xfrm>
          <a:prstGeom prst="rect">
            <a:avLst/>
          </a:prstGeom>
        </p:spPr>
      </p:pic>
      <p:pic>
        <p:nvPicPr>
          <p:cNvPr id="34" name="Picture 33" descr="Image of Copilot Chat UI">
            <a:extLst>
              <a:ext uri="{FF2B5EF4-FFF2-40B4-BE49-F238E27FC236}">
                <a16:creationId xmlns:a16="http://schemas.microsoft.com/office/drawing/2014/main" id="{83EB4031-B6B8-78B1-A5C6-665FFF9875F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65253" y="1815086"/>
            <a:ext cx="3314690" cy="1763231"/>
          </a:xfrm>
          <a:prstGeom prst="rect">
            <a:avLst/>
          </a:prstGeom>
        </p:spPr>
      </p:pic>
      <p:grpSp>
        <p:nvGrpSpPr>
          <p:cNvPr id="6" name="Group 5" descr="Screenshot of the Copilot Chat sidebar in Edge browser.">
            <a:extLst>
              <a:ext uri="{FF2B5EF4-FFF2-40B4-BE49-F238E27FC236}">
                <a16:creationId xmlns:a16="http://schemas.microsoft.com/office/drawing/2014/main" id="{4B7C1D9B-0C92-37A3-0421-FB78252BF168}"/>
              </a:ext>
            </a:extLst>
          </p:cNvPr>
          <p:cNvGrpSpPr/>
          <p:nvPr/>
        </p:nvGrpSpPr>
        <p:grpSpPr>
          <a:xfrm>
            <a:off x="980007" y="3733633"/>
            <a:ext cx="6904550" cy="2362848"/>
            <a:chOff x="4562584" y="1382067"/>
            <a:chExt cx="6904550" cy="2362848"/>
          </a:xfrm>
        </p:grpSpPr>
        <p:sp>
          <p:nvSpPr>
            <p:cNvPr id="7" name="TextBox 6">
              <a:extLst>
                <a:ext uri="{FF2B5EF4-FFF2-40B4-BE49-F238E27FC236}">
                  <a16:creationId xmlns:a16="http://schemas.microsoft.com/office/drawing/2014/main" id="{6F5EF898-B0D3-7A63-BD77-8205D37AECDE}"/>
                </a:ext>
                <a:ext uri="{C183D7F6-B498-43B3-948B-1728B52AA6E4}">
                  <adec:decorative xmlns:adec="http://schemas.microsoft.com/office/drawing/2017/decorative" val="1"/>
                </a:ext>
              </a:extLst>
            </p:cNvPr>
            <p:cNvSpPr txBox="1"/>
            <p:nvPr/>
          </p:nvSpPr>
          <p:spPr>
            <a:xfrm>
              <a:off x="8012746" y="1382067"/>
              <a:ext cx="3290775" cy="253314"/>
            </a:xfrm>
            <a:prstGeom prst="roundRect">
              <a:avLst>
                <a:gd name="adj" fmla="val 19873"/>
              </a:avLst>
            </a:prstGeom>
            <a:solidFill>
              <a:srgbClr val="3579CF"/>
            </a:solidFill>
            <a:ln w="3343" cap="flat">
              <a:noFill/>
              <a:prstDash val="solid"/>
              <a:miter/>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51999" tIns="18288" rIns="216000" bIns="45720" numCol="1" spcCol="0" rtlCol="0" fromWordArt="0" anchor="ctr" anchorCtr="0" forceAA="0" compatLnSpc="1">
              <a:prstTxWarp prst="textNoShape">
                <a:avLst/>
              </a:prstTxWarp>
              <a:spAutoFit/>
            </a:bodyPr>
            <a:lstStyle>
              <a:defPPr>
                <a:defRPr lang="en-US"/>
              </a:defPPr>
              <a:lvl1pPr marR="0" lvl="0" indent="0" algn="ctr" fontAlgn="base">
                <a:lnSpc>
                  <a:spcPct val="100000"/>
                </a:lnSpc>
                <a:spcBef>
                  <a:spcPct val="0"/>
                </a:spcBef>
                <a:spcAft>
                  <a:spcPct val="0"/>
                </a:spcAft>
                <a:buClrTx/>
                <a:buSzTx/>
                <a:buFontTx/>
                <a:buNone/>
                <a:tabLst/>
                <a:defRPr kumimoji="0" sz="2800" b="1" i="0" u="none" strike="noStrike" cap="none" spc="0" normalizeH="0" baseline="0">
                  <a:ln w="3175">
                    <a:noFill/>
                  </a:ln>
                  <a:gradFill>
                    <a:gsLst>
                      <a:gs pos="53933">
                        <a:srgbClr val="FFFFFF"/>
                      </a:gs>
                      <a:gs pos="38000">
                        <a:srgbClr val="FFFFFF"/>
                      </a:gs>
                    </a:gsLst>
                    <a:path path="circle">
                      <a:fillToRect l="100000" b="100000"/>
                    </a:path>
                  </a:gradFill>
                  <a:effectLst/>
                  <a:uLnTx/>
                  <a:uFillTx/>
                  <a:latin typeface="Segoe UI Variable Display Semibold" pitchFamily="2"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6600" b="0" i="0" u="none" strike="noStrike" kern="1200" cap="none" spc="0" normalizeH="0" baseline="0" noProof="0">
                <a:ln w="3175">
                  <a:noFill/>
                </a:ln>
                <a:gradFill>
                  <a:gsLst>
                    <a:gs pos="53933">
                      <a:srgbClr val="FFFFFF"/>
                    </a:gs>
                    <a:gs pos="38000">
                      <a:srgbClr val="FFFFFF"/>
                    </a:gs>
                  </a:gsLst>
                  <a:path path="circle">
                    <a:fillToRect l="100000" b="100000"/>
                  </a:path>
                </a:gradFill>
                <a:effectLst/>
                <a:uLnTx/>
                <a:uFillTx/>
                <a:latin typeface="Segoe UI Variable Display Semibold" pitchFamily="2" charset="0"/>
                <a:ea typeface="+mn-ea"/>
                <a:cs typeface="Segoe UI" pitchFamily="34" charset="0"/>
              </a:endParaRPr>
            </a:p>
          </p:txBody>
        </p:sp>
        <p:sp>
          <p:nvSpPr>
            <p:cNvPr id="12" name="TextBox 11">
              <a:extLst>
                <a:ext uri="{FF2B5EF4-FFF2-40B4-BE49-F238E27FC236}">
                  <a16:creationId xmlns:a16="http://schemas.microsoft.com/office/drawing/2014/main" id="{EEDC3CBC-2F1B-3648-3489-D5EA6F035363}"/>
                </a:ext>
                <a:ext uri="{C183D7F6-B498-43B3-948B-1728B52AA6E4}">
                  <adec:decorative xmlns:adec="http://schemas.microsoft.com/office/drawing/2017/decorative" val="1"/>
                </a:ext>
              </a:extLst>
            </p:cNvPr>
            <p:cNvSpPr txBox="1"/>
            <p:nvPr/>
          </p:nvSpPr>
          <p:spPr>
            <a:xfrm>
              <a:off x="4562584" y="1382067"/>
              <a:ext cx="3066832" cy="253314"/>
            </a:xfrm>
            <a:prstGeom prst="roundRect">
              <a:avLst>
                <a:gd name="adj" fmla="val 19873"/>
              </a:avLst>
            </a:prstGeom>
            <a:solidFill>
              <a:srgbClr val="3579CF"/>
            </a:solidFill>
            <a:ln w="3343" cap="flat">
              <a:noFill/>
              <a:prstDash val="solid"/>
              <a:miter/>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51999" tIns="18288" rIns="216000" bIns="45720" numCol="1" spcCol="0" rtlCol="0" fromWordArt="0" anchor="ctr" anchorCtr="0" forceAA="0" compatLnSpc="1">
              <a:prstTxWarp prst="textNoShape">
                <a:avLst/>
              </a:prstTxWarp>
              <a:spAutoFit/>
            </a:bodyPr>
            <a:lstStyle>
              <a:defPPr>
                <a:defRPr lang="en-US"/>
              </a:defPPr>
              <a:lvl1pPr marR="0" lvl="0" indent="0" algn="ctr" fontAlgn="base">
                <a:lnSpc>
                  <a:spcPct val="100000"/>
                </a:lnSpc>
                <a:spcBef>
                  <a:spcPct val="0"/>
                </a:spcBef>
                <a:spcAft>
                  <a:spcPct val="0"/>
                </a:spcAft>
                <a:buClrTx/>
                <a:buSzTx/>
                <a:buFontTx/>
                <a:buNone/>
                <a:tabLst/>
                <a:defRPr kumimoji="0" sz="2800" b="1" i="0" u="none" strike="noStrike" cap="none" spc="0" normalizeH="0" baseline="0">
                  <a:ln w="3175">
                    <a:noFill/>
                  </a:ln>
                  <a:gradFill>
                    <a:gsLst>
                      <a:gs pos="53933">
                        <a:srgbClr val="FFFFFF"/>
                      </a:gs>
                      <a:gs pos="38000">
                        <a:srgbClr val="FFFFFF"/>
                      </a:gs>
                    </a:gsLst>
                    <a:path path="circle">
                      <a:fillToRect l="100000" b="100000"/>
                    </a:path>
                  </a:gradFill>
                  <a:effectLst/>
                  <a:uLnTx/>
                  <a:uFillTx/>
                  <a:latin typeface="Segoe UI Variable Display Semibold" pitchFamily="2"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6600" b="0" i="0" u="none" strike="noStrike" kern="1200" cap="none" spc="0" normalizeH="0" baseline="0" noProof="0">
                <a:ln w="3175">
                  <a:noFill/>
                </a:ln>
                <a:gradFill>
                  <a:gsLst>
                    <a:gs pos="53933">
                      <a:srgbClr val="FFFFFF"/>
                    </a:gs>
                    <a:gs pos="38000">
                      <a:srgbClr val="FFFFFF"/>
                    </a:gs>
                  </a:gsLst>
                  <a:path path="circle">
                    <a:fillToRect l="100000" b="100000"/>
                  </a:path>
                </a:gradFill>
                <a:effectLst/>
                <a:uLnTx/>
                <a:uFillTx/>
                <a:latin typeface="Segoe UI Variable Display Semibold" pitchFamily="2" charset="0"/>
                <a:ea typeface="+mn-ea"/>
                <a:cs typeface="Segoe UI" pitchFamily="34" charset="0"/>
              </a:endParaRPr>
            </a:p>
          </p:txBody>
        </p:sp>
        <p:sp>
          <p:nvSpPr>
            <p:cNvPr id="13" name="TextBox 12">
              <a:extLst>
                <a:ext uri="{FF2B5EF4-FFF2-40B4-BE49-F238E27FC236}">
                  <a16:creationId xmlns:a16="http://schemas.microsoft.com/office/drawing/2014/main" id="{567F5A88-99D2-DAF0-640B-E1166457CC75}"/>
                </a:ext>
              </a:extLst>
            </p:cNvPr>
            <p:cNvSpPr txBox="1"/>
            <p:nvPr/>
          </p:nvSpPr>
          <p:spPr>
            <a:xfrm>
              <a:off x="5056315" y="1401002"/>
              <a:ext cx="2163613" cy="21544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Segoe UI"/>
                  <a:ea typeface="+mn-ea"/>
                  <a:cs typeface="+mn-cs"/>
                </a:rPr>
                <a:t>Microsoft 365 Copilot app*</a:t>
              </a: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TextBox 7">
              <a:extLst>
                <a:ext uri="{FF2B5EF4-FFF2-40B4-BE49-F238E27FC236}">
                  <a16:creationId xmlns:a16="http://schemas.microsoft.com/office/drawing/2014/main" id="{E366C6C1-CBDB-9F80-A0C4-37B9B090DB72}"/>
                </a:ext>
              </a:extLst>
            </p:cNvPr>
            <p:cNvSpPr txBox="1"/>
            <p:nvPr/>
          </p:nvSpPr>
          <p:spPr>
            <a:xfrm>
              <a:off x="8505627" y="1393376"/>
              <a:ext cx="234019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a:ea typeface="+mn-ea"/>
                  <a:cs typeface="+mn-cs"/>
                </a:rPr>
                <a:t>Edge browser sidebar</a:t>
              </a:r>
            </a:p>
          </p:txBody>
        </p:sp>
        <p:grpSp>
          <p:nvGrpSpPr>
            <p:cNvPr id="43" name="Group 42" descr="Screenshot of Copilot Chat in the Edge sidebar.">
              <a:extLst>
                <a:ext uri="{FF2B5EF4-FFF2-40B4-BE49-F238E27FC236}">
                  <a16:creationId xmlns:a16="http://schemas.microsoft.com/office/drawing/2014/main" id="{A8DB36E1-4C44-4276-B109-4CC1BD7695D0}"/>
                </a:ext>
              </a:extLst>
            </p:cNvPr>
            <p:cNvGrpSpPr/>
            <p:nvPr/>
          </p:nvGrpSpPr>
          <p:grpSpPr>
            <a:xfrm>
              <a:off x="7885423" y="1630832"/>
              <a:ext cx="3581711" cy="2114083"/>
              <a:chOff x="286537" y="2733706"/>
              <a:chExt cx="6987439" cy="4124293"/>
            </a:xfrm>
            <a:effectLst>
              <a:outerShdw blurRad="50800" dist="38100" dir="2700000" algn="tl" rotWithShape="0">
                <a:prstClr val="black">
                  <a:alpha val="40000"/>
                </a:prstClr>
              </a:outerShdw>
            </a:effectLst>
          </p:grpSpPr>
          <p:pic>
            <p:nvPicPr>
              <p:cNvPr id="40" name="Picture 39" descr="A screenshot of a computer&#10;&#10;AI-generated content may be incorrect.">
                <a:extLst>
                  <a:ext uri="{FF2B5EF4-FFF2-40B4-BE49-F238E27FC236}">
                    <a16:creationId xmlns:a16="http://schemas.microsoft.com/office/drawing/2014/main" id="{CEC8D2E9-1E5E-B6F3-EFAE-CF2F04F2FE0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86537" y="2733706"/>
                <a:ext cx="6987439" cy="4124293"/>
              </a:xfrm>
              <a:prstGeom prst="rect">
                <a:avLst/>
              </a:prstGeom>
            </p:spPr>
          </p:pic>
          <p:pic>
            <p:nvPicPr>
              <p:cNvPr id="41" name="Picture 40">
                <a:extLst>
                  <a:ext uri="{FF2B5EF4-FFF2-40B4-BE49-F238E27FC236}">
                    <a16:creationId xmlns:a16="http://schemas.microsoft.com/office/drawing/2014/main" id="{19C1CDAE-E528-5B3B-63A3-4CD470BBBC41}"/>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505594" y="3119875"/>
                <a:ext cx="5272088" cy="3385983"/>
              </a:xfrm>
              <a:prstGeom prst="rect">
                <a:avLst/>
              </a:prstGeom>
            </p:spPr>
          </p:pic>
        </p:grpSp>
      </p:grpSp>
      <p:pic>
        <p:nvPicPr>
          <p:cNvPr id="36" name="Picture 35" descr="Image of Copilot Chat UI">
            <a:extLst>
              <a:ext uri="{FF2B5EF4-FFF2-40B4-BE49-F238E27FC236}">
                <a16:creationId xmlns:a16="http://schemas.microsoft.com/office/drawing/2014/main" id="{734822C9-5452-88D6-DC4B-B6AD0B1C1FDC}"/>
              </a:ext>
            </a:extLst>
          </p:cNvPr>
          <p:cNvPicPr>
            <a:picLocks noChangeAspect="1"/>
          </p:cNvPicPr>
          <p:nvPr/>
        </p:nvPicPr>
        <p:blipFill>
          <a:blip r:embed="rId12" cstate="screen">
            <a:extLst>
              <a:ext uri="{28A0092B-C50C-407E-A947-70E740481C1C}">
                <a14:useLocalDpi xmlns:a14="http://schemas.microsoft.com/office/drawing/2010/main"/>
              </a:ext>
            </a:extLst>
          </a:blip>
          <a:srcRect b="-3064"/>
          <a:stretch>
            <a:fillRect/>
          </a:stretch>
        </p:blipFill>
        <p:spPr>
          <a:xfrm>
            <a:off x="7117567" y="4179097"/>
            <a:ext cx="652302" cy="1764503"/>
          </a:xfrm>
          <a:prstGeom prst="rect">
            <a:avLst/>
          </a:prstGeom>
        </p:spPr>
      </p:pic>
      <p:pic>
        <p:nvPicPr>
          <p:cNvPr id="45" name="Picture 44" descr="Image of Copilot Chat UI">
            <a:extLst>
              <a:ext uri="{FF2B5EF4-FFF2-40B4-BE49-F238E27FC236}">
                <a16:creationId xmlns:a16="http://schemas.microsoft.com/office/drawing/2014/main" id="{42C437C1-38C0-4E15-3EC7-8B5CA348C32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421002" y="4121906"/>
            <a:ext cx="797998" cy="1723111"/>
          </a:xfrm>
          <a:prstGeom prst="rect">
            <a:avLst/>
          </a:prstGeom>
        </p:spPr>
      </p:pic>
    </p:spTree>
    <p:extLst>
      <p:ext uri="{BB962C8B-B14F-4D97-AF65-F5344CB8AC3E}">
        <p14:creationId xmlns:p14="http://schemas.microsoft.com/office/powerpoint/2010/main" val="266540701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Ellipses">
            <a:extLst>
              <a:ext uri="{FF2B5EF4-FFF2-40B4-BE49-F238E27FC236}">
                <a16:creationId xmlns:a16="http://schemas.microsoft.com/office/drawing/2014/main" id="{6E99D3CA-D697-E0C5-5A60-A226305C01FB}"/>
              </a:ext>
            </a:extLst>
          </p:cNvPr>
          <p:cNvSpPr txBox="1">
            <a:spLocks/>
          </p:cNvSpPr>
          <p:nvPr/>
        </p:nvSpPr>
        <p:spPr>
          <a:xfrm>
            <a:off x="911604" y="429347"/>
            <a:ext cx="10363918"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Sans Display" pitchFamily="2" charset="0"/>
              </a:defRPr>
            </a:lvl1pPr>
          </a:lstStyle>
          <a:p>
            <a:pPr>
              <a:defRPr/>
            </a:pPr>
            <a:endParaRPr lang="en-US">
              <a:solidFill>
                <a:srgbClr val="091F2C"/>
              </a:solidFill>
              <a:latin typeface="Segoe Sans Display Semibold"/>
            </a:endParaRPr>
          </a:p>
        </p:txBody>
      </p:sp>
      <p:pic>
        <p:nvPicPr>
          <p:cNvPr id="6" name="Picture 5" descr="Screenshot of the ellipses in the Teams side menu.">
            <a:extLst>
              <a:ext uri="{FF2B5EF4-FFF2-40B4-BE49-F238E27FC236}">
                <a16:creationId xmlns:a16="http://schemas.microsoft.com/office/drawing/2014/main" id="{FA703037-9571-0313-0132-9B810D3299D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48228" y="1717631"/>
            <a:ext cx="2819609" cy="2123522"/>
          </a:xfrm>
          <a:prstGeom prst="rect">
            <a:avLst/>
          </a:prstGeom>
        </p:spPr>
      </p:pic>
      <p:pic>
        <p:nvPicPr>
          <p:cNvPr id="8" name="Picture 7" descr="Screenshot of the app menu in the Teams sidebar.">
            <a:extLst>
              <a:ext uri="{FF2B5EF4-FFF2-40B4-BE49-F238E27FC236}">
                <a16:creationId xmlns:a16="http://schemas.microsoft.com/office/drawing/2014/main" id="{8FBC3E37-CEC7-3917-2DD8-B051CA46A48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36434" y="1717631"/>
            <a:ext cx="2525670" cy="2123522"/>
          </a:xfrm>
          <a:prstGeom prst="rect">
            <a:avLst/>
          </a:prstGeom>
        </p:spPr>
      </p:pic>
      <p:pic>
        <p:nvPicPr>
          <p:cNvPr id="10" name="Picture 9" descr="Screenshot of Copilot in the Teams sidebar.">
            <a:extLst>
              <a:ext uri="{FF2B5EF4-FFF2-40B4-BE49-F238E27FC236}">
                <a16:creationId xmlns:a16="http://schemas.microsoft.com/office/drawing/2014/main" id="{C6EEBEBE-1C15-AB90-7013-8DE5DC8A380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275419" y="1733186"/>
            <a:ext cx="2600790" cy="2123522"/>
          </a:xfrm>
          <a:prstGeom prst="rect">
            <a:avLst/>
          </a:prstGeom>
        </p:spPr>
      </p:pic>
      <p:pic>
        <p:nvPicPr>
          <p:cNvPr id="12" name="Picture 11" descr="Screenshot of the pin option for apps on the Teams sidebar.">
            <a:extLst>
              <a:ext uri="{FF2B5EF4-FFF2-40B4-BE49-F238E27FC236}">
                <a16:creationId xmlns:a16="http://schemas.microsoft.com/office/drawing/2014/main" id="{07A12772-250E-19BE-2642-E8DB88B40335}"/>
              </a:ext>
            </a:extLst>
          </p:cNvPr>
          <p:cNvPicPr>
            <a:picLocks noChangeAspect="1"/>
          </p:cNvPicPr>
          <p:nvPr/>
        </p:nvPicPr>
        <p:blipFill>
          <a:blip r:embed="rId5"/>
          <a:srcRect/>
          <a:stretch/>
        </p:blipFill>
        <p:spPr>
          <a:xfrm>
            <a:off x="9277494" y="1733186"/>
            <a:ext cx="2452629" cy="2123522"/>
          </a:xfrm>
          <a:prstGeom prst="rect">
            <a:avLst/>
          </a:prstGeom>
        </p:spPr>
      </p:pic>
      <p:sp>
        <p:nvSpPr>
          <p:cNvPr id="13" name="Rectangle: Rounded Corners 12">
            <a:extLst>
              <a:ext uri="{FF2B5EF4-FFF2-40B4-BE49-F238E27FC236}">
                <a16:creationId xmlns:a16="http://schemas.microsoft.com/office/drawing/2014/main" id="{E12F7A86-0A49-9ED2-358C-BF43E2D36260}"/>
              </a:ext>
            </a:extLst>
          </p:cNvPr>
          <p:cNvSpPr/>
          <p:nvPr/>
        </p:nvSpPr>
        <p:spPr bwMode="auto">
          <a:xfrm>
            <a:off x="474997" y="4069491"/>
            <a:ext cx="2573003" cy="1478690"/>
          </a:xfrm>
          <a:prstGeom prst="roundRect">
            <a:avLst>
              <a:gd name="adj" fmla="val 8199"/>
            </a:avLst>
          </a:prstGeom>
          <a:solidFill>
            <a:srgbClr val="FFFFFF"/>
          </a:solid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a:solidFill>
                  <a:sysClr val="windowText" lastClr="000000"/>
                </a:solidFill>
                <a:ea typeface="Segoe UI" pitchFamily="34" charset="0"/>
                <a:cs typeface="Segoe UI" pitchFamily="34" charset="0"/>
              </a:rPr>
              <a:t>1. Select the ellipses in the left sidebar in the Teams app to open the app library.</a:t>
            </a:r>
          </a:p>
        </p:txBody>
      </p:sp>
      <p:sp>
        <p:nvSpPr>
          <p:cNvPr id="14" name="Rectangle: Rounded Corners 13">
            <a:extLst>
              <a:ext uri="{FF2B5EF4-FFF2-40B4-BE49-F238E27FC236}">
                <a16:creationId xmlns:a16="http://schemas.microsoft.com/office/drawing/2014/main" id="{E235910D-686B-7CA9-A54F-7923747532D3}"/>
              </a:ext>
            </a:extLst>
          </p:cNvPr>
          <p:cNvSpPr/>
          <p:nvPr/>
        </p:nvSpPr>
        <p:spPr bwMode="auto">
          <a:xfrm>
            <a:off x="3389101" y="4069491"/>
            <a:ext cx="2573003" cy="1478690"/>
          </a:xfrm>
          <a:prstGeom prst="roundRect">
            <a:avLst>
              <a:gd name="adj" fmla="val 8199"/>
            </a:avLst>
          </a:prstGeom>
          <a:solidFill>
            <a:srgbClr val="FFFFFF"/>
          </a:solid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a:solidFill>
                  <a:sysClr val="windowText" lastClr="000000"/>
                </a:solidFill>
                <a:ea typeface="Segoe UI" pitchFamily="34" charset="0"/>
                <a:cs typeface="Segoe UI" pitchFamily="34" charset="0"/>
              </a:rPr>
              <a:t>2. Select Copilot to open Copilot Chat.</a:t>
            </a:r>
          </a:p>
        </p:txBody>
      </p:sp>
      <p:sp>
        <p:nvSpPr>
          <p:cNvPr id="15" name="Rectangle: Rounded Corners 14">
            <a:extLst>
              <a:ext uri="{FF2B5EF4-FFF2-40B4-BE49-F238E27FC236}">
                <a16:creationId xmlns:a16="http://schemas.microsoft.com/office/drawing/2014/main" id="{6101AD06-1EBD-3F9E-50FB-72E50754C15C}"/>
              </a:ext>
            </a:extLst>
          </p:cNvPr>
          <p:cNvSpPr/>
          <p:nvPr/>
        </p:nvSpPr>
        <p:spPr bwMode="auto">
          <a:xfrm>
            <a:off x="6303205" y="4081084"/>
            <a:ext cx="2573003" cy="1478690"/>
          </a:xfrm>
          <a:prstGeom prst="roundRect">
            <a:avLst>
              <a:gd name="adj" fmla="val 8199"/>
            </a:avLst>
          </a:prstGeom>
          <a:solidFill>
            <a:srgbClr val="FFFFFF"/>
          </a:solid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a:solidFill>
                  <a:sysClr val="windowText" lastClr="000000"/>
                </a:solidFill>
                <a:ea typeface="Segoe UI" pitchFamily="34" charset="0"/>
                <a:cs typeface="Segoe UI" pitchFamily="34" charset="0"/>
              </a:rPr>
              <a:t>3. Right click on Copilot in the left sidebar in the Teams app.</a:t>
            </a:r>
          </a:p>
        </p:txBody>
      </p:sp>
      <p:sp>
        <p:nvSpPr>
          <p:cNvPr id="16" name="Rectangle: Rounded Corners 15">
            <a:extLst>
              <a:ext uri="{FF2B5EF4-FFF2-40B4-BE49-F238E27FC236}">
                <a16:creationId xmlns:a16="http://schemas.microsoft.com/office/drawing/2014/main" id="{97912C56-8F5F-88CB-0F94-D12C54BA573D}"/>
              </a:ext>
            </a:extLst>
          </p:cNvPr>
          <p:cNvSpPr/>
          <p:nvPr/>
        </p:nvSpPr>
        <p:spPr bwMode="auto">
          <a:xfrm>
            <a:off x="9217308" y="4085967"/>
            <a:ext cx="2573003" cy="1478690"/>
          </a:xfrm>
          <a:prstGeom prst="roundRect">
            <a:avLst>
              <a:gd name="adj" fmla="val 8199"/>
            </a:avLst>
          </a:prstGeom>
          <a:solidFill>
            <a:srgbClr val="FFFFFF"/>
          </a:solid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a:solidFill>
                  <a:sysClr val="windowText" lastClr="000000"/>
                </a:solidFill>
                <a:ea typeface="Segoe UI" pitchFamily="34" charset="0"/>
                <a:cs typeface="Segoe UI" pitchFamily="34" charset="0"/>
              </a:rPr>
              <a:t>4. Select “Pin” to pin Copilot Chat to the sidebar for easy access.</a:t>
            </a:r>
          </a:p>
        </p:txBody>
      </p:sp>
      <p:sp>
        <p:nvSpPr>
          <p:cNvPr id="17" name="Rectangle 16">
            <a:extLst>
              <a:ext uri="{FF2B5EF4-FFF2-40B4-BE49-F238E27FC236}">
                <a16:creationId xmlns:a16="http://schemas.microsoft.com/office/drawing/2014/main" id="{FC7865F8-4844-C157-A06F-9F633F963325}"/>
              </a:ext>
              <a:ext uri="{C183D7F6-B498-43B3-948B-1728B52AA6E4}">
                <adec:decorative xmlns:adec="http://schemas.microsoft.com/office/drawing/2017/decorative" val="1"/>
              </a:ext>
            </a:extLst>
          </p:cNvPr>
          <p:cNvSpPr/>
          <p:nvPr/>
        </p:nvSpPr>
        <p:spPr bwMode="auto">
          <a:xfrm>
            <a:off x="329514" y="2951483"/>
            <a:ext cx="247693" cy="263611"/>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18" name="Rectangle 17">
            <a:extLst>
              <a:ext uri="{FF2B5EF4-FFF2-40B4-BE49-F238E27FC236}">
                <a16:creationId xmlns:a16="http://schemas.microsoft.com/office/drawing/2014/main" id="{77EB4A1E-E780-50CD-4727-F3F745A9027F}"/>
              </a:ext>
              <a:ext uri="{C183D7F6-B498-43B3-948B-1728B52AA6E4}">
                <adec:decorative xmlns:adec="http://schemas.microsoft.com/office/drawing/2017/decorative" val="1"/>
              </a:ext>
            </a:extLst>
          </p:cNvPr>
          <p:cNvSpPr/>
          <p:nvPr/>
        </p:nvSpPr>
        <p:spPr bwMode="auto">
          <a:xfrm>
            <a:off x="4364803" y="2316352"/>
            <a:ext cx="306051" cy="325719"/>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A5991CB2-191D-ED01-E59F-76E382D1DDBC}"/>
              </a:ext>
              <a:ext uri="{C183D7F6-B498-43B3-948B-1728B52AA6E4}">
                <adec:decorative xmlns:adec="http://schemas.microsoft.com/office/drawing/2017/decorative" val="1"/>
              </a:ext>
            </a:extLst>
          </p:cNvPr>
          <p:cNvSpPr/>
          <p:nvPr/>
        </p:nvSpPr>
        <p:spPr bwMode="auto">
          <a:xfrm>
            <a:off x="6239542" y="3083288"/>
            <a:ext cx="326015" cy="346966"/>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B8109AF4-3990-97FD-F076-CF3CA56E9AF3}"/>
              </a:ext>
              <a:ext uri="{C183D7F6-B498-43B3-948B-1728B52AA6E4}">
                <adec:decorative xmlns:adec="http://schemas.microsoft.com/office/drawing/2017/decorative" val="1"/>
              </a:ext>
            </a:extLst>
          </p:cNvPr>
          <p:cNvSpPr/>
          <p:nvPr/>
        </p:nvSpPr>
        <p:spPr bwMode="auto">
          <a:xfrm>
            <a:off x="9702530" y="3232057"/>
            <a:ext cx="726573" cy="263611"/>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B2D35340-6C80-3F7E-1AE7-830A3A91678A}"/>
              </a:ext>
            </a:extLst>
          </p:cNvPr>
          <p:cNvSpPr>
            <a:spLocks noGrp="1"/>
          </p:cNvSpPr>
          <p:nvPr>
            <p:ph type="title" idx="4294967295"/>
          </p:nvPr>
        </p:nvSpPr>
        <p:spPr>
          <a:xfrm>
            <a:off x="348228" y="553129"/>
            <a:ext cx="11018520" cy="553998"/>
          </a:xfrm>
        </p:spPr>
        <p:txBody>
          <a:bodyPr/>
          <a:lstStyle/>
          <a:p>
            <a:r>
              <a:rPr lang="en-US">
                <a:solidFill>
                  <a:srgbClr val="091F2C"/>
                </a:solidFill>
                <a:latin typeface="Segoe Sans Display Semibold"/>
              </a:rPr>
              <a:t>Pin Copilot Chat in your Teams app</a:t>
            </a:r>
            <a:endParaRPr lang="en-US"/>
          </a:p>
        </p:txBody>
      </p:sp>
    </p:spTree>
    <p:extLst>
      <p:ext uri="{BB962C8B-B14F-4D97-AF65-F5344CB8AC3E}">
        <p14:creationId xmlns:p14="http://schemas.microsoft.com/office/powerpoint/2010/main" val="203353822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7E9C9-2CA3-A8B5-0490-EC1CB3220274}"/>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5714CA6-3BB9-3DBC-2D52-B57687B75776}"/>
              </a:ext>
              <a:ext uri="{C183D7F6-B498-43B3-948B-1728B52AA6E4}">
                <adec:decorative xmlns:adec="http://schemas.microsoft.com/office/drawing/2017/decorative" val="1"/>
              </a:ext>
            </a:extLst>
          </p:cNvPr>
          <p:cNvSpPr/>
          <p:nvPr/>
        </p:nvSpPr>
        <p:spPr bwMode="auto">
          <a:xfrm>
            <a:off x="445091" y="1246910"/>
            <a:ext cx="11296945" cy="4831162"/>
          </a:xfrm>
          <a:prstGeom prst="roundRect">
            <a:avLst>
              <a:gd name="adj" fmla="val 4127"/>
            </a:avLst>
          </a:prstGeom>
          <a:solidFill>
            <a:srgbClr val="FFFFFF">
              <a:alpha val="74118"/>
            </a:srgbClr>
          </a:solidFill>
          <a:ln>
            <a:solidFill>
              <a:schemeClr val="bg1"/>
            </a:solidFill>
          </a:ln>
          <a:effectLst>
            <a:outerShdw blurRad="343645" dist="295501" dir="2700000" algn="tl" rotWithShape="0">
              <a:srgbClr val="F3484C">
                <a:alpha val="15816"/>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3" name="Title 1">
            <a:extLst>
              <a:ext uri="{FF2B5EF4-FFF2-40B4-BE49-F238E27FC236}">
                <a16:creationId xmlns:a16="http://schemas.microsoft.com/office/drawing/2014/main" id="{DE5A2DF0-0513-861C-7D86-1CA39E409469}"/>
              </a:ext>
            </a:extLst>
          </p:cNvPr>
          <p:cNvSpPr txBox="1">
            <a:spLocks noGrp="1"/>
          </p:cNvSpPr>
          <p:nvPr>
            <p:ph type="title" idx="4294967295"/>
          </p:nvPr>
        </p:nvSpPr>
        <p:spPr>
          <a:xfrm>
            <a:off x="807207" y="430576"/>
            <a:ext cx="10363918"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Sans Display" pitchFamily="2"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solidFill>
                  <a:srgbClr val="091F2C"/>
                </a:solidFill>
                <a:effectLst/>
                <a:uLnTx/>
                <a:uFillTx/>
                <a:latin typeface="Segoe Sans Display Semibold"/>
                <a:ea typeface="+mn-ea"/>
                <a:cs typeface="Segoe Sans Display" pitchFamily="2" charset="0"/>
              </a:rPr>
              <a:t>Use Microsoft 365 Copilot on the go</a:t>
            </a:r>
          </a:p>
        </p:txBody>
      </p:sp>
      <p:sp>
        <p:nvSpPr>
          <p:cNvPr id="4" name="Rectangle 3">
            <a:extLst>
              <a:ext uri="{FF2B5EF4-FFF2-40B4-BE49-F238E27FC236}">
                <a16:creationId xmlns:a16="http://schemas.microsoft.com/office/drawing/2014/main" id="{371A151F-1357-9BE4-4229-A43F0D174A05}"/>
              </a:ext>
              <a:ext uri="{C183D7F6-B498-43B3-948B-1728B52AA6E4}">
                <adec:decorative xmlns:adec="http://schemas.microsoft.com/office/drawing/2017/decorative" val="1"/>
              </a:ext>
            </a:extLst>
          </p:cNvPr>
          <p:cNvSpPr/>
          <p:nvPr/>
        </p:nvSpPr>
        <p:spPr>
          <a:xfrm>
            <a:off x="1731363" y="2862917"/>
            <a:ext cx="2175203" cy="21752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Sans Display"/>
              <a:ea typeface="+mn-ea"/>
              <a:cs typeface="+mn-cs"/>
            </a:endParaRPr>
          </a:p>
        </p:txBody>
      </p:sp>
      <p:sp>
        <p:nvSpPr>
          <p:cNvPr id="5" name="TextBox 4">
            <a:extLst>
              <a:ext uri="{FF2B5EF4-FFF2-40B4-BE49-F238E27FC236}">
                <a16:creationId xmlns:a16="http://schemas.microsoft.com/office/drawing/2014/main" id="{C948079D-5E67-767A-DF98-0B41091798A1}"/>
              </a:ext>
            </a:extLst>
          </p:cNvPr>
          <p:cNvSpPr txBox="1"/>
          <p:nvPr/>
        </p:nvSpPr>
        <p:spPr>
          <a:xfrm>
            <a:off x="897824" y="1960733"/>
            <a:ext cx="3945869" cy="738664"/>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91F2C"/>
                </a:solidFill>
                <a:effectLst/>
                <a:uLnTx/>
                <a:uFillTx/>
                <a:latin typeface="Segoe UI" panose="020B0502040204020203" pitchFamily="34" charset="0"/>
                <a:ea typeface="+mn-ea"/>
                <a:cs typeface="Segoe UI" panose="020B0502040204020203" pitchFamily="34" charset="0"/>
              </a:rPr>
              <a:t>Download the Microsoft 365 Copilot mobile app and sign in with your work or school account to access Copilot Chat</a:t>
            </a:r>
          </a:p>
        </p:txBody>
      </p:sp>
      <p:sp>
        <p:nvSpPr>
          <p:cNvPr id="6" name="Freeform: Shape 5">
            <a:extLst>
              <a:ext uri="{FF2B5EF4-FFF2-40B4-BE49-F238E27FC236}">
                <a16:creationId xmlns:a16="http://schemas.microsoft.com/office/drawing/2014/main" id="{111A2397-970C-E571-21FB-2F6705411562}"/>
              </a:ext>
              <a:ext uri="{C183D7F6-B498-43B3-948B-1728B52AA6E4}">
                <adec:decorative xmlns:adec="http://schemas.microsoft.com/office/drawing/2017/decorative" val="1"/>
              </a:ext>
            </a:extLst>
          </p:cNvPr>
          <p:cNvSpPr/>
          <p:nvPr/>
        </p:nvSpPr>
        <p:spPr bwMode="auto">
          <a:xfrm rot="3229521">
            <a:off x="513216" y="2668695"/>
            <a:ext cx="672525" cy="380229"/>
          </a:xfrm>
          <a:custGeom>
            <a:avLst/>
            <a:gdLst>
              <a:gd name="connsiteX0" fmla="*/ 0 w 574040"/>
              <a:gd name="connsiteY0" fmla="*/ 0 h 355284"/>
              <a:gd name="connsiteX1" fmla="*/ 25400 w 574040"/>
              <a:gd name="connsiteY1" fmla="*/ 223520 h 355284"/>
              <a:gd name="connsiteX2" fmla="*/ 152400 w 574040"/>
              <a:gd name="connsiteY2" fmla="*/ 340360 h 355284"/>
              <a:gd name="connsiteX3" fmla="*/ 365760 w 574040"/>
              <a:gd name="connsiteY3" fmla="*/ 340360 h 355284"/>
              <a:gd name="connsiteX4" fmla="*/ 574040 w 574040"/>
              <a:gd name="connsiteY4" fmla="*/ 218440 h 35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040" h="355284">
                <a:moveTo>
                  <a:pt x="0" y="0"/>
                </a:moveTo>
                <a:cubicBezTo>
                  <a:pt x="0" y="83396"/>
                  <a:pt x="0" y="166793"/>
                  <a:pt x="25400" y="223520"/>
                </a:cubicBezTo>
                <a:cubicBezTo>
                  <a:pt x="50800" y="280247"/>
                  <a:pt x="95673" y="320887"/>
                  <a:pt x="152400" y="340360"/>
                </a:cubicBezTo>
                <a:cubicBezTo>
                  <a:pt x="209127" y="359833"/>
                  <a:pt x="295487" y="360680"/>
                  <a:pt x="365760" y="340360"/>
                </a:cubicBezTo>
                <a:cubicBezTo>
                  <a:pt x="436033" y="320040"/>
                  <a:pt x="505036" y="269240"/>
                  <a:pt x="574040" y="218440"/>
                </a:cubicBezTo>
              </a:path>
            </a:pathLst>
          </a:cu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91F2C"/>
              </a:solidFill>
              <a:effectLst/>
              <a:uLnTx/>
              <a:uFillTx/>
              <a:latin typeface="Segoe Sans Display"/>
              <a:ea typeface="+mn-ea"/>
              <a:cs typeface="+mn-cs"/>
            </a:endParaRPr>
          </a:p>
        </p:txBody>
      </p:sp>
      <p:pic>
        <p:nvPicPr>
          <p:cNvPr id="7" name="Picture 2" descr="QR code to download the Microsoft 365 mobile app">
            <a:extLst>
              <a:ext uri="{FF2B5EF4-FFF2-40B4-BE49-F238E27FC236}">
                <a16:creationId xmlns:a16="http://schemas.microsoft.com/office/drawing/2014/main" id="{165CEEC6-6580-3019-3134-D858C4C2D94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66465" y="303956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1995BD0-988C-AF64-BD88-21B96D6E440F}"/>
              </a:ext>
            </a:extLst>
          </p:cNvPr>
          <p:cNvSpPr txBox="1"/>
          <p:nvPr/>
        </p:nvSpPr>
        <p:spPr>
          <a:xfrm>
            <a:off x="807207" y="5303313"/>
            <a:ext cx="443500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91F2C"/>
                </a:solidFill>
                <a:effectLst/>
                <a:uLnTx/>
                <a:uFillTx/>
                <a:latin typeface="Segoe Sans Display"/>
                <a:ea typeface="+mn-ea"/>
                <a:cs typeface="+mn-cs"/>
                <a:hlinkClick r:id="rId3"/>
              </a:rPr>
              <a:t>Download Microsoft 365 Copilot App | Microsoft 365</a:t>
            </a:r>
            <a:endParaRPr kumimoji="0" lang="en-US" sz="1400" b="0" i="0" u="none" strike="noStrike" kern="1200" cap="none" spc="0" normalizeH="0" baseline="0" noProof="0">
              <a:ln>
                <a:noFill/>
              </a:ln>
              <a:solidFill>
                <a:srgbClr val="091F2C"/>
              </a:solidFill>
              <a:effectLst/>
              <a:uLnTx/>
              <a:uFillTx/>
              <a:latin typeface="Segoe Sans Display"/>
              <a:ea typeface="+mn-ea"/>
              <a:cs typeface="+mn-cs"/>
            </a:endParaRPr>
          </a:p>
        </p:txBody>
      </p:sp>
      <p:pic>
        <p:nvPicPr>
          <p:cNvPr id="13" name="Picture 12" descr="Image that says Available wherever you work">
            <a:extLst>
              <a:ext uri="{FF2B5EF4-FFF2-40B4-BE49-F238E27FC236}">
                <a16:creationId xmlns:a16="http://schemas.microsoft.com/office/drawing/2014/main" id="{47380C7D-5088-8340-EC39-B15D2B8FA2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12417" y="1865311"/>
            <a:ext cx="5698368" cy="3204219"/>
          </a:xfrm>
          <a:prstGeom prst="rect">
            <a:avLst/>
          </a:prstGeom>
        </p:spPr>
      </p:pic>
    </p:spTree>
    <p:extLst>
      <p:ext uri="{BB962C8B-B14F-4D97-AF65-F5344CB8AC3E}">
        <p14:creationId xmlns:p14="http://schemas.microsoft.com/office/powerpoint/2010/main" val="131283865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AC2C6-11F5-DA53-E178-2F0E36F99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6421B8-CCF6-3E0B-4AFD-300A1977FA77}"/>
              </a:ext>
            </a:extLst>
          </p:cNvPr>
          <p:cNvSpPr>
            <a:spLocks noGrp="1"/>
          </p:cNvSpPr>
          <p:nvPr>
            <p:ph type="title"/>
          </p:nvPr>
        </p:nvSpPr>
        <p:spPr>
          <a:xfrm>
            <a:off x="585216" y="3035808"/>
            <a:ext cx="7068312" cy="498598"/>
          </a:xfrm>
        </p:spPr>
        <p:txBody>
          <a:bodyPr/>
          <a:lstStyle/>
          <a:p>
            <a:r>
              <a:rPr lang="en-US"/>
              <a:t>Copilot Chat prompt examples</a:t>
            </a:r>
          </a:p>
        </p:txBody>
      </p:sp>
    </p:spTree>
    <p:extLst>
      <p:ext uri="{BB962C8B-B14F-4D97-AF65-F5344CB8AC3E}">
        <p14:creationId xmlns:p14="http://schemas.microsoft.com/office/powerpoint/2010/main" val="331872295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01C9AF-DE24-6109-3EC8-3A16D7FB9A84}"/>
              </a:ext>
            </a:extLst>
          </p:cNvPr>
          <p:cNvSpPr>
            <a:spLocks noGrp="1"/>
          </p:cNvSpPr>
          <p:nvPr>
            <p:ph type="title"/>
          </p:nvPr>
        </p:nvSpPr>
        <p:spPr>
          <a:xfrm>
            <a:off x="350518" y="852590"/>
            <a:ext cx="4892041" cy="1107996"/>
          </a:xfrm>
        </p:spPr>
        <p:txBody>
          <a:bodyPr/>
          <a:lstStyle/>
          <a:p>
            <a:r>
              <a:rPr lang="en-US"/>
              <a:t>Here’s what you’ll learn in this deck:</a:t>
            </a:r>
          </a:p>
        </p:txBody>
      </p:sp>
      <p:sp>
        <p:nvSpPr>
          <p:cNvPr id="4" name="TextBox 3">
            <a:extLst>
              <a:ext uri="{FF2B5EF4-FFF2-40B4-BE49-F238E27FC236}">
                <a16:creationId xmlns:a16="http://schemas.microsoft.com/office/drawing/2014/main" id="{BD92D20B-6E95-C2CC-E930-16D1375CEFF0}"/>
              </a:ext>
            </a:extLst>
          </p:cNvPr>
          <p:cNvSpPr txBox="1"/>
          <p:nvPr/>
        </p:nvSpPr>
        <p:spPr>
          <a:xfrm>
            <a:off x="350518" y="2514600"/>
            <a:ext cx="4504946" cy="2769989"/>
          </a:xfrm>
          <a:prstGeom prst="rect">
            <a:avLst/>
          </a:prstGeom>
          <a:noFill/>
        </p:spPr>
        <p:txBody>
          <a:bodyPr wrap="square" lIns="0" tIns="0" rIns="0" bIns="0" rtlCol="0">
            <a:spAutoFit/>
          </a:bodyPr>
          <a:lstStyle/>
          <a:p>
            <a:pPr marL="342900" marR="0" lvl="0" indent="-3429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mn-cs"/>
              </a:rPr>
              <a:t>What Copilot Chat is and how it’s different from other AI chat tools</a:t>
            </a:r>
          </a:p>
          <a:p>
            <a:pPr marL="342900" marR="0" lvl="0" indent="-3429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mn-cs"/>
            </a:endParaRPr>
          </a:p>
          <a:p>
            <a:pPr marL="342900" marR="0" lvl="0" indent="-3429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mn-cs"/>
              </a:rPr>
              <a:t>How to use Copilot Chat</a:t>
            </a:r>
          </a:p>
          <a:p>
            <a:pPr marL="342900" marR="0" lvl="0" indent="-3429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mn-cs"/>
            </a:endParaRPr>
          </a:p>
          <a:p>
            <a:pPr marL="342900" marR="0" lvl="0" indent="-3429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mn-cs"/>
              </a:rPr>
              <a:t>What agents are in Copilot Chat and how to use them</a:t>
            </a:r>
          </a:p>
          <a:p>
            <a:pPr marL="342900" marR="0" lvl="0" indent="-3429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mn-cs"/>
            </a:endParaRPr>
          </a:p>
          <a:p>
            <a:pPr marL="342900" marR="0" lvl="0" indent="-3429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mn-cs"/>
              </a:rPr>
              <a:t>Example Copilot Chat prompts</a:t>
            </a:r>
          </a:p>
        </p:txBody>
      </p:sp>
      <p:pic>
        <p:nvPicPr>
          <p:cNvPr id="7" name="Picture 6">
            <a:extLst>
              <a:ext uri="{FF2B5EF4-FFF2-40B4-BE49-F238E27FC236}">
                <a16:creationId xmlns:a16="http://schemas.microsoft.com/office/drawing/2014/main" id="{EC1D3658-F376-C4ED-81AA-04077DC7178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897555" y="0"/>
            <a:ext cx="6294445" cy="6858000"/>
          </a:xfrm>
          <a:prstGeom prst="rect">
            <a:avLst/>
          </a:prstGeom>
        </p:spPr>
      </p:pic>
    </p:spTree>
    <p:extLst>
      <p:ext uri="{BB962C8B-B14F-4D97-AF65-F5344CB8AC3E}">
        <p14:creationId xmlns:p14="http://schemas.microsoft.com/office/powerpoint/2010/main" val="302912443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0C4A0-2662-0B07-2200-7AA25FDCD80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D6BCE71-9646-F891-D4C9-FDDC011350D2}"/>
              </a:ext>
            </a:extLst>
          </p:cNvPr>
          <p:cNvSpPr txBox="1">
            <a:spLocks noGrp="1"/>
          </p:cNvSpPr>
          <p:nvPr>
            <p:ph type="title" idx="4294967295"/>
          </p:nvPr>
        </p:nvSpPr>
        <p:spPr>
          <a:xfrm>
            <a:off x="402347" y="172961"/>
            <a:ext cx="1101160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Sans Display" pitchFamily="2"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solidFill>
                  <a:srgbClr val="091F2C"/>
                </a:solidFill>
                <a:effectLst/>
                <a:uLnTx/>
                <a:uFillTx/>
                <a:latin typeface="Segoe Sans Display Semibold"/>
                <a:ea typeface="+mn-ea"/>
                <a:cs typeface="Segoe Sans Display" pitchFamily="2" charset="0"/>
              </a:rPr>
              <a:t>Get the answers you need to move forward</a:t>
            </a:r>
          </a:p>
        </p:txBody>
      </p:sp>
      <p:grpSp>
        <p:nvGrpSpPr>
          <p:cNvPr id="4" name="Group 3">
            <a:extLst>
              <a:ext uri="{FF2B5EF4-FFF2-40B4-BE49-F238E27FC236}">
                <a16:creationId xmlns:a16="http://schemas.microsoft.com/office/drawing/2014/main" id="{C0251CEC-E3E5-08DB-3318-1D42118F4643}"/>
              </a:ext>
              <a:ext uri="{C183D7F6-B498-43B3-948B-1728B52AA6E4}">
                <adec:decorative xmlns:adec="http://schemas.microsoft.com/office/drawing/2017/decorative" val="1"/>
              </a:ext>
            </a:extLst>
          </p:cNvPr>
          <p:cNvGrpSpPr/>
          <p:nvPr/>
        </p:nvGrpSpPr>
        <p:grpSpPr>
          <a:xfrm>
            <a:off x="402347" y="1246122"/>
            <a:ext cx="5622579" cy="5474538"/>
            <a:chOff x="6273036" y="1220303"/>
            <a:chExt cx="5622579" cy="5474538"/>
          </a:xfrm>
          <a:solidFill>
            <a:srgbClr val="FFFFFF">
              <a:alpha val="74118"/>
            </a:srgbClr>
          </a:solidFill>
        </p:grpSpPr>
        <p:sp>
          <p:nvSpPr>
            <p:cNvPr id="5" name="Rounded Rectangle 5">
              <a:extLst>
                <a:ext uri="{FF2B5EF4-FFF2-40B4-BE49-F238E27FC236}">
                  <a16:creationId xmlns:a16="http://schemas.microsoft.com/office/drawing/2014/main" id="{C676A3CC-5380-7E2B-CC98-23FDE257CC97}"/>
                </a:ext>
                <a:ext uri="{C183D7F6-B498-43B3-948B-1728B52AA6E4}">
                  <adec:decorative xmlns:adec="http://schemas.microsoft.com/office/drawing/2017/decorative" val="1"/>
                </a:ext>
              </a:extLst>
            </p:cNvPr>
            <p:cNvSpPr/>
            <p:nvPr/>
          </p:nvSpPr>
          <p:spPr>
            <a:xfrm>
              <a:off x="6273036" y="1220303"/>
              <a:ext cx="5622579" cy="5474538"/>
            </a:xfrm>
            <a:prstGeom prst="roundRect">
              <a:avLst>
                <a:gd name="adj" fmla="val 236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 name="TextBox 5">
              <a:hlinkClick r:id="rId2"/>
              <a:extLst>
                <a:ext uri="{FF2B5EF4-FFF2-40B4-BE49-F238E27FC236}">
                  <a16:creationId xmlns:a16="http://schemas.microsoft.com/office/drawing/2014/main" id="{606AB673-D97B-E53A-D1E5-346C4B631B10}"/>
                </a:ext>
              </a:extLst>
            </p:cNvPr>
            <p:cNvSpPr txBox="1"/>
            <p:nvPr/>
          </p:nvSpPr>
          <p:spPr>
            <a:xfrm>
              <a:off x="6458870" y="1628318"/>
              <a:ext cx="5218085" cy="373611"/>
            </a:xfrm>
            <a:prstGeom prst="roundRect">
              <a:avLst>
                <a:gd name="adj" fmla="val 50000"/>
              </a:avLst>
            </a:prstGeom>
            <a:grp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How can I evaluate an interview candidate’s soft skills?</a:t>
              </a:r>
            </a:p>
          </p:txBody>
        </p:sp>
        <p:sp>
          <p:nvSpPr>
            <p:cNvPr id="7" name="TextBox 6">
              <a:extLst>
                <a:ext uri="{FF2B5EF4-FFF2-40B4-BE49-F238E27FC236}">
                  <a16:creationId xmlns:a16="http://schemas.microsoft.com/office/drawing/2014/main" id="{B396A9FB-FEDE-F4EE-56A2-E9F0032B3877}"/>
                </a:ext>
              </a:extLst>
            </p:cNvPr>
            <p:cNvSpPr txBox="1"/>
            <p:nvPr/>
          </p:nvSpPr>
          <p:spPr>
            <a:xfrm>
              <a:off x="6552684" y="1408862"/>
              <a:ext cx="4918510" cy="169277"/>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Get hiring tips</a:t>
              </a:r>
            </a:p>
          </p:txBody>
        </p:sp>
        <p:sp>
          <p:nvSpPr>
            <p:cNvPr id="8" name="TextBox 7">
              <a:hlinkClick r:id="rId3"/>
              <a:extLst>
                <a:ext uri="{FF2B5EF4-FFF2-40B4-BE49-F238E27FC236}">
                  <a16:creationId xmlns:a16="http://schemas.microsoft.com/office/drawing/2014/main" id="{CD254FE2-A446-EE5F-25F2-F08D008036CA}"/>
                </a:ext>
              </a:extLst>
            </p:cNvPr>
            <p:cNvSpPr txBox="1"/>
            <p:nvPr/>
          </p:nvSpPr>
          <p:spPr>
            <a:xfrm>
              <a:off x="6458870" y="2392398"/>
              <a:ext cx="5238103" cy="373611"/>
            </a:xfrm>
            <a:prstGeom prst="roundRect">
              <a:avLst>
                <a:gd name="adj" fmla="val 50000"/>
              </a:avLst>
            </a:prstGeom>
            <a:grp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4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Summarize this document in 5 bullet points. &lt;</a:t>
              </a:r>
              <a:r>
                <a:rPr kumimoji="0" lang="en-US" sz="1400" b="0" i="0" u="none" strike="noStrike" kern="1200" cap="none" spc="0" normalizeH="0" baseline="0" noProof="0">
                  <a:ln>
                    <a:noFill/>
                  </a:ln>
                  <a:solidFill>
                    <a:srgbClr val="3579CF"/>
                  </a:solidFill>
                  <a:effectLst/>
                  <a:uLnTx/>
                  <a:uFillTx/>
                  <a:latin typeface="Segoe UI Semibold"/>
                  <a:ea typeface="+mn-ea"/>
                  <a:cs typeface="+mn-cs"/>
                </a:rPr>
                <a:t>attach file</a:t>
              </a:r>
              <a:r>
                <a:rPr kumimoji="0" lang="en-US" sz="1400" b="0" i="0" u="none" strike="noStrike" kern="1200" cap="none" spc="0" normalizeH="0" baseline="0" noProof="0">
                  <a:ln>
                    <a:noFill/>
                  </a:ln>
                  <a:solidFill>
                    <a:srgbClr val="000000"/>
                  </a:solidFill>
                  <a:effectLst/>
                  <a:uLnTx/>
                  <a:uFillTx/>
                  <a:latin typeface="Segoe UI Semibold"/>
                  <a:ea typeface="+mn-ea"/>
                  <a:cs typeface="+mn-cs"/>
                </a:rPr>
                <a:t>&gt;</a:t>
              </a:r>
            </a:p>
          </p:txBody>
        </p:sp>
        <p:sp>
          <p:nvSpPr>
            <p:cNvPr id="9" name="TextBox 8">
              <a:extLst>
                <a:ext uri="{FF2B5EF4-FFF2-40B4-BE49-F238E27FC236}">
                  <a16:creationId xmlns:a16="http://schemas.microsoft.com/office/drawing/2014/main" id="{EA35790B-F814-EA0C-9856-4868200EAB4F}"/>
                </a:ext>
              </a:extLst>
            </p:cNvPr>
            <p:cNvSpPr txBox="1"/>
            <p:nvPr/>
          </p:nvSpPr>
          <p:spPr>
            <a:xfrm>
              <a:off x="6552684" y="2172942"/>
              <a:ext cx="4918510" cy="169277"/>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Summarize a file</a:t>
              </a:r>
            </a:p>
          </p:txBody>
        </p:sp>
        <p:sp>
          <p:nvSpPr>
            <p:cNvPr id="10" name="TextBox 9">
              <a:hlinkClick r:id="rId4"/>
              <a:extLst>
                <a:ext uri="{FF2B5EF4-FFF2-40B4-BE49-F238E27FC236}">
                  <a16:creationId xmlns:a16="http://schemas.microsoft.com/office/drawing/2014/main" id="{06C6D6A2-D23F-B138-85FC-A978D375B530}"/>
                </a:ext>
              </a:extLst>
            </p:cNvPr>
            <p:cNvSpPr txBox="1"/>
            <p:nvPr/>
          </p:nvSpPr>
          <p:spPr>
            <a:xfrm>
              <a:off x="6478888" y="4644097"/>
              <a:ext cx="5238103" cy="373611"/>
            </a:xfrm>
            <a:prstGeom prst="roundRect">
              <a:avLst>
                <a:gd name="adj" fmla="val 50000"/>
              </a:avLst>
            </a:prstGeom>
            <a:grp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How do you say [</a:t>
              </a:r>
              <a:r>
                <a:rPr kumimoji="0" lang="en-US" sz="1400" b="0" i="0" u="none" strike="noStrike" kern="1200" cap="none" spc="0" normalizeH="0" baseline="0" noProof="0">
                  <a:ln>
                    <a:noFill/>
                  </a:ln>
                  <a:solidFill>
                    <a:srgbClr val="000000">
                      <a:lumMod val="50000"/>
                      <a:lumOff val="50000"/>
                    </a:srgbClr>
                  </a:solidFill>
                  <a:effectLst/>
                  <a:uLnTx/>
                  <a:uFillTx/>
                  <a:latin typeface="Segoe UI Semibold"/>
                  <a:ea typeface="+mn-ea"/>
                  <a:cs typeface="+mn-cs"/>
                </a:rPr>
                <a:t>thank you for your time</a:t>
              </a:r>
              <a:r>
                <a:rPr kumimoji="0" lang="en-US" sz="1400" b="0" i="0" u="none" strike="noStrike" kern="1200" cap="none" spc="0" normalizeH="0" baseline="0" noProof="0">
                  <a:ln>
                    <a:noFill/>
                  </a:ln>
                  <a:solidFill>
                    <a:srgbClr val="000000"/>
                  </a:solidFill>
                  <a:effectLst/>
                  <a:uLnTx/>
                  <a:uFillTx/>
                  <a:latin typeface="Segoe UI Semibold"/>
                  <a:ea typeface="+mn-ea"/>
                  <a:cs typeface="+mn-cs"/>
                </a:rPr>
                <a:t>] in Japanese?</a:t>
              </a:r>
            </a:p>
          </p:txBody>
        </p:sp>
        <p:sp>
          <p:nvSpPr>
            <p:cNvPr id="11" name="TextBox 10">
              <a:extLst>
                <a:ext uri="{FF2B5EF4-FFF2-40B4-BE49-F238E27FC236}">
                  <a16:creationId xmlns:a16="http://schemas.microsoft.com/office/drawing/2014/main" id="{E3757F34-946C-1503-4072-82C6716B2CE1}"/>
                </a:ext>
              </a:extLst>
            </p:cNvPr>
            <p:cNvSpPr txBox="1"/>
            <p:nvPr/>
          </p:nvSpPr>
          <p:spPr>
            <a:xfrm>
              <a:off x="6572702" y="4424641"/>
              <a:ext cx="4918510" cy="169277"/>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Reach a broader audience</a:t>
              </a:r>
            </a:p>
          </p:txBody>
        </p:sp>
        <p:sp>
          <p:nvSpPr>
            <p:cNvPr id="12" name="TextBox 11">
              <a:hlinkClick r:id="rId5"/>
              <a:extLst>
                <a:ext uri="{FF2B5EF4-FFF2-40B4-BE49-F238E27FC236}">
                  <a16:creationId xmlns:a16="http://schemas.microsoft.com/office/drawing/2014/main" id="{D7266C76-28F8-C621-B019-90B992901BA5}"/>
                </a:ext>
              </a:extLst>
            </p:cNvPr>
            <p:cNvSpPr txBox="1"/>
            <p:nvPr/>
          </p:nvSpPr>
          <p:spPr>
            <a:xfrm>
              <a:off x="6478888" y="5416737"/>
              <a:ext cx="5238103" cy="373611"/>
            </a:xfrm>
            <a:prstGeom prst="roundRect">
              <a:avLst>
                <a:gd name="adj" fmla="val 50000"/>
              </a:avLst>
            </a:prstGeom>
            <a:grp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a:ln>
                    <a:noFill/>
                  </a:ln>
                  <a:solidFill>
                    <a:srgbClr val="000000"/>
                  </a:solidFill>
                  <a:effectLst/>
                  <a:uLnTx/>
                  <a:uFillTx/>
                  <a:latin typeface="Segoe UI Semibold"/>
                  <a:ea typeface="+mn-ea"/>
                  <a:cs typeface="Segoe Sans Display Semibold" pitchFamily="2" charset="0"/>
                </a:rPr>
                <a:t>What are some other words for [</a:t>
              </a:r>
              <a:r>
                <a:rPr kumimoji="0" lang="en-US" sz="1400" b="0" i="0" u="none" strike="noStrike" kern="1200" cap="none" spc="-5" normalizeH="0" baseline="0" noProof="0">
                  <a:ln>
                    <a:noFill/>
                  </a:ln>
                  <a:solidFill>
                    <a:srgbClr val="000000">
                      <a:lumMod val="50000"/>
                      <a:lumOff val="50000"/>
                    </a:srgbClr>
                  </a:solidFill>
                  <a:effectLst/>
                  <a:uLnTx/>
                  <a:uFillTx/>
                  <a:latin typeface="Segoe UI Semibold"/>
                  <a:ea typeface="+mn-ea"/>
                  <a:cs typeface="Segoe Sans Display Semibold" pitchFamily="2" charset="0"/>
                </a:rPr>
                <a:t>exciting</a:t>
              </a:r>
              <a:r>
                <a:rPr kumimoji="0" lang="en-US" sz="1400" b="0" i="0" u="none" strike="noStrike" kern="1200" cap="none" spc="-5" normalizeH="0" baseline="0" noProof="0">
                  <a:ln>
                    <a:noFill/>
                  </a:ln>
                  <a:solidFill>
                    <a:srgbClr val="000000"/>
                  </a:solidFill>
                  <a:effectLst/>
                  <a:uLnTx/>
                  <a:uFillTx/>
                  <a:latin typeface="Segoe UI Semibold"/>
                  <a:ea typeface="+mn-ea"/>
                  <a:cs typeface="Segoe Sans Display Semibold" pitchFamily="2" charset="0"/>
                </a:rPr>
                <a:t>]?</a:t>
              </a:r>
              <a:endParaRPr kumimoji="0" lang="en-US" sz="14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13" name="TextBox 12">
              <a:extLst>
                <a:ext uri="{FF2B5EF4-FFF2-40B4-BE49-F238E27FC236}">
                  <a16:creationId xmlns:a16="http://schemas.microsoft.com/office/drawing/2014/main" id="{CA034073-AD89-1F54-E3EE-6210B392815F}"/>
                </a:ext>
              </a:extLst>
            </p:cNvPr>
            <p:cNvSpPr txBox="1"/>
            <p:nvPr/>
          </p:nvSpPr>
          <p:spPr>
            <a:xfrm>
              <a:off x="6572702" y="5197281"/>
              <a:ext cx="4918510" cy="169277"/>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Discover synonyms</a:t>
              </a:r>
            </a:p>
          </p:txBody>
        </p:sp>
        <p:sp>
          <p:nvSpPr>
            <p:cNvPr id="14" name="TextBox 13">
              <a:hlinkClick r:id="rId5"/>
              <a:extLst>
                <a:ext uri="{FF2B5EF4-FFF2-40B4-BE49-F238E27FC236}">
                  <a16:creationId xmlns:a16="http://schemas.microsoft.com/office/drawing/2014/main" id="{3E5A3707-BC6F-59FB-9801-71F37AF61E64}"/>
                </a:ext>
              </a:extLst>
            </p:cNvPr>
            <p:cNvSpPr txBox="1"/>
            <p:nvPr/>
          </p:nvSpPr>
          <p:spPr>
            <a:xfrm>
              <a:off x="6458870" y="6174658"/>
              <a:ext cx="5238103" cy="373611"/>
            </a:xfrm>
            <a:prstGeom prst="roundRect">
              <a:avLst>
                <a:gd name="adj" fmla="val 50000"/>
              </a:avLst>
            </a:prstGeom>
            <a:grp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Share some trends in remote work and hybrid offices</a:t>
              </a:r>
            </a:p>
          </p:txBody>
        </p:sp>
        <p:sp>
          <p:nvSpPr>
            <p:cNvPr id="15" name="TextBox 14">
              <a:extLst>
                <a:ext uri="{FF2B5EF4-FFF2-40B4-BE49-F238E27FC236}">
                  <a16:creationId xmlns:a16="http://schemas.microsoft.com/office/drawing/2014/main" id="{EC349FDD-25B7-4595-CAC6-6ADB7A7EE5F6}"/>
                </a:ext>
              </a:extLst>
            </p:cNvPr>
            <p:cNvSpPr txBox="1"/>
            <p:nvPr/>
          </p:nvSpPr>
          <p:spPr>
            <a:xfrm>
              <a:off x="6552684" y="5955202"/>
              <a:ext cx="4918510" cy="169277"/>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Understand trends</a:t>
              </a:r>
            </a:p>
          </p:txBody>
        </p:sp>
        <p:sp>
          <p:nvSpPr>
            <p:cNvPr id="16" name="TextBox 15">
              <a:hlinkClick r:id="rId6"/>
              <a:extLst>
                <a:ext uri="{FF2B5EF4-FFF2-40B4-BE49-F238E27FC236}">
                  <a16:creationId xmlns:a16="http://schemas.microsoft.com/office/drawing/2014/main" id="{07289079-35B1-486F-E455-2FAFCE94F861}"/>
                </a:ext>
              </a:extLst>
            </p:cNvPr>
            <p:cNvSpPr txBox="1"/>
            <p:nvPr/>
          </p:nvSpPr>
          <p:spPr>
            <a:xfrm>
              <a:off x="6458870" y="3124726"/>
              <a:ext cx="5238103" cy="373611"/>
            </a:xfrm>
            <a:prstGeom prst="roundRect">
              <a:avLst>
                <a:gd name="adj" fmla="val 50000"/>
              </a:avLst>
            </a:prstGeom>
            <a:grp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How have world literacy rates changed in the past 30 years?</a:t>
              </a:r>
            </a:p>
          </p:txBody>
        </p:sp>
        <p:sp>
          <p:nvSpPr>
            <p:cNvPr id="17" name="TextBox 16">
              <a:extLst>
                <a:ext uri="{FF2B5EF4-FFF2-40B4-BE49-F238E27FC236}">
                  <a16:creationId xmlns:a16="http://schemas.microsoft.com/office/drawing/2014/main" id="{61058B7B-05D4-7935-5D5E-40EF7B03F927}"/>
                </a:ext>
              </a:extLst>
            </p:cNvPr>
            <p:cNvSpPr txBox="1"/>
            <p:nvPr/>
          </p:nvSpPr>
          <p:spPr>
            <a:xfrm>
              <a:off x="6552684" y="2905270"/>
              <a:ext cx="4918510" cy="169277"/>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Start your research</a:t>
              </a:r>
            </a:p>
          </p:txBody>
        </p:sp>
        <p:sp>
          <p:nvSpPr>
            <p:cNvPr id="18" name="TextBox 17">
              <a:hlinkClick r:id="rId7"/>
              <a:extLst>
                <a:ext uri="{FF2B5EF4-FFF2-40B4-BE49-F238E27FC236}">
                  <a16:creationId xmlns:a16="http://schemas.microsoft.com/office/drawing/2014/main" id="{9BB5196C-A22E-043F-F609-3678D94F8B62}"/>
                </a:ext>
              </a:extLst>
            </p:cNvPr>
            <p:cNvSpPr txBox="1"/>
            <p:nvPr/>
          </p:nvSpPr>
          <p:spPr>
            <a:xfrm>
              <a:off x="6458870" y="3891526"/>
              <a:ext cx="5238103" cy="373611"/>
            </a:xfrm>
            <a:prstGeom prst="roundRect">
              <a:avLst>
                <a:gd name="adj" fmla="val 50000"/>
              </a:avLst>
            </a:prstGeom>
            <a:grp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At $</a:t>
              </a:r>
              <a:r>
                <a:rPr kumimoji="0" lang="en-US" sz="1400" b="0" i="0" u="none" strike="noStrike" kern="1200" cap="none" spc="0" normalizeH="0" baseline="0" noProof="0">
                  <a:ln>
                    <a:noFill/>
                  </a:ln>
                  <a:solidFill>
                    <a:srgbClr val="000000">
                      <a:lumMod val="50000"/>
                      <a:lumOff val="50000"/>
                    </a:srgbClr>
                  </a:solidFill>
                  <a:effectLst/>
                  <a:uLnTx/>
                  <a:uFillTx/>
                  <a:latin typeface="Segoe UI Semibold"/>
                  <a:ea typeface="+mn-ea"/>
                  <a:cs typeface="+mn-cs"/>
                </a:rPr>
                <a:t>X</a:t>
              </a:r>
              <a:r>
                <a:rPr kumimoji="0" lang="en-US" sz="1400" b="0" i="0" u="none" strike="noStrike" kern="1200" cap="none" spc="0" normalizeH="0" baseline="0" noProof="0">
                  <a:ln>
                    <a:noFill/>
                  </a:ln>
                  <a:solidFill>
                    <a:srgbClr val="000000"/>
                  </a:solidFill>
                  <a:effectLst/>
                  <a:uLnTx/>
                  <a:uFillTx/>
                  <a:latin typeface="Segoe UI Semibold"/>
                  <a:ea typeface="+mn-ea"/>
                  <a:cs typeface="+mn-cs"/>
                </a:rPr>
                <a:t> per unit, how many units to break even if costs are $</a:t>
              </a:r>
              <a:r>
                <a:rPr kumimoji="0" lang="en-US" sz="1400" b="0" i="0" u="none" strike="noStrike" kern="1200" cap="none" spc="0" normalizeH="0" baseline="0" noProof="0">
                  <a:ln>
                    <a:noFill/>
                  </a:ln>
                  <a:solidFill>
                    <a:srgbClr val="000000">
                      <a:lumMod val="50000"/>
                      <a:lumOff val="50000"/>
                    </a:srgbClr>
                  </a:solidFill>
                  <a:effectLst/>
                  <a:uLnTx/>
                  <a:uFillTx/>
                  <a:latin typeface="Segoe UI Semibold"/>
                  <a:ea typeface="+mn-ea"/>
                  <a:cs typeface="+mn-cs"/>
                </a:rPr>
                <a:t>Y</a:t>
              </a:r>
            </a:p>
          </p:txBody>
        </p:sp>
        <p:sp>
          <p:nvSpPr>
            <p:cNvPr id="19" name="TextBox 18">
              <a:extLst>
                <a:ext uri="{FF2B5EF4-FFF2-40B4-BE49-F238E27FC236}">
                  <a16:creationId xmlns:a16="http://schemas.microsoft.com/office/drawing/2014/main" id="{09DE2960-8E29-2B2D-24CC-32BBB37F9D50}"/>
                </a:ext>
              </a:extLst>
            </p:cNvPr>
            <p:cNvSpPr txBox="1"/>
            <p:nvPr/>
          </p:nvSpPr>
          <p:spPr>
            <a:xfrm>
              <a:off x="6552684" y="3672070"/>
              <a:ext cx="4918510" cy="169277"/>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Calculate the answer quickly</a:t>
              </a:r>
            </a:p>
          </p:txBody>
        </p:sp>
      </p:grpSp>
      <p:grpSp>
        <p:nvGrpSpPr>
          <p:cNvPr id="20" name="Group 19">
            <a:extLst>
              <a:ext uri="{FF2B5EF4-FFF2-40B4-BE49-F238E27FC236}">
                <a16:creationId xmlns:a16="http://schemas.microsoft.com/office/drawing/2014/main" id="{45C3E075-255D-A9DE-2AD7-BDD006893AB2}"/>
              </a:ext>
              <a:ext uri="{C183D7F6-B498-43B3-948B-1728B52AA6E4}">
                <adec:decorative xmlns:adec="http://schemas.microsoft.com/office/drawing/2017/decorative" val="1"/>
              </a:ext>
            </a:extLst>
          </p:cNvPr>
          <p:cNvGrpSpPr/>
          <p:nvPr/>
        </p:nvGrpSpPr>
        <p:grpSpPr>
          <a:xfrm>
            <a:off x="6210760" y="1246122"/>
            <a:ext cx="5622579" cy="5474538"/>
            <a:chOff x="484641" y="1224438"/>
            <a:chExt cx="5622579" cy="5474538"/>
          </a:xfrm>
          <a:solidFill>
            <a:srgbClr val="FFFFFF">
              <a:alpha val="74118"/>
            </a:srgbClr>
          </a:solidFill>
        </p:grpSpPr>
        <p:sp>
          <p:nvSpPr>
            <p:cNvPr id="21" name="Rounded Rectangle 5">
              <a:extLst>
                <a:ext uri="{FF2B5EF4-FFF2-40B4-BE49-F238E27FC236}">
                  <a16:creationId xmlns:a16="http://schemas.microsoft.com/office/drawing/2014/main" id="{DFCEAFE7-7E41-3A16-54D8-DA540938FA45}"/>
                </a:ext>
                <a:ext uri="{C183D7F6-B498-43B3-948B-1728B52AA6E4}">
                  <adec:decorative xmlns:adec="http://schemas.microsoft.com/office/drawing/2017/decorative" val="1"/>
                </a:ext>
              </a:extLst>
            </p:cNvPr>
            <p:cNvSpPr/>
            <p:nvPr/>
          </p:nvSpPr>
          <p:spPr>
            <a:xfrm>
              <a:off x="484641" y="1224438"/>
              <a:ext cx="5622579" cy="5474538"/>
            </a:xfrm>
            <a:prstGeom prst="roundRect">
              <a:avLst>
                <a:gd name="adj" fmla="val 236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2" name="TextBox 21">
              <a:extLst>
                <a:ext uri="{FF2B5EF4-FFF2-40B4-BE49-F238E27FC236}">
                  <a16:creationId xmlns:a16="http://schemas.microsoft.com/office/drawing/2014/main" id="{11C4CC52-B062-C52D-AD10-9A4F3343642B}"/>
                </a:ext>
              </a:extLst>
            </p:cNvPr>
            <p:cNvSpPr txBox="1"/>
            <p:nvPr/>
          </p:nvSpPr>
          <p:spPr>
            <a:xfrm>
              <a:off x="650457" y="3130500"/>
              <a:ext cx="5218085" cy="494445"/>
            </a:xfrm>
            <a:prstGeom prst="roundRect">
              <a:avLst>
                <a:gd name="adj" fmla="val 50000"/>
              </a:avLst>
            </a:prstGeom>
            <a:grp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Compare </a:t>
              </a:r>
              <a:r>
                <a:rPr kumimoji="0" lang="en-US" sz="1400" b="0" i="0" u="none" strike="noStrike" kern="1200" cap="none" spc="0" normalizeH="0" baseline="0" noProof="0" err="1">
                  <a:ln>
                    <a:noFill/>
                  </a:ln>
                  <a:solidFill>
                    <a:srgbClr val="000000"/>
                  </a:solidFill>
                  <a:effectLst/>
                  <a:uLnTx/>
                  <a:uFillTx/>
                  <a:latin typeface="Segoe UI Semibold"/>
                  <a:ea typeface="+mn-ea"/>
                  <a:cs typeface="+mn-cs"/>
                </a:rPr>
                <a:t>th</a:t>
              </a:r>
              <a:r>
                <a:rPr lang="en-US">
                  <a:solidFill>
                    <a:srgbClr val="000000"/>
                  </a:solidFill>
                  <a:latin typeface="Segoe UI Semibold"/>
                </a:rPr>
                <a:t>ese two paragraphs</a:t>
              </a:r>
              <a:r>
                <a:rPr kumimoji="0" lang="en-US" sz="1400" b="0" i="0" u="none" strike="noStrike" kern="1200" cap="none" spc="0" normalizeH="0" baseline="0" noProof="0">
                  <a:ln>
                    <a:noFill/>
                  </a:ln>
                  <a:solidFill>
                    <a:srgbClr val="000000"/>
                  </a:solidFill>
                  <a:effectLst/>
                  <a:uLnTx/>
                  <a:uFillTx/>
                  <a:latin typeface="Segoe UI Semibold"/>
                  <a:ea typeface="+mn-ea"/>
                  <a:cs typeface="+mn-cs"/>
                </a:rPr>
                <a:t> grouped by differences in formatting, structure, and content: </a:t>
              </a:r>
              <a:r>
                <a:rPr lang="en-US">
                  <a:solidFill>
                    <a:srgbClr val="000000"/>
                  </a:solidFill>
                  <a:latin typeface="Segoe UI Semibold"/>
                </a:rPr>
                <a:t>[</a:t>
              </a:r>
              <a:r>
                <a:rPr lang="en-US" spc="-5">
                  <a:solidFill>
                    <a:srgbClr val="000000">
                      <a:lumMod val="50000"/>
                      <a:lumOff val="50000"/>
                    </a:srgbClr>
                  </a:solidFill>
                  <a:latin typeface="Segoe UI Semibold"/>
                  <a:cs typeface="Segoe Sans Display Semibold" pitchFamily="2" charset="0"/>
                </a:rPr>
                <a:t>paste content</a:t>
              </a:r>
              <a:r>
                <a:rPr lang="en-US">
                  <a:solidFill>
                    <a:srgbClr val="000000"/>
                  </a:solidFill>
                  <a:latin typeface="Segoe UI Semibold"/>
                </a:rPr>
                <a:t>]</a:t>
              </a:r>
              <a:endParaRPr kumimoji="0" lang="en-US" sz="14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23" name="TextBox 22">
              <a:extLst>
                <a:ext uri="{FF2B5EF4-FFF2-40B4-BE49-F238E27FC236}">
                  <a16:creationId xmlns:a16="http://schemas.microsoft.com/office/drawing/2014/main" id="{D6545B28-30D5-FA42-27DE-047BC04CEAC4}"/>
                </a:ext>
              </a:extLst>
            </p:cNvPr>
            <p:cNvSpPr txBox="1"/>
            <p:nvPr/>
          </p:nvSpPr>
          <p:spPr>
            <a:xfrm>
              <a:off x="744271" y="2911044"/>
              <a:ext cx="4918510" cy="169277"/>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Highlight the differences</a:t>
              </a:r>
            </a:p>
          </p:txBody>
        </p:sp>
        <p:sp>
          <p:nvSpPr>
            <p:cNvPr id="24" name="TextBox 23">
              <a:hlinkClick r:id="rId8"/>
              <a:extLst>
                <a:ext uri="{FF2B5EF4-FFF2-40B4-BE49-F238E27FC236}">
                  <a16:creationId xmlns:a16="http://schemas.microsoft.com/office/drawing/2014/main" id="{07A6202B-BF1C-ACEE-1516-42FBFECB3C28}"/>
                </a:ext>
              </a:extLst>
            </p:cNvPr>
            <p:cNvSpPr txBox="1"/>
            <p:nvPr/>
          </p:nvSpPr>
          <p:spPr>
            <a:xfrm>
              <a:off x="650457" y="3894580"/>
              <a:ext cx="5238103" cy="373611"/>
            </a:xfrm>
            <a:prstGeom prst="roundRect">
              <a:avLst>
                <a:gd name="adj" fmla="val 50000"/>
              </a:avLst>
            </a:prstGeom>
            <a:grp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4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a:ln>
                    <a:noFill/>
                  </a:ln>
                  <a:solidFill>
                    <a:srgbClr val="000000"/>
                  </a:solidFill>
                  <a:effectLst/>
                  <a:uLnTx/>
                  <a:uFillTx/>
                  <a:latin typeface="Segoe UI Semibold"/>
                  <a:ea typeface="+mn-ea"/>
                  <a:cs typeface="Segoe Sans Display Semibold" pitchFamily="2" charset="0"/>
                </a:rPr>
                <a:t>Give me a concise summary of recent news about [</a:t>
              </a:r>
              <a:r>
                <a:rPr kumimoji="0" lang="en-US" sz="1400" b="0" i="0" u="none" strike="noStrike" kern="1200" cap="none" spc="-5" normalizeH="0" baseline="0" noProof="0">
                  <a:ln>
                    <a:noFill/>
                  </a:ln>
                  <a:solidFill>
                    <a:srgbClr val="000000">
                      <a:lumMod val="50000"/>
                      <a:lumOff val="50000"/>
                    </a:srgbClr>
                  </a:solidFill>
                  <a:effectLst/>
                  <a:uLnTx/>
                  <a:uFillTx/>
                  <a:latin typeface="Segoe UI Semibold"/>
                  <a:ea typeface="+mn-ea"/>
                  <a:cs typeface="Segoe Sans Display Semibold" pitchFamily="2" charset="0"/>
                </a:rPr>
                <a:t>company</a:t>
              </a:r>
              <a:r>
                <a:rPr kumimoji="0" lang="en-US" sz="1400" b="0" i="0" u="none" strike="noStrike" kern="1200" cap="none" spc="-5" normalizeH="0" baseline="0" noProof="0">
                  <a:ln>
                    <a:noFill/>
                  </a:ln>
                  <a:solidFill>
                    <a:srgbClr val="000000"/>
                  </a:solidFill>
                  <a:effectLst/>
                  <a:uLnTx/>
                  <a:uFillTx/>
                  <a:latin typeface="Segoe UI Semibold"/>
                  <a:ea typeface="+mn-ea"/>
                  <a:cs typeface="Segoe Sans Display Semibold" pitchFamily="2" charset="0"/>
                </a:rPr>
                <a:t>]</a:t>
              </a:r>
              <a:endParaRPr kumimoji="0" lang="en-US" sz="14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25" name="TextBox 24">
              <a:extLst>
                <a:ext uri="{FF2B5EF4-FFF2-40B4-BE49-F238E27FC236}">
                  <a16:creationId xmlns:a16="http://schemas.microsoft.com/office/drawing/2014/main" id="{48167284-F426-6C0F-CEBF-0DB3939FC0B7}"/>
                </a:ext>
              </a:extLst>
            </p:cNvPr>
            <p:cNvSpPr txBox="1"/>
            <p:nvPr/>
          </p:nvSpPr>
          <p:spPr>
            <a:xfrm>
              <a:off x="744271" y="3675124"/>
              <a:ext cx="4918510" cy="169277"/>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Monitor your PR</a:t>
              </a:r>
            </a:p>
          </p:txBody>
        </p:sp>
        <p:sp>
          <p:nvSpPr>
            <p:cNvPr id="26" name="TextBox 25">
              <a:hlinkClick r:id="rId9"/>
              <a:extLst>
                <a:ext uri="{FF2B5EF4-FFF2-40B4-BE49-F238E27FC236}">
                  <a16:creationId xmlns:a16="http://schemas.microsoft.com/office/drawing/2014/main" id="{DBCB9BB6-AD96-4B03-7E72-868513098881}"/>
                </a:ext>
              </a:extLst>
            </p:cNvPr>
            <p:cNvSpPr txBox="1"/>
            <p:nvPr/>
          </p:nvSpPr>
          <p:spPr>
            <a:xfrm>
              <a:off x="650457" y="4652501"/>
              <a:ext cx="5238103" cy="373611"/>
            </a:xfrm>
            <a:prstGeom prst="roundRect">
              <a:avLst>
                <a:gd name="adj" fmla="val 50000"/>
              </a:avLst>
            </a:prstGeom>
            <a:grp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Summarize the main points of the latest research on AI</a:t>
              </a:r>
            </a:p>
          </p:txBody>
        </p:sp>
        <p:sp>
          <p:nvSpPr>
            <p:cNvPr id="27" name="TextBox 26">
              <a:extLst>
                <a:ext uri="{FF2B5EF4-FFF2-40B4-BE49-F238E27FC236}">
                  <a16:creationId xmlns:a16="http://schemas.microsoft.com/office/drawing/2014/main" id="{8605E6B1-556B-CE9D-963E-8F881A4DCA57}"/>
                </a:ext>
              </a:extLst>
            </p:cNvPr>
            <p:cNvSpPr txBox="1"/>
            <p:nvPr/>
          </p:nvSpPr>
          <p:spPr>
            <a:xfrm>
              <a:off x="744271" y="4433045"/>
              <a:ext cx="4918510" cy="169277"/>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Stay on top of tech advances</a:t>
              </a:r>
            </a:p>
          </p:txBody>
        </p:sp>
        <p:sp>
          <p:nvSpPr>
            <p:cNvPr id="28" name="TextBox 27">
              <a:hlinkClick r:id="rId10"/>
              <a:extLst>
                <a:ext uri="{FF2B5EF4-FFF2-40B4-BE49-F238E27FC236}">
                  <a16:creationId xmlns:a16="http://schemas.microsoft.com/office/drawing/2014/main" id="{D225DA62-0633-8748-6C11-8B5E0A435DAE}"/>
                </a:ext>
              </a:extLst>
            </p:cNvPr>
            <p:cNvSpPr txBox="1"/>
            <p:nvPr/>
          </p:nvSpPr>
          <p:spPr>
            <a:xfrm>
              <a:off x="650457" y="5410422"/>
              <a:ext cx="5238103" cy="373611"/>
            </a:xfrm>
            <a:prstGeom prst="roundRect">
              <a:avLst>
                <a:gd name="adj" fmla="val 50000"/>
              </a:avLst>
            </a:prstGeom>
            <a:grp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Create a table that compares top-selling office printers</a:t>
              </a:r>
            </a:p>
          </p:txBody>
        </p:sp>
        <p:sp>
          <p:nvSpPr>
            <p:cNvPr id="29" name="TextBox 28">
              <a:extLst>
                <a:ext uri="{FF2B5EF4-FFF2-40B4-BE49-F238E27FC236}">
                  <a16:creationId xmlns:a16="http://schemas.microsoft.com/office/drawing/2014/main" id="{442FAA14-9E4D-08F2-191F-BDEC337A6A6C}"/>
                </a:ext>
              </a:extLst>
            </p:cNvPr>
            <p:cNvSpPr txBox="1"/>
            <p:nvPr/>
          </p:nvSpPr>
          <p:spPr>
            <a:xfrm>
              <a:off x="744271" y="5190966"/>
              <a:ext cx="4918510" cy="169277"/>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Make informed decisions</a:t>
              </a:r>
            </a:p>
          </p:txBody>
        </p:sp>
        <p:sp>
          <p:nvSpPr>
            <p:cNvPr id="30" name="TextBox 29">
              <a:hlinkClick r:id="rId4"/>
              <a:extLst>
                <a:ext uri="{FF2B5EF4-FFF2-40B4-BE49-F238E27FC236}">
                  <a16:creationId xmlns:a16="http://schemas.microsoft.com/office/drawing/2014/main" id="{4769D17A-5FE5-F5F1-5F78-61647A97C71F}"/>
                </a:ext>
              </a:extLst>
            </p:cNvPr>
            <p:cNvSpPr txBox="1"/>
            <p:nvPr/>
          </p:nvSpPr>
          <p:spPr>
            <a:xfrm>
              <a:off x="650457" y="6174658"/>
              <a:ext cx="5238103" cy="373611"/>
            </a:xfrm>
            <a:prstGeom prst="roundRect">
              <a:avLst>
                <a:gd name="adj" fmla="val 50000"/>
              </a:avLst>
            </a:prstGeom>
            <a:grp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Optimize and fix this code: [</a:t>
              </a:r>
              <a:r>
                <a:rPr kumimoji="0" lang="en-US" sz="1400" b="0" i="0" u="none" strike="noStrike" kern="1200" cap="none" spc="-5" normalizeH="0" baseline="0" noProof="0">
                  <a:ln>
                    <a:noFill/>
                  </a:ln>
                  <a:solidFill>
                    <a:srgbClr val="000000">
                      <a:lumMod val="50000"/>
                      <a:lumOff val="50000"/>
                    </a:srgbClr>
                  </a:solidFill>
                  <a:effectLst/>
                  <a:uLnTx/>
                  <a:uFillTx/>
                  <a:latin typeface="Segoe UI Semibold"/>
                  <a:ea typeface="+mn-ea"/>
                  <a:cs typeface="Segoe Sans Display Semibold" pitchFamily="2" charset="0"/>
                </a:rPr>
                <a:t>insert code</a:t>
              </a:r>
              <a:r>
                <a:rPr kumimoji="0" lang="en-US" sz="1400" b="0" i="0" u="none" strike="noStrike" kern="1200" cap="none" spc="0" normalizeH="0" baseline="0" noProof="0">
                  <a:ln>
                    <a:noFill/>
                  </a:ln>
                  <a:solidFill>
                    <a:srgbClr val="000000"/>
                  </a:solidFill>
                  <a:effectLst/>
                  <a:uLnTx/>
                  <a:uFillTx/>
                  <a:latin typeface="Segoe UI Semibold"/>
                  <a:ea typeface="+mn-ea"/>
                  <a:cs typeface="+mn-cs"/>
                </a:rPr>
                <a:t>]</a:t>
              </a:r>
            </a:p>
          </p:txBody>
        </p:sp>
        <p:sp>
          <p:nvSpPr>
            <p:cNvPr id="31" name="TextBox 30">
              <a:hlinkClick r:id="rId11"/>
              <a:extLst>
                <a:ext uri="{FF2B5EF4-FFF2-40B4-BE49-F238E27FC236}">
                  <a16:creationId xmlns:a16="http://schemas.microsoft.com/office/drawing/2014/main" id="{754442A1-4D16-8B9B-BDB1-384E54191DB8}"/>
                </a:ext>
              </a:extLst>
            </p:cNvPr>
            <p:cNvSpPr txBox="1"/>
            <p:nvPr/>
          </p:nvSpPr>
          <p:spPr>
            <a:xfrm>
              <a:off x="650457" y="1603136"/>
              <a:ext cx="5218085" cy="373611"/>
            </a:xfrm>
            <a:prstGeom prst="roundRect">
              <a:avLst>
                <a:gd name="adj" fmla="val 50000"/>
              </a:avLst>
            </a:prstGeom>
            <a:grp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What are the deadlines mentioned in this file? &lt;</a:t>
              </a:r>
              <a:r>
                <a:rPr kumimoji="0" lang="en-US" sz="1400" b="0" i="0" u="none" strike="noStrike" kern="1200" cap="none" spc="0" normalizeH="0" baseline="0" noProof="0">
                  <a:ln>
                    <a:noFill/>
                  </a:ln>
                  <a:solidFill>
                    <a:srgbClr val="0078D4"/>
                  </a:solidFill>
                  <a:effectLst/>
                  <a:uLnTx/>
                  <a:uFillTx/>
                  <a:latin typeface="Segoe UI Semibold"/>
                  <a:ea typeface="+mn-ea"/>
                  <a:cs typeface="+mn-cs"/>
                </a:rPr>
                <a:t>attach file</a:t>
              </a:r>
              <a:r>
                <a:rPr kumimoji="0" lang="en-US" sz="1400" b="0" i="0" u="none" strike="noStrike" kern="1200" cap="none" spc="0" normalizeH="0" baseline="0" noProof="0">
                  <a:ln>
                    <a:noFill/>
                  </a:ln>
                  <a:solidFill>
                    <a:srgbClr val="091F2C"/>
                  </a:solidFill>
                  <a:effectLst/>
                  <a:uLnTx/>
                  <a:uFillTx/>
                  <a:latin typeface="Segoe UI Semibold"/>
                  <a:ea typeface="+mn-ea"/>
                  <a:cs typeface="+mn-cs"/>
                </a:rPr>
                <a:t>&gt;</a:t>
              </a:r>
              <a:r>
                <a:rPr kumimoji="0" lang="en-US" sz="1400" b="0" i="0" u="none" strike="noStrike" kern="1200" cap="none" spc="0" normalizeH="0" baseline="0" noProof="0">
                  <a:ln>
                    <a:noFill/>
                  </a:ln>
                  <a:solidFill>
                    <a:srgbClr val="000000"/>
                  </a:solidFill>
                  <a:effectLst/>
                  <a:uLnTx/>
                  <a:uFillTx/>
                  <a:latin typeface="Segoe UI Semibold"/>
                  <a:ea typeface="+mn-ea"/>
                  <a:cs typeface="+mn-cs"/>
                </a:rPr>
                <a:t>?</a:t>
              </a:r>
            </a:p>
          </p:txBody>
        </p:sp>
        <p:sp>
          <p:nvSpPr>
            <p:cNvPr id="32" name="TextBox 31">
              <a:extLst>
                <a:ext uri="{FF2B5EF4-FFF2-40B4-BE49-F238E27FC236}">
                  <a16:creationId xmlns:a16="http://schemas.microsoft.com/office/drawing/2014/main" id="{5713605D-D12E-6714-E70C-72202D292565}"/>
                </a:ext>
              </a:extLst>
            </p:cNvPr>
            <p:cNvSpPr txBox="1"/>
            <p:nvPr/>
          </p:nvSpPr>
          <p:spPr>
            <a:xfrm>
              <a:off x="744271" y="1383680"/>
              <a:ext cx="4918510" cy="169277"/>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Retrieve buried info</a:t>
              </a:r>
            </a:p>
          </p:txBody>
        </p:sp>
        <p:sp>
          <p:nvSpPr>
            <p:cNvPr id="33" name="TextBox 32">
              <a:hlinkClick r:id="rId8"/>
              <a:extLst>
                <a:ext uri="{FF2B5EF4-FFF2-40B4-BE49-F238E27FC236}">
                  <a16:creationId xmlns:a16="http://schemas.microsoft.com/office/drawing/2014/main" id="{7245AE39-5C34-4294-4168-0A3F20095055}"/>
                </a:ext>
              </a:extLst>
            </p:cNvPr>
            <p:cNvSpPr txBox="1"/>
            <p:nvPr/>
          </p:nvSpPr>
          <p:spPr>
            <a:xfrm>
              <a:off x="650457" y="2355445"/>
              <a:ext cx="5218085" cy="494445"/>
            </a:xfrm>
            <a:prstGeom prst="roundRect">
              <a:avLst>
                <a:gd name="adj" fmla="val 50000"/>
              </a:avLst>
            </a:prstGeom>
            <a:grp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a:ln>
                    <a:noFill/>
                  </a:ln>
                  <a:solidFill>
                    <a:srgbClr val="000000"/>
                  </a:solidFill>
                  <a:effectLst/>
                  <a:uLnTx/>
                  <a:uFillTx/>
                  <a:latin typeface="Segoe UI Semibold"/>
                  <a:ea typeface="+mn-ea"/>
                  <a:cs typeface="Segoe Sans Display Semibold" pitchFamily="2" charset="0"/>
                </a:rPr>
                <a:t>Help me learn about [</a:t>
              </a:r>
              <a:r>
                <a:rPr kumimoji="0" lang="en-US" sz="1400" b="0" i="0" u="none" strike="noStrike" kern="1200" cap="none" spc="-5" normalizeH="0" baseline="0" noProof="0">
                  <a:ln>
                    <a:noFill/>
                  </a:ln>
                  <a:solidFill>
                    <a:srgbClr val="000000">
                      <a:lumMod val="50000"/>
                      <a:lumOff val="50000"/>
                    </a:srgbClr>
                  </a:solidFill>
                  <a:effectLst/>
                  <a:uLnTx/>
                  <a:uFillTx/>
                  <a:latin typeface="Segoe UI Semibold"/>
                  <a:ea typeface="+mn-ea"/>
                  <a:cs typeface="Segoe Sans Display Semibold" pitchFamily="2" charset="0"/>
                </a:rPr>
                <a:t>topic</a:t>
              </a:r>
              <a:r>
                <a:rPr kumimoji="0" lang="en-US" sz="1400" b="0" i="0" u="none" strike="noStrike" kern="1200" cap="none" spc="-5" normalizeH="0" baseline="0" noProof="0">
                  <a:ln>
                    <a:noFill/>
                  </a:ln>
                  <a:solidFill>
                    <a:srgbClr val="000000"/>
                  </a:solidFill>
                  <a:effectLst/>
                  <a:uLnTx/>
                  <a:uFillTx/>
                  <a:latin typeface="Segoe UI Semibold"/>
                  <a:ea typeface="+mn-ea"/>
                  <a:cs typeface="Segoe Sans Display Semibold" pitchFamily="2" charset="0"/>
                </a:rPr>
                <a:t>]. Provide 2 analogies &amp; files to dig in.</a:t>
              </a:r>
              <a:endParaRPr kumimoji="0" lang="en-US" sz="1400" b="0" i="0" u="none" strike="noStrike" kern="1200" cap="none" spc="0" normalizeH="0" baseline="0" noProof="0">
                <a:ln>
                  <a:noFill/>
                </a:ln>
                <a:solidFill>
                  <a:srgbClr val="0070C0"/>
                </a:solidFill>
                <a:effectLst/>
                <a:uLnTx/>
                <a:uFillTx/>
                <a:latin typeface="Segoe UI Semibold"/>
                <a:ea typeface="+mn-ea"/>
                <a:cs typeface="+mn-cs"/>
              </a:endParaRPr>
            </a:p>
          </p:txBody>
        </p:sp>
        <p:sp>
          <p:nvSpPr>
            <p:cNvPr id="34" name="TextBox 33">
              <a:extLst>
                <a:ext uri="{FF2B5EF4-FFF2-40B4-BE49-F238E27FC236}">
                  <a16:creationId xmlns:a16="http://schemas.microsoft.com/office/drawing/2014/main" id="{23F9643F-CA2A-8561-D777-DDD68CA5E0D3}"/>
                </a:ext>
              </a:extLst>
            </p:cNvPr>
            <p:cNvSpPr txBox="1"/>
            <p:nvPr/>
          </p:nvSpPr>
          <p:spPr>
            <a:xfrm>
              <a:off x="744271" y="2135989"/>
              <a:ext cx="4918510" cy="169277"/>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Boost your knowledge</a:t>
              </a:r>
            </a:p>
          </p:txBody>
        </p:sp>
      </p:grpSp>
      <p:sp>
        <p:nvSpPr>
          <p:cNvPr id="35" name="TextBox 34">
            <a:extLst>
              <a:ext uri="{FF2B5EF4-FFF2-40B4-BE49-F238E27FC236}">
                <a16:creationId xmlns:a16="http://schemas.microsoft.com/office/drawing/2014/main" id="{B8EFE76B-8051-A1E1-C31E-E46BE45EC476}"/>
              </a:ext>
            </a:extLst>
          </p:cNvPr>
          <p:cNvSpPr txBox="1"/>
          <p:nvPr/>
        </p:nvSpPr>
        <p:spPr>
          <a:xfrm>
            <a:off x="6470390" y="5981020"/>
            <a:ext cx="4918510"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Make your code better</a:t>
            </a:r>
          </a:p>
        </p:txBody>
      </p:sp>
    </p:spTree>
    <p:extLst>
      <p:ext uri="{BB962C8B-B14F-4D97-AF65-F5344CB8AC3E}">
        <p14:creationId xmlns:p14="http://schemas.microsoft.com/office/powerpoint/2010/main" val="122759033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10050-E3AC-5AE1-147A-CDA175EC274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39F44B7-55B2-6EF5-A1E3-91D0DED491C6}"/>
              </a:ext>
            </a:extLst>
          </p:cNvPr>
          <p:cNvSpPr txBox="1">
            <a:spLocks noGrp="1"/>
          </p:cNvSpPr>
          <p:nvPr>
            <p:ph type="title" idx="4294967295"/>
          </p:nvPr>
        </p:nvSpPr>
        <p:spPr>
          <a:xfrm>
            <a:off x="402347" y="172961"/>
            <a:ext cx="1101160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Sans Display" pitchFamily="2"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solidFill>
                  <a:srgbClr val="091F2C"/>
                </a:solidFill>
                <a:effectLst/>
                <a:uLnTx/>
                <a:uFillTx/>
                <a:latin typeface="Segoe Sans Display Semibold"/>
                <a:ea typeface="+mn-ea"/>
                <a:cs typeface="Segoe Sans Display" pitchFamily="2" charset="0"/>
              </a:rPr>
              <a:t>Brainstorm and draft content quickly</a:t>
            </a:r>
          </a:p>
        </p:txBody>
      </p:sp>
      <p:grpSp>
        <p:nvGrpSpPr>
          <p:cNvPr id="4" name="Group 3">
            <a:extLst>
              <a:ext uri="{FF2B5EF4-FFF2-40B4-BE49-F238E27FC236}">
                <a16:creationId xmlns:a16="http://schemas.microsoft.com/office/drawing/2014/main" id="{BCA42717-4D4D-961C-D1DC-DF101B5799A4}"/>
              </a:ext>
              <a:ext uri="{C183D7F6-B498-43B3-948B-1728B52AA6E4}">
                <adec:decorative xmlns:adec="http://schemas.microsoft.com/office/drawing/2017/decorative" val="1"/>
              </a:ext>
            </a:extLst>
          </p:cNvPr>
          <p:cNvGrpSpPr/>
          <p:nvPr/>
        </p:nvGrpSpPr>
        <p:grpSpPr>
          <a:xfrm>
            <a:off x="402347" y="1250257"/>
            <a:ext cx="5622579" cy="5474538"/>
            <a:chOff x="6273036" y="1224438"/>
            <a:chExt cx="5622579" cy="5474538"/>
          </a:xfrm>
          <a:solidFill>
            <a:srgbClr val="FFFFFF">
              <a:alpha val="74118"/>
            </a:srgbClr>
          </a:solidFill>
        </p:grpSpPr>
        <p:sp>
          <p:nvSpPr>
            <p:cNvPr id="5" name="Rounded Rectangle 5">
              <a:extLst>
                <a:ext uri="{FF2B5EF4-FFF2-40B4-BE49-F238E27FC236}">
                  <a16:creationId xmlns:a16="http://schemas.microsoft.com/office/drawing/2014/main" id="{7BE5B695-91B7-5252-40DC-923803B0FE91}"/>
                </a:ext>
                <a:ext uri="{C183D7F6-B498-43B3-948B-1728B52AA6E4}">
                  <adec:decorative xmlns:adec="http://schemas.microsoft.com/office/drawing/2017/decorative" val="1"/>
                </a:ext>
              </a:extLst>
            </p:cNvPr>
            <p:cNvSpPr/>
            <p:nvPr/>
          </p:nvSpPr>
          <p:spPr>
            <a:xfrm>
              <a:off x="6273036" y="1224438"/>
              <a:ext cx="5622579" cy="5474538"/>
            </a:xfrm>
            <a:prstGeom prst="roundRect">
              <a:avLst>
                <a:gd name="adj" fmla="val 2364"/>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 name="TextBox 5">
              <a:hlinkClick r:id="rId2"/>
              <a:extLst>
                <a:ext uri="{FF2B5EF4-FFF2-40B4-BE49-F238E27FC236}">
                  <a16:creationId xmlns:a16="http://schemas.microsoft.com/office/drawing/2014/main" id="{2F1758DF-D75D-6A37-48E9-235FD9961D31}"/>
                </a:ext>
              </a:extLst>
            </p:cNvPr>
            <p:cNvSpPr txBox="1"/>
            <p:nvPr/>
          </p:nvSpPr>
          <p:spPr>
            <a:xfrm>
              <a:off x="6458870" y="1628318"/>
              <a:ext cx="5218085" cy="373611"/>
            </a:xfrm>
            <a:prstGeom prst="roundRect">
              <a:avLst>
                <a:gd name="adj" fmla="val 50000"/>
              </a:avLst>
            </a:prstGeom>
            <a:grp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a:ln>
                    <a:noFill/>
                  </a:ln>
                  <a:solidFill>
                    <a:srgbClr val="000000"/>
                  </a:solidFill>
                  <a:effectLst/>
                  <a:uLnTx/>
                  <a:uFillTx/>
                  <a:latin typeface="Segoe UI Semibold"/>
                  <a:ea typeface="+mn-ea"/>
                  <a:cs typeface="Segoe Sans Display Semibold" pitchFamily="2" charset="0"/>
                </a:rPr>
                <a:t>Ask me 3 questions to help me draft an email about [</a:t>
              </a:r>
              <a:r>
                <a:rPr kumimoji="0" lang="en-US" sz="1400" b="0" i="0" u="none" strike="noStrike" kern="1200" cap="none" spc="-5" normalizeH="0" baseline="0" noProof="0">
                  <a:ln>
                    <a:noFill/>
                  </a:ln>
                  <a:solidFill>
                    <a:srgbClr val="000000">
                      <a:lumMod val="50000"/>
                      <a:lumOff val="50000"/>
                    </a:srgbClr>
                  </a:solidFill>
                  <a:effectLst/>
                  <a:uLnTx/>
                  <a:uFillTx/>
                  <a:latin typeface="Segoe UI Semibold"/>
                  <a:ea typeface="+mn-ea"/>
                  <a:cs typeface="Segoe Sans Display Semibold" pitchFamily="2" charset="0"/>
                </a:rPr>
                <a:t>OKRs</a:t>
              </a:r>
              <a:r>
                <a:rPr kumimoji="0" lang="en-US" sz="1400" b="0" i="0" u="none" strike="noStrike" kern="1200" cap="none" spc="-5" normalizeH="0" baseline="0" noProof="0">
                  <a:ln>
                    <a:noFill/>
                  </a:ln>
                  <a:solidFill>
                    <a:srgbClr val="000000"/>
                  </a:solidFill>
                  <a:effectLst/>
                  <a:uLnTx/>
                  <a:uFillTx/>
                  <a:latin typeface="Segoe UI Semibold"/>
                  <a:ea typeface="+mn-ea"/>
                  <a:cs typeface="Segoe Sans Display Semibold" pitchFamily="2" charset="0"/>
                </a:rPr>
                <a:t>]</a:t>
              </a:r>
              <a:endParaRPr kumimoji="0" lang="en-US" sz="14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7" name="TextBox 6">
              <a:extLst>
                <a:ext uri="{FF2B5EF4-FFF2-40B4-BE49-F238E27FC236}">
                  <a16:creationId xmlns:a16="http://schemas.microsoft.com/office/drawing/2014/main" id="{7239AA88-07C4-ADAC-53C9-5478EB875746}"/>
                </a:ext>
              </a:extLst>
            </p:cNvPr>
            <p:cNvSpPr txBox="1"/>
            <p:nvPr/>
          </p:nvSpPr>
          <p:spPr>
            <a:xfrm>
              <a:off x="6552684" y="1408862"/>
              <a:ext cx="4918510" cy="169277"/>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Co-create with Copilot</a:t>
              </a:r>
            </a:p>
          </p:txBody>
        </p:sp>
        <p:sp>
          <p:nvSpPr>
            <p:cNvPr id="8" name="TextBox 7">
              <a:hlinkClick r:id="rId3"/>
              <a:extLst>
                <a:ext uri="{FF2B5EF4-FFF2-40B4-BE49-F238E27FC236}">
                  <a16:creationId xmlns:a16="http://schemas.microsoft.com/office/drawing/2014/main" id="{9973F601-22D1-7168-3C23-E5BD4F065F93}"/>
                </a:ext>
              </a:extLst>
            </p:cNvPr>
            <p:cNvSpPr txBox="1"/>
            <p:nvPr/>
          </p:nvSpPr>
          <p:spPr>
            <a:xfrm>
              <a:off x="6458870" y="2392398"/>
              <a:ext cx="5238103" cy="373611"/>
            </a:xfrm>
            <a:prstGeom prst="roundRect">
              <a:avLst>
                <a:gd name="adj" fmla="val 50000"/>
              </a:avLst>
            </a:prstGeom>
            <a:grp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4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Write some funny Out of Office email responses.</a:t>
              </a:r>
            </a:p>
          </p:txBody>
        </p:sp>
        <p:sp>
          <p:nvSpPr>
            <p:cNvPr id="9" name="TextBox 8">
              <a:extLst>
                <a:ext uri="{FF2B5EF4-FFF2-40B4-BE49-F238E27FC236}">
                  <a16:creationId xmlns:a16="http://schemas.microsoft.com/office/drawing/2014/main" id="{C22EAFCC-AFD2-9260-CA83-5788FBF0B237}"/>
                </a:ext>
              </a:extLst>
            </p:cNvPr>
            <p:cNvSpPr txBox="1"/>
            <p:nvPr/>
          </p:nvSpPr>
          <p:spPr>
            <a:xfrm>
              <a:off x="6552684" y="2172942"/>
              <a:ext cx="4918510" cy="169277"/>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Going on holiday?</a:t>
              </a:r>
            </a:p>
          </p:txBody>
        </p:sp>
        <p:sp>
          <p:nvSpPr>
            <p:cNvPr id="10" name="TextBox 9">
              <a:hlinkClick r:id="rId4"/>
              <a:extLst>
                <a:ext uri="{FF2B5EF4-FFF2-40B4-BE49-F238E27FC236}">
                  <a16:creationId xmlns:a16="http://schemas.microsoft.com/office/drawing/2014/main" id="{455CACAA-3A42-E8DE-662E-F023D77CF948}"/>
                </a:ext>
              </a:extLst>
            </p:cNvPr>
            <p:cNvSpPr txBox="1"/>
            <p:nvPr/>
          </p:nvSpPr>
          <p:spPr>
            <a:xfrm>
              <a:off x="6478888" y="4644097"/>
              <a:ext cx="5238103" cy="373611"/>
            </a:xfrm>
            <a:prstGeom prst="roundRect">
              <a:avLst>
                <a:gd name="adj" fmla="val 50000"/>
              </a:avLst>
            </a:prstGeom>
            <a:grp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Organize the world’s </a:t>
              </a:r>
              <a:r>
                <a:rPr kumimoji="0" lang="en-US" sz="1400" b="0" i="0" u="none" strike="noStrike" kern="1200" cap="none" spc="0" normalizeH="0" baseline="0" noProof="0" err="1">
                  <a:ln>
                    <a:noFill/>
                  </a:ln>
                  <a:solidFill>
                    <a:srgbClr val="000000"/>
                  </a:solidFill>
                  <a:effectLst/>
                  <a:uLnTx/>
                  <a:uFillTx/>
                  <a:latin typeface="Segoe UI Semibold"/>
                  <a:ea typeface="+mn-ea"/>
                  <a:cs typeface="+mn-cs"/>
                </a:rPr>
                <a:t>mos</a:t>
              </a:r>
              <a:r>
                <a:rPr kumimoji="0" lang="en-US" sz="1400" b="0" i="0" u="none" strike="noStrike" kern="1200" cap="none" spc="0" normalizeH="0" baseline="0" noProof="0">
                  <a:ln>
                    <a:noFill/>
                  </a:ln>
                  <a:solidFill>
                    <a:srgbClr val="000000"/>
                  </a:solidFill>
                  <a:effectLst/>
                  <a:uLnTx/>
                  <a:uFillTx/>
                  <a:latin typeface="Segoe UI Semibold"/>
                  <a:ea typeface="+mn-ea"/>
                  <a:cs typeface="+mn-cs"/>
                </a:rPr>
                <a:t>t valuable companies into a table</a:t>
              </a:r>
            </a:p>
          </p:txBody>
        </p:sp>
        <p:sp>
          <p:nvSpPr>
            <p:cNvPr id="11" name="TextBox 10">
              <a:extLst>
                <a:ext uri="{FF2B5EF4-FFF2-40B4-BE49-F238E27FC236}">
                  <a16:creationId xmlns:a16="http://schemas.microsoft.com/office/drawing/2014/main" id="{785EBE81-7F7B-A6BE-3AC3-B37CE0D19500}"/>
                </a:ext>
              </a:extLst>
            </p:cNvPr>
            <p:cNvSpPr txBox="1"/>
            <p:nvPr/>
          </p:nvSpPr>
          <p:spPr>
            <a:xfrm>
              <a:off x="6572702" y="4424641"/>
              <a:ext cx="4918510" cy="169277"/>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Put info in a table</a:t>
              </a:r>
            </a:p>
          </p:txBody>
        </p:sp>
        <p:sp>
          <p:nvSpPr>
            <p:cNvPr id="12" name="TextBox 11">
              <a:hlinkClick r:id="rId5"/>
              <a:extLst>
                <a:ext uri="{FF2B5EF4-FFF2-40B4-BE49-F238E27FC236}">
                  <a16:creationId xmlns:a16="http://schemas.microsoft.com/office/drawing/2014/main" id="{AA695444-FE31-9E43-4545-3E2F0C9755D6}"/>
                </a:ext>
              </a:extLst>
            </p:cNvPr>
            <p:cNvSpPr txBox="1"/>
            <p:nvPr/>
          </p:nvSpPr>
          <p:spPr>
            <a:xfrm>
              <a:off x="6478888" y="5416737"/>
              <a:ext cx="5238103" cy="373611"/>
            </a:xfrm>
            <a:prstGeom prst="roundRect">
              <a:avLst>
                <a:gd name="adj" fmla="val 50000"/>
              </a:avLst>
            </a:prstGeom>
            <a:grp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Create an image of a bar chart demonstrating growth</a:t>
              </a:r>
            </a:p>
          </p:txBody>
        </p:sp>
        <p:sp>
          <p:nvSpPr>
            <p:cNvPr id="13" name="TextBox 12">
              <a:extLst>
                <a:ext uri="{FF2B5EF4-FFF2-40B4-BE49-F238E27FC236}">
                  <a16:creationId xmlns:a16="http://schemas.microsoft.com/office/drawing/2014/main" id="{B8188235-72CA-3395-F16B-516207714DB3}"/>
                </a:ext>
              </a:extLst>
            </p:cNvPr>
            <p:cNvSpPr txBox="1"/>
            <p:nvPr/>
          </p:nvSpPr>
          <p:spPr>
            <a:xfrm>
              <a:off x="6572702" y="5197281"/>
              <a:ext cx="4918510" cy="169277"/>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Visualize the data</a:t>
              </a:r>
            </a:p>
          </p:txBody>
        </p:sp>
        <p:sp>
          <p:nvSpPr>
            <p:cNvPr id="14" name="TextBox 13">
              <a:hlinkClick r:id="rId6"/>
              <a:extLst>
                <a:ext uri="{FF2B5EF4-FFF2-40B4-BE49-F238E27FC236}">
                  <a16:creationId xmlns:a16="http://schemas.microsoft.com/office/drawing/2014/main" id="{38FA9981-E39E-2244-E72E-E1899B48C859}"/>
                </a:ext>
              </a:extLst>
            </p:cNvPr>
            <p:cNvSpPr txBox="1"/>
            <p:nvPr/>
          </p:nvSpPr>
          <p:spPr>
            <a:xfrm>
              <a:off x="6458870" y="6174658"/>
              <a:ext cx="5238103" cy="373611"/>
            </a:xfrm>
            <a:prstGeom prst="roundRect">
              <a:avLst>
                <a:gd name="adj" fmla="val 50000"/>
              </a:avLst>
            </a:prstGeom>
            <a:grp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Create a line chart showing the relationship between…</a:t>
              </a:r>
            </a:p>
          </p:txBody>
        </p:sp>
        <p:sp>
          <p:nvSpPr>
            <p:cNvPr id="15" name="TextBox 14">
              <a:extLst>
                <a:ext uri="{FF2B5EF4-FFF2-40B4-BE49-F238E27FC236}">
                  <a16:creationId xmlns:a16="http://schemas.microsoft.com/office/drawing/2014/main" id="{4DD8F1E5-4C03-B74B-B82A-BD77FF1F2A18}"/>
                </a:ext>
              </a:extLst>
            </p:cNvPr>
            <p:cNvSpPr txBox="1"/>
            <p:nvPr/>
          </p:nvSpPr>
          <p:spPr>
            <a:xfrm>
              <a:off x="6552684" y="5955202"/>
              <a:ext cx="4918510" cy="169277"/>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Track changes over time</a:t>
              </a:r>
            </a:p>
          </p:txBody>
        </p:sp>
        <p:sp>
          <p:nvSpPr>
            <p:cNvPr id="16" name="TextBox 15">
              <a:hlinkClick r:id="rId7"/>
              <a:extLst>
                <a:ext uri="{FF2B5EF4-FFF2-40B4-BE49-F238E27FC236}">
                  <a16:creationId xmlns:a16="http://schemas.microsoft.com/office/drawing/2014/main" id="{A2F6575F-CBE2-0CE2-8708-4AF6CF8FB034}"/>
                </a:ext>
              </a:extLst>
            </p:cNvPr>
            <p:cNvSpPr txBox="1"/>
            <p:nvPr/>
          </p:nvSpPr>
          <p:spPr>
            <a:xfrm>
              <a:off x="6458870" y="3124726"/>
              <a:ext cx="5238103" cy="373611"/>
            </a:xfrm>
            <a:prstGeom prst="roundRect">
              <a:avLst>
                <a:gd name="adj" fmla="val 50000"/>
              </a:avLst>
            </a:prstGeom>
            <a:grp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Suggest a few email subjects for the following email: [</a:t>
              </a:r>
              <a:r>
                <a:rPr kumimoji="0" lang="en-US" sz="1400" b="0" i="0" u="none" strike="noStrike" kern="1200" cap="none" spc="0" normalizeH="0" baseline="0" noProof="0">
                  <a:ln>
                    <a:noFill/>
                  </a:ln>
                  <a:solidFill>
                    <a:srgbClr val="000000">
                      <a:lumMod val="50000"/>
                      <a:lumOff val="50000"/>
                    </a:srgbClr>
                  </a:solidFill>
                  <a:effectLst/>
                  <a:uLnTx/>
                  <a:uFillTx/>
                  <a:latin typeface="Segoe UI Semibold"/>
                  <a:ea typeface="+mn-ea"/>
                  <a:cs typeface="+mn-cs"/>
                </a:rPr>
                <a:t>body</a:t>
              </a:r>
              <a:r>
                <a:rPr kumimoji="0" lang="en-US" sz="1400" b="0" i="0" u="none" strike="noStrike" kern="1200" cap="none" spc="0" normalizeH="0" baseline="0" noProof="0">
                  <a:ln>
                    <a:noFill/>
                  </a:ln>
                  <a:solidFill>
                    <a:srgbClr val="000000"/>
                  </a:solidFill>
                  <a:effectLst/>
                  <a:uLnTx/>
                  <a:uFillTx/>
                  <a:latin typeface="Segoe UI Semibold"/>
                  <a:ea typeface="+mn-ea"/>
                  <a:cs typeface="+mn-cs"/>
                </a:rPr>
                <a:t>]</a:t>
              </a:r>
            </a:p>
          </p:txBody>
        </p:sp>
        <p:sp>
          <p:nvSpPr>
            <p:cNvPr id="17" name="TextBox 16">
              <a:extLst>
                <a:ext uri="{FF2B5EF4-FFF2-40B4-BE49-F238E27FC236}">
                  <a16:creationId xmlns:a16="http://schemas.microsoft.com/office/drawing/2014/main" id="{4DFAC12B-7FD9-0938-9A56-846148F95274}"/>
                </a:ext>
              </a:extLst>
            </p:cNvPr>
            <p:cNvSpPr txBox="1"/>
            <p:nvPr/>
          </p:nvSpPr>
          <p:spPr>
            <a:xfrm>
              <a:off x="6552684" y="2905270"/>
              <a:ext cx="4918510" cy="169277"/>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Make it stand out</a:t>
              </a:r>
            </a:p>
          </p:txBody>
        </p:sp>
        <p:sp>
          <p:nvSpPr>
            <p:cNvPr id="18" name="TextBox 17">
              <a:hlinkClick r:id="rId8"/>
              <a:extLst>
                <a:ext uri="{FF2B5EF4-FFF2-40B4-BE49-F238E27FC236}">
                  <a16:creationId xmlns:a16="http://schemas.microsoft.com/office/drawing/2014/main" id="{9CAE2F25-11DE-B3E2-45A1-FA87AC6F2888}"/>
                </a:ext>
              </a:extLst>
            </p:cNvPr>
            <p:cNvSpPr txBox="1"/>
            <p:nvPr/>
          </p:nvSpPr>
          <p:spPr>
            <a:xfrm>
              <a:off x="6458870" y="3891526"/>
              <a:ext cx="5238103" cy="373611"/>
            </a:xfrm>
            <a:prstGeom prst="roundRect">
              <a:avLst>
                <a:gd name="adj" fmla="val 50000"/>
              </a:avLst>
            </a:prstGeom>
            <a:grp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List ideas for a fun remote team building event</a:t>
              </a:r>
              <a:endParaRPr kumimoji="0" lang="en-US" sz="1400" b="0" i="0" u="none" strike="noStrike" kern="1200" cap="none" spc="0" normalizeH="0" baseline="0" noProof="0">
                <a:ln>
                  <a:noFill/>
                </a:ln>
                <a:solidFill>
                  <a:srgbClr val="000000">
                    <a:lumMod val="50000"/>
                    <a:lumOff val="50000"/>
                  </a:srgbClr>
                </a:solidFill>
                <a:effectLst/>
                <a:uLnTx/>
                <a:uFillTx/>
                <a:latin typeface="Segoe UI Semibold"/>
                <a:ea typeface="+mn-ea"/>
                <a:cs typeface="+mn-cs"/>
              </a:endParaRPr>
            </a:p>
          </p:txBody>
        </p:sp>
        <p:sp>
          <p:nvSpPr>
            <p:cNvPr id="19" name="TextBox 18">
              <a:extLst>
                <a:ext uri="{FF2B5EF4-FFF2-40B4-BE49-F238E27FC236}">
                  <a16:creationId xmlns:a16="http://schemas.microsoft.com/office/drawing/2014/main" id="{CC127C2D-14CF-6FEF-758F-A5A815928DD3}"/>
                </a:ext>
              </a:extLst>
            </p:cNvPr>
            <p:cNvSpPr txBox="1"/>
            <p:nvPr/>
          </p:nvSpPr>
          <p:spPr>
            <a:xfrm>
              <a:off x="6552684" y="3672070"/>
              <a:ext cx="4918510" cy="169277"/>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Generate ideas</a:t>
              </a:r>
            </a:p>
          </p:txBody>
        </p:sp>
      </p:grpSp>
      <p:sp>
        <p:nvSpPr>
          <p:cNvPr id="20" name="Rounded Rectangle 5">
            <a:extLst>
              <a:ext uri="{FF2B5EF4-FFF2-40B4-BE49-F238E27FC236}">
                <a16:creationId xmlns:a16="http://schemas.microsoft.com/office/drawing/2014/main" id="{212C548B-1A60-BD17-5870-22A6382FB4D4}"/>
              </a:ext>
              <a:ext uri="{C183D7F6-B498-43B3-948B-1728B52AA6E4}">
                <adec:decorative xmlns:adec="http://schemas.microsoft.com/office/drawing/2017/decorative" val="1"/>
              </a:ext>
            </a:extLst>
          </p:cNvPr>
          <p:cNvSpPr/>
          <p:nvPr/>
        </p:nvSpPr>
        <p:spPr>
          <a:xfrm>
            <a:off x="6210760" y="1246122"/>
            <a:ext cx="5739940" cy="5474538"/>
          </a:xfrm>
          <a:prstGeom prst="roundRect">
            <a:avLst>
              <a:gd name="adj" fmla="val 2364"/>
            </a:avLst>
          </a:prstGeom>
          <a:solidFill>
            <a:srgbClr val="FFFFFF">
              <a:alpha val="7411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21" name="Group 20">
            <a:extLst>
              <a:ext uri="{FF2B5EF4-FFF2-40B4-BE49-F238E27FC236}">
                <a16:creationId xmlns:a16="http://schemas.microsoft.com/office/drawing/2014/main" id="{9DF623C9-068C-F6EA-8987-FB9DE3B60BF0}"/>
              </a:ext>
              <a:ext uri="{C183D7F6-B498-43B3-948B-1728B52AA6E4}">
                <adec:decorative xmlns:adec="http://schemas.microsoft.com/office/drawing/2017/decorative" val="1"/>
              </a:ext>
            </a:extLst>
          </p:cNvPr>
          <p:cNvGrpSpPr/>
          <p:nvPr/>
        </p:nvGrpSpPr>
        <p:grpSpPr>
          <a:xfrm>
            <a:off x="6355374" y="1434681"/>
            <a:ext cx="5457574" cy="5179472"/>
            <a:chOff x="6355374" y="1434681"/>
            <a:chExt cx="5457574" cy="5179472"/>
          </a:xfrm>
        </p:grpSpPr>
        <p:sp>
          <p:nvSpPr>
            <p:cNvPr id="22" name="TextBox 21">
              <a:hlinkClick r:id="rId9"/>
              <a:extLst>
                <a:ext uri="{FF2B5EF4-FFF2-40B4-BE49-F238E27FC236}">
                  <a16:creationId xmlns:a16="http://schemas.microsoft.com/office/drawing/2014/main" id="{C5770DAA-76EA-D696-182E-7577E855871A}"/>
                </a:ext>
              </a:extLst>
            </p:cNvPr>
            <p:cNvSpPr txBox="1"/>
            <p:nvPr/>
          </p:nvSpPr>
          <p:spPr>
            <a:xfrm>
              <a:off x="6375392" y="3180479"/>
              <a:ext cx="5392390" cy="504481"/>
            </a:xfrm>
            <a:prstGeom prst="roundRect">
              <a:avLst>
                <a:gd name="adj" fmla="val 50000"/>
              </a:avLst>
            </a:prstGeom>
            <a:solidFill>
              <a:srgbClr val="FFFFFF"/>
            </a:solid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a:ln>
                    <a:noFill/>
                  </a:ln>
                  <a:solidFill>
                    <a:srgbClr val="000000"/>
                  </a:solidFill>
                  <a:effectLst/>
                  <a:uLnTx/>
                  <a:uFillTx/>
                  <a:latin typeface="Segoe UI Semibold"/>
                  <a:ea typeface="+mn-ea"/>
                  <a:cs typeface="Segoe Sans Display Semibold" pitchFamily="2" charset="0"/>
                </a:rPr>
                <a:t>Write a compelling intro paragraph for this speech &lt;</a:t>
              </a:r>
              <a:r>
                <a:rPr kumimoji="0" lang="en-US" sz="1400" b="0" i="0" u="none" strike="noStrike" kern="1200" cap="none" spc="0" normalizeH="0" baseline="0" noProof="0">
                  <a:ln>
                    <a:noFill/>
                  </a:ln>
                  <a:solidFill>
                    <a:schemeClr val="accent1">
                      <a:lumMod val="75000"/>
                    </a:schemeClr>
                  </a:solidFill>
                  <a:effectLst/>
                  <a:uLnTx/>
                  <a:uFillTx/>
                  <a:latin typeface="Segoe UI Semibold"/>
                  <a:ea typeface="+mn-ea"/>
                  <a:cs typeface="+mn-cs"/>
                </a:rPr>
                <a:t>attach file</a:t>
              </a:r>
              <a:r>
                <a:rPr kumimoji="0" lang="en-US" sz="1400" b="0" i="0" u="none" strike="noStrike" kern="1200" cap="none" spc="-5" normalizeH="0" baseline="0" noProof="0">
                  <a:ln>
                    <a:noFill/>
                  </a:ln>
                  <a:solidFill>
                    <a:srgbClr val="000000"/>
                  </a:solidFill>
                  <a:effectLst/>
                  <a:uLnTx/>
                  <a:uFillTx/>
                  <a:latin typeface="Segoe UI Semibold"/>
                  <a:ea typeface="+mn-ea"/>
                  <a:cs typeface="Segoe Sans Display Semibold" pitchFamily="2" charset="0"/>
                </a:rPr>
                <a:t>&gt;</a:t>
              </a:r>
              <a:endParaRPr kumimoji="0" lang="en-US" sz="14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23" name="TextBox 22">
              <a:extLst>
                <a:ext uri="{FF2B5EF4-FFF2-40B4-BE49-F238E27FC236}">
                  <a16:creationId xmlns:a16="http://schemas.microsoft.com/office/drawing/2014/main" id="{838750C6-68B6-3A3D-3B8D-470167EECB18}"/>
                </a:ext>
              </a:extLst>
            </p:cNvPr>
            <p:cNvSpPr txBox="1"/>
            <p:nvPr/>
          </p:nvSpPr>
          <p:spPr>
            <a:xfrm>
              <a:off x="6469206" y="2961023"/>
              <a:ext cx="4918510"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Draft an introduction</a:t>
              </a:r>
            </a:p>
          </p:txBody>
        </p:sp>
        <p:sp>
          <p:nvSpPr>
            <p:cNvPr id="24" name="TextBox 23">
              <a:hlinkClick r:id="rId10"/>
              <a:extLst>
                <a:ext uri="{FF2B5EF4-FFF2-40B4-BE49-F238E27FC236}">
                  <a16:creationId xmlns:a16="http://schemas.microsoft.com/office/drawing/2014/main" id="{FF93A85F-B295-F44C-088D-4CD7F3DD7D71}"/>
                </a:ext>
              </a:extLst>
            </p:cNvPr>
            <p:cNvSpPr txBox="1"/>
            <p:nvPr/>
          </p:nvSpPr>
          <p:spPr>
            <a:xfrm>
              <a:off x="6355374" y="2418217"/>
              <a:ext cx="5392390" cy="373611"/>
            </a:xfrm>
            <a:prstGeom prst="roundRect">
              <a:avLst>
                <a:gd name="adj" fmla="val 50000"/>
              </a:avLst>
            </a:prstGeom>
            <a:solidFill>
              <a:srgbClr val="FFFFFF"/>
            </a:solid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Create an FAQ based on this file &lt;</a:t>
              </a:r>
              <a:r>
                <a:rPr kumimoji="0" lang="en-US" sz="1400" b="0" i="0" u="none" strike="noStrike" kern="1200" cap="none" spc="0" normalizeH="0" baseline="0" noProof="0">
                  <a:ln>
                    <a:noFill/>
                  </a:ln>
                  <a:solidFill>
                    <a:schemeClr val="accent1">
                      <a:lumMod val="75000"/>
                    </a:schemeClr>
                  </a:solidFill>
                  <a:effectLst/>
                  <a:uLnTx/>
                  <a:uFillTx/>
                  <a:latin typeface="Segoe UI Semibold"/>
                  <a:ea typeface="+mn-ea"/>
                  <a:cs typeface="+mn-cs"/>
                </a:rPr>
                <a:t>attach file</a:t>
              </a:r>
              <a:r>
                <a:rPr kumimoji="0" lang="en-US" sz="1400" b="0" i="0" u="none" strike="noStrike" kern="1200" cap="none" spc="0" normalizeH="0" baseline="0" noProof="0">
                  <a:ln>
                    <a:noFill/>
                  </a:ln>
                  <a:solidFill>
                    <a:srgbClr val="091F2C"/>
                  </a:solidFill>
                  <a:effectLst/>
                  <a:uLnTx/>
                  <a:uFillTx/>
                  <a:latin typeface="Segoe UI Semibold"/>
                  <a:ea typeface="+mn-ea"/>
                  <a:cs typeface="+mn-cs"/>
                </a:rPr>
                <a:t>&gt;</a:t>
              </a:r>
            </a:p>
          </p:txBody>
        </p:sp>
        <p:sp>
          <p:nvSpPr>
            <p:cNvPr id="25" name="TextBox 24">
              <a:extLst>
                <a:ext uri="{FF2B5EF4-FFF2-40B4-BE49-F238E27FC236}">
                  <a16:creationId xmlns:a16="http://schemas.microsoft.com/office/drawing/2014/main" id="{BDE96A1B-4C3F-96A9-709E-939E691CBA94}"/>
                </a:ext>
              </a:extLst>
            </p:cNvPr>
            <p:cNvSpPr txBox="1"/>
            <p:nvPr/>
          </p:nvSpPr>
          <p:spPr>
            <a:xfrm>
              <a:off x="6449188" y="2198761"/>
              <a:ext cx="4918510"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Jump-start a draft</a:t>
              </a:r>
            </a:p>
          </p:txBody>
        </p:sp>
        <p:sp>
          <p:nvSpPr>
            <p:cNvPr id="26" name="TextBox 25">
              <a:extLst>
                <a:ext uri="{FF2B5EF4-FFF2-40B4-BE49-F238E27FC236}">
                  <a16:creationId xmlns:a16="http://schemas.microsoft.com/office/drawing/2014/main" id="{2DF0D1D3-82A9-0F2D-1AA5-A0694957B388}"/>
                </a:ext>
              </a:extLst>
            </p:cNvPr>
            <p:cNvSpPr txBox="1"/>
            <p:nvPr/>
          </p:nvSpPr>
          <p:spPr>
            <a:xfrm>
              <a:off x="6399871" y="5462439"/>
              <a:ext cx="5413077" cy="373611"/>
            </a:xfrm>
            <a:prstGeom prst="roundRect">
              <a:avLst>
                <a:gd name="adj" fmla="val 50000"/>
              </a:avLst>
            </a:prstGeom>
            <a:solidFill>
              <a:srgbClr val="FFFFFF"/>
            </a:solid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a:ln>
                    <a:noFill/>
                  </a:ln>
                  <a:solidFill>
                    <a:srgbClr val="000000"/>
                  </a:solidFill>
                  <a:effectLst/>
                  <a:uLnTx/>
                  <a:uFillTx/>
                  <a:latin typeface="Segoe UI Semibold"/>
                  <a:ea typeface="+mn-ea"/>
                  <a:cs typeface="Segoe Sans Display Semibold" pitchFamily="2" charset="0"/>
                </a:rPr>
                <a:t>Draft an exciting email … using</a:t>
              </a:r>
              <a:r>
                <a:rPr kumimoji="0" lang="en-US" sz="1100" b="0" i="0" u="none" strike="noStrike" kern="1200" cap="none" spc="-5" normalizeH="0" baseline="0" noProof="0">
                  <a:ln>
                    <a:noFill/>
                  </a:ln>
                  <a:solidFill>
                    <a:srgbClr val="000000"/>
                  </a:solidFill>
                  <a:effectLst/>
                  <a:uLnTx/>
                  <a:uFillTx/>
                  <a:latin typeface="Segoe UI Semibold"/>
                  <a:ea typeface="+mn-ea"/>
                  <a:cs typeface="Segoe Sans Display Semibold" pitchFamily="2" charset="0"/>
                </a:rPr>
                <a:t> </a:t>
              </a:r>
              <a:r>
                <a:rPr kumimoji="0" lang="en-US" sz="1400" b="0" i="0" u="none" strike="noStrike" kern="1200" cap="none" spc="-5" normalizeH="0" baseline="0" noProof="0">
                  <a:ln>
                    <a:noFill/>
                  </a:ln>
                  <a:solidFill>
                    <a:srgbClr val="000000"/>
                  </a:solidFill>
                  <a:effectLst/>
                  <a:uLnTx/>
                  <a:uFillTx/>
                  <a:latin typeface="Segoe UI Semibold"/>
                  <a:ea typeface="+mn-ea"/>
                  <a:cs typeface="Segoe Sans Display Semibold" pitchFamily="2" charset="0"/>
                </a:rPr>
                <a:t>&lt;</a:t>
              </a:r>
              <a:r>
                <a:rPr kumimoji="0" lang="en-US" sz="1400" b="0" i="0" u="none" strike="noStrike" kern="1200" cap="none" spc="0" normalizeH="0" baseline="0" noProof="0">
                  <a:ln>
                    <a:noFill/>
                  </a:ln>
                  <a:solidFill>
                    <a:schemeClr val="accent1">
                      <a:lumMod val="75000"/>
                    </a:schemeClr>
                  </a:solidFill>
                  <a:effectLst/>
                  <a:uLnTx/>
                  <a:uFillTx/>
                  <a:latin typeface="Segoe UI Semibold"/>
                  <a:ea typeface="+mn-ea"/>
                  <a:cs typeface="+mn-cs"/>
                </a:rPr>
                <a:t>attach files</a:t>
              </a:r>
              <a:r>
                <a:rPr kumimoji="0" lang="en-US" sz="1400" b="0" i="0" u="none" strike="noStrike" kern="1200" cap="none" spc="-5" normalizeH="0" baseline="0" noProof="0">
                  <a:ln>
                    <a:noFill/>
                  </a:ln>
                  <a:solidFill>
                    <a:srgbClr val="000000"/>
                  </a:solidFill>
                  <a:effectLst/>
                  <a:uLnTx/>
                  <a:uFillTx/>
                  <a:latin typeface="Segoe UI Semibold"/>
                  <a:ea typeface="+mn-ea"/>
                  <a:cs typeface="Segoe Sans Display Semibold" pitchFamily="2" charset="0"/>
                </a:rPr>
                <a:t>&gt;</a:t>
              </a:r>
              <a:endParaRPr kumimoji="0" lang="en-US" sz="1400" b="0" i="0" u="none" strike="noStrike" kern="1200" cap="none" spc="0" normalizeH="0" baseline="0" noProof="0">
                <a:ln>
                  <a:noFill/>
                </a:ln>
                <a:solidFill>
                  <a:srgbClr val="0070C0"/>
                </a:solidFill>
                <a:effectLst/>
                <a:uLnTx/>
                <a:uFillTx/>
                <a:latin typeface="Segoe UI Semibold"/>
                <a:ea typeface="+mn-ea"/>
                <a:cs typeface="+mn-cs"/>
              </a:endParaRPr>
            </a:p>
          </p:txBody>
        </p:sp>
        <p:sp>
          <p:nvSpPr>
            <p:cNvPr id="27" name="TextBox 26">
              <a:extLst>
                <a:ext uri="{FF2B5EF4-FFF2-40B4-BE49-F238E27FC236}">
                  <a16:creationId xmlns:a16="http://schemas.microsoft.com/office/drawing/2014/main" id="{F7DADD37-CB85-DA43-D39F-A929434662F2}"/>
                </a:ext>
              </a:extLst>
            </p:cNvPr>
            <p:cNvSpPr txBox="1"/>
            <p:nvPr/>
          </p:nvSpPr>
          <p:spPr>
            <a:xfrm>
              <a:off x="6493685" y="5242983"/>
              <a:ext cx="4918510"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Rally the team</a:t>
              </a:r>
            </a:p>
          </p:txBody>
        </p:sp>
        <p:sp>
          <p:nvSpPr>
            <p:cNvPr id="28" name="TextBox 27">
              <a:hlinkClick r:id="rId11"/>
              <a:extLst>
                <a:ext uri="{FF2B5EF4-FFF2-40B4-BE49-F238E27FC236}">
                  <a16:creationId xmlns:a16="http://schemas.microsoft.com/office/drawing/2014/main" id="{52A5AB6C-E7CE-4970-2102-530D295E1EDE}"/>
                </a:ext>
              </a:extLst>
            </p:cNvPr>
            <p:cNvSpPr txBox="1"/>
            <p:nvPr/>
          </p:nvSpPr>
          <p:spPr>
            <a:xfrm>
              <a:off x="6375392" y="4718667"/>
              <a:ext cx="5392390" cy="485196"/>
            </a:xfrm>
            <a:prstGeom prst="roundRect">
              <a:avLst>
                <a:gd name="adj" fmla="val 50000"/>
              </a:avLst>
            </a:prstGeom>
            <a:solidFill>
              <a:srgbClr val="FFFFFF"/>
            </a:solid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a:ln>
                    <a:noFill/>
                  </a:ln>
                  <a:solidFill>
                    <a:srgbClr val="000000"/>
                  </a:solidFill>
                  <a:effectLst/>
                  <a:uLnTx/>
                  <a:uFillTx/>
                  <a:latin typeface="Segoe UI Semibold"/>
                  <a:ea typeface="+mn-ea"/>
                  <a:cs typeface="Segoe Sans Display Semibold" pitchFamily="2" charset="0"/>
                </a:rPr>
                <a:t>Provide a convincing counterargument to the following: [</a:t>
              </a:r>
              <a:r>
                <a:rPr kumimoji="0" lang="en-US" sz="1400" b="0" i="0" u="none" strike="noStrike" kern="1200" cap="none" spc="0" normalizeH="0" baseline="0" noProof="0">
                  <a:ln>
                    <a:noFill/>
                  </a:ln>
                  <a:solidFill>
                    <a:schemeClr val="accent1">
                      <a:lumMod val="75000"/>
                    </a:schemeClr>
                  </a:solidFill>
                  <a:effectLst/>
                  <a:uLnTx/>
                  <a:uFillTx/>
                  <a:latin typeface="Segoe UI Semibold"/>
                  <a:ea typeface="+mn-ea"/>
                  <a:cs typeface="+mn-cs"/>
                </a:rPr>
                <a:t>paste content</a:t>
              </a:r>
              <a:r>
                <a:rPr kumimoji="0" lang="en-US" sz="1400" b="0" i="0" u="none" strike="noStrike" kern="1200" cap="none" spc="-5" normalizeH="0" baseline="0" noProof="0">
                  <a:ln>
                    <a:noFill/>
                  </a:ln>
                  <a:solidFill>
                    <a:srgbClr val="000000"/>
                  </a:solidFill>
                  <a:effectLst/>
                  <a:uLnTx/>
                  <a:uFillTx/>
                  <a:latin typeface="Segoe UI Semibold"/>
                  <a:ea typeface="+mn-ea"/>
                  <a:cs typeface="Segoe Sans Display Semibold" pitchFamily="2" charset="0"/>
                </a:rPr>
                <a:t>]</a:t>
              </a:r>
              <a:endParaRPr kumimoji="0" lang="en-US" sz="14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29" name="TextBox 28">
              <a:extLst>
                <a:ext uri="{FF2B5EF4-FFF2-40B4-BE49-F238E27FC236}">
                  <a16:creationId xmlns:a16="http://schemas.microsoft.com/office/drawing/2014/main" id="{999AA465-5FB8-D542-092B-9B59A10F2CD0}"/>
                </a:ext>
              </a:extLst>
            </p:cNvPr>
            <p:cNvSpPr txBox="1"/>
            <p:nvPr/>
          </p:nvSpPr>
          <p:spPr>
            <a:xfrm>
              <a:off x="6469206" y="4499211"/>
              <a:ext cx="4918510"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Disagree gracefully</a:t>
              </a:r>
            </a:p>
          </p:txBody>
        </p:sp>
        <p:sp>
          <p:nvSpPr>
            <p:cNvPr id="30" name="TextBox 29">
              <a:hlinkClick r:id="rId12"/>
              <a:extLst>
                <a:ext uri="{FF2B5EF4-FFF2-40B4-BE49-F238E27FC236}">
                  <a16:creationId xmlns:a16="http://schemas.microsoft.com/office/drawing/2014/main" id="{0F7436DD-7406-E4D0-1571-3562ADBB197E}"/>
                </a:ext>
              </a:extLst>
            </p:cNvPr>
            <p:cNvSpPr txBox="1"/>
            <p:nvPr/>
          </p:nvSpPr>
          <p:spPr>
            <a:xfrm>
              <a:off x="6375392" y="6240542"/>
              <a:ext cx="5413077" cy="373611"/>
            </a:xfrm>
            <a:prstGeom prst="roundRect">
              <a:avLst>
                <a:gd name="adj" fmla="val 50000"/>
              </a:avLst>
            </a:prstGeom>
            <a:solidFill>
              <a:srgbClr val="FFFFFF"/>
            </a:solid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a:ln>
                    <a:noFill/>
                  </a:ln>
                  <a:solidFill>
                    <a:srgbClr val="000000"/>
                  </a:solidFill>
                  <a:effectLst/>
                  <a:uLnTx/>
                  <a:uFillTx/>
                  <a:latin typeface="Segoe UI Semibold"/>
                  <a:ea typeface="+mn-ea"/>
                  <a:cs typeface="Segoe Sans Display Semibold" pitchFamily="2" charset="0"/>
                </a:rPr>
                <a:t>Draft a business plan based on [</a:t>
              </a:r>
              <a:r>
                <a:rPr kumimoji="0" lang="en-US" sz="1400" b="0" i="0" u="none" strike="noStrike" kern="1200" cap="none" spc="0" normalizeH="0" baseline="0" noProof="0">
                  <a:ln>
                    <a:noFill/>
                  </a:ln>
                  <a:solidFill>
                    <a:schemeClr val="accent1">
                      <a:lumMod val="75000"/>
                    </a:schemeClr>
                  </a:solidFill>
                  <a:effectLst/>
                  <a:uLnTx/>
                  <a:uFillTx/>
                  <a:latin typeface="Segoe UI Semibold"/>
                  <a:ea typeface="+mn-ea"/>
                  <a:cs typeface="+mn-cs"/>
                </a:rPr>
                <a:t>idea</a:t>
              </a:r>
              <a:r>
                <a:rPr kumimoji="0" lang="en-US" sz="1400" b="0" i="0" u="none" strike="noStrike" kern="1200" cap="none" spc="-5" normalizeH="0" baseline="0" noProof="0">
                  <a:ln>
                    <a:noFill/>
                  </a:ln>
                  <a:solidFill>
                    <a:srgbClr val="000000"/>
                  </a:solidFill>
                  <a:effectLst/>
                  <a:uLnTx/>
                  <a:uFillTx/>
                  <a:latin typeface="Segoe UI Semibold"/>
                  <a:ea typeface="+mn-ea"/>
                  <a:cs typeface="Segoe Sans Display Semibold" pitchFamily="2" charset="0"/>
                </a:rPr>
                <a:t>]</a:t>
              </a:r>
              <a:endParaRPr kumimoji="0" lang="en-US" sz="1400" b="0" i="0" u="none" strike="noStrike" kern="1200" cap="none" spc="0" normalizeH="0" baseline="0" noProof="0">
                <a:ln>
                  <a:noFill/>
                </a:ln>
                <a:solidFill>
                  <a:srgbClr val="0070C0"/>
                </a:solidFill>
                <a:effectLst/>
                <a:uLnTx/>
                <a:uFillTx/>
                <a:latin typeface="Segoe UI Semibold"/>
                <a:ea typeface="+mn-ea"/>
                <a:cs typeface="+mn-cs"/>
              </a:endParaRPr>
            </a:p>
          </p:txBody>
        </p:sp>
        <p:sp>
          <p:nvSpPr>
            <p:cNvPr id="31" name="TextBox 30">
              <a:extLst>
                <a:ext uri="{FF2B5EF4-FFF2-40B4-BE49-F238E27FC236}">
                  <a16:creationId xmlns:a16="http://schemas.microsoft.com/office/drawing/2014/main" id="{CD51D2A0-A369-EDC7-73E2-00F2D538B01F}"/>
                </a:ext>
              </a:extLst>
            </p:cNvPr>
            <p:cNvSpPr txBox="1"/>
            <p:nvPr/>
          </p:nvSpPr>
          <p:spPr>
            <a:xfrm>
              <a:off x="6469206" y="6021086"/>
              <a:ext cx="4918510"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Get started on a plan</a:t>
              </a:r>
            </a:p>
          </p:txBody>
        </p:sp>
        <p:sp>
          <p:nvSpPr>
            <p:cNvPr id="32" name="TextBox 31">
              <a:hlinkClick r:id="rId13"/>
              <a:extLst>
                <a:ext uri="{FF2B5EF4-FFF2-40B4-BE49-F238E27FC236}">
                  <a16:creationId xmlns:a16="http://schemas.microsoft.com/office/drawing/2014/main" id="{0CEB5E8E-8CE9-CA08-EBE1-6E0F5B759A76}"/>
                </a:ext>
              </a:extLst>
            </p:cNvPr>
            <p:cNvSpPr txBox="1"/>
            <p:nvPr/>
          </p:nvSpPr>
          <p:spPr>
            <a:xfrm>
              <a:off x="6375392" y="3954595"/>
              <a:ext cx="5392390" cy="373611"/>
            </a:xfrm>
            <a:prstGeom prst="roundRect">
              <a:avLst>
                <a:gd name="adj" fmla="val 50000"/>
              </a:avLst>
            </a:prstGeom>
            <a:solidFill>
              <a:srgbClr val="FFFFFF"/>
            </a:solid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a:ln>
                    <a:noFill/>
                  </a:ln>
                  <a:solidFill>
                    <a:srgbClr val="000000"/>
                  </a:solidFill>
                  <a:effectLst/>
                  <a:uLnTx/>
                  <a:uFillTx/>
                  <a:latin typeface="Segoe UI Semibold"/>
                  <a:ea typeface="+mn-ea"/>
                  <a:cs typeface="Segoe Sans Display Semibold" pitchFamily="2" charset="0"/>
                </a:rPr>
                <a:t>Improve my writing in: </a:t>
              </a:r>
              <a:r>
                <a:rPr kumimoji="0" lang="en-US" sz="1400" b="0" i="0" u="none" strike="noStrike" kern="1200" cap="none" spc="0" normalizeH="0" baseline="0" noProof="0">
                  <a:ln>
                    <a:noFill/>
                  </a:ln>
                  <a:solidFill>
                    <a:srgbClr val="000000"/>
                  </a:solidFill>
                  <a:effectLst/>
                  <a:uLnTx/>
                  <a:uFillTx/>
                  <a:latin typeface="Segoe UI Semibold"/>
                  <a:ea typeface="+mn-ea"/>
                  <a:cs typeface="+mn-cs"/>
                </a:rPr>
                <a:t>&lt;</a:t>
              </a:r>
              <a:r>
                <a:rPr kumimoji="0" lang="en-US" sz="1400" b="0" i="0" u="none" strike="noStrike" kern="1200" cap="none" spc="0" normalizeH="0" baseline="0" noProof="0">
                  <a:ln>
                    <a:noFill/>
                  </a:ln>
                  <a:solidFill>
                    <a:schemeClr val="accent1">
                      <a:lumMod val="75000"/>
                    </a:schemeClr>
                  </a:solidFill>
                  <a:effectLst/>
                  <a:uLnTx/>
                  <a:uFillTx/>
                  <a:latin typeface="Segoe UI Semibold"/>
                  <a:ea typeface="+mn-ea"/>
                  <a:cs typeface="+mn-cs"/>
                </a:rPr>
                <a:t>attach file</a:t>
              </a:r>
              <a:r>
                <a:rPr kumimoji="0" lang="en-US" sz="1400" b="0" i="0" u="none" strike="noStrike" kern="1200" cap="none" spc="0" normalizeH="0" baseline="0" noProof="0">
                  <a:ln>
                    <a:noFill/>
                  </a:ln>
                  <a:solidFill>
                    <a:srgbClr val="091F2C"/>
                  </a:solidFill>
                  <a:effectLst/>
                  <a:uLnTx/>
                  <a:uFillTx/>
                  <a:latin typeface="Segoe UI Semibold"/>
                  <a:ea typeface="+mn-ea"/>
                  <a:cs typeface="+mn-cs"/>
                </a:rPr>
                <a:t>&gt;</a:t>
              </a:r>
              <a:endParaRPr kumimoji="0" lang="en-US" sz="14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3" name="TextBox 32">
              <a:extLst>
                <a:ext uri="{FF2B5EF4-FFF2-40B4-BE49-F238E27FC236}">
                  <a16:creationId xmlns:a16="http://schemas.microsoft.com/office/drawing/2014/main" id="{01397275-1D64-623E-3787-97CD2CBE9402}"/>
                </a:ext>
              </a:extLst>
            </p:cNvPr>
            <p:cNvSpPr txBox="1"/>
            <p:nvPr/>
          </p:nvSpPr>
          <p:spPr>
            <a:xfrm>
              <a:off x="6469206" y="3735139"/>
              <a:ext cx="4918510"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Make it better</a:t>
              </a:r>
            </a:p>
          </p:txBody>
        </p:sp>
        <p:sp>
          <p:nvSpPr>
            <p:cNvPr id="34" name="TextBox 33">
              <a:extLst>
                <a:ext uri="{FF2B5EF4-FFF2-40B4-BE49-F238E27FC236}">
                  <a16:creationId xmlns:a16="http://schemas.microsoft.com/office/drawing/2014/main" id="{150BC1E5-15C7-10FF-E502-6BAE8FC98B77}"/>
                </a:ext>
              </a:extLst>
            </p:cNvPr>
            <p:cNvSpPr txBox="1"/>
            <p:nvPr/>
          </p:nvSpPr>
          <p:spPr>
            <a:xfrm>
              <a:off x="6375392" y="1654137"/>
              <a:ext cx="5413077" cy="373611"/>
            </a:xfrm>
            <a:prstGeom prst="roundRect">
              <a:avLst>
                <a:gd name="adj" fmla="val 50000"/>
              </a:avLst>
            </a:prstGeom>
            <a:solidFill>
              <a:srgbClr val="FFFFFF"/>
            </a:solidFill>
            <a:ln w="12700">
              <a:gradFill>
                <a:gsLst>
                  <a:gs pos="0">
                    <a:srgbClr val="2DB4FF"/>
                  </a:gs>
                  <a:gs pos="100000">
                    <a:srgbClr val="D660FF"/>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a:ln>
                    <a:noFill/>
                  </a:ln>
                  <a:solidFill>
                    <a:srgbClr val="000000"/>
                  </a:solidFill>
                  <a:effectLst/>
                  <a:uLnTx/>
                  <a:uFillTx/>
                  <a:latin typeface="Segoe UI Semibold"/>
                  <a:ea typeface="+mn-ea"/>
                  <a:cs typeface="Segoe Sans Display Semibold" pitchFamily="2" charset="0"/>
                </a:rPr>
                <a:t>Suggest ways to break the ice with my new colleague.</a:t>
              </a:r>
              <a:endParaRPr kumimoji="0" lang="en-US" sz="1400" b="0" i="0" u="none" strike="noStrike" kern="1200" cap="none" spc="0" normalizeH="0" baseline="0" noProof="0">
                <a:ln>
                  <a:noFill/>
                </a:ln>
                <a:solidFill>
                  <a:srgbClr val="0070C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9C77B085-F838-01B3-B9CE-2C8F977CD2EB}"/>
                </a:ext>
              </a:extLst>
            </p:cNvPr>
            <p:cNvSpPr txBox="1"/>
            <p:nvPr/>
          </p:nvSpPr>
          <p:spPr>
            <a:xfrm>
              <a:off x="6469206" y="1434681"/>
              <a:ext cx="4918510"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Segoe UI"/>
                  <a:ea typeface="+mn-ea"/>
                  <a:cs typeface="+mn-cs"/>
                </a:rPr>
                <a:t>Start a conversation</a:t>
              </a:r>
            </a:p>
          </p:txBody>
        </p:sp>
      </p:grpSp>
    </p:spTree>
    <p:extLst>
      <p:ext uri="{BB962C8B-B14F-4D97-AF65-F5344CB8AC3E}">
        <p14:creationId xmlns:p14="http://schemas.microsoft.com/office/powerpoint/2010/main" val="332283082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67635-66EF-6C4D-D705-72A45195DDA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9FED8AD-6462-248F-8B96-ACC73EC8BBDE}"/>
              </a:ext>
              <a:ext uri="{C183D7F6-B498-43B3-948B-1728B52AA6E4}">
                <adec:decorative xmlns:adec="http://schemas.microsoft.com/office/drawing/2017/decorative" val="1"/>
              </a:ext>
            </a:extLst>
          </p:cNvPr>
          <p:cNvSpPr/>
          <p:nvPr/>
        </p:nvSpPr>
        <p:spPr bwMode="auto">
          <a:xfrm>
            <a:off x="445091" y="1246910"/>
            <a:ext cx="11296945" cy="4831162"/>
          </a:xfrm>
          <a:prstGeom prst="roundRect">
            <a:avLst>
              <a:gd name="adj" fmla="val 4127"/>
            </a:avLst>
          </a:prstGeom>
          <a:solidFill>
            <a:srgbClr val="FFFFFF">
              <a:alpha val="74118"/>
            </a:srgbClr>
          </a:solidFill>
          <a:ln>
            <a:solidFill>
              <a:schemeClr val="bg1"/>
            </a:solidFill>
          </a:ln>
          <a:effectLst>
            <a:outerShdw blurRad="343645" dist="295501" dir="2700000" algn="tl" rotWithShape="0">
              <a:srgbClr val="F3484C">
                <a:alpha val="15816"/>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 name="Title 32">
            <a:extLst>
              <a:ext uri="{FF2B5EF4-FFF2-40B4-BE49-F238E27FC236}">
                <a16:creationId xmlns:a16="http://schemas.microsoft.com/office/drawing/2014/main" id="{2BEC6E5E-6E2F-7086-6C55-400CA5FB17F0}"/>
              </a:ext>
            </a:extLst>
          </p:cNvPr>
          <p:cNvSpPr txBox="1">
            <a:spLocks/>
          </p:cNvSpPr>
          <p:nvPr/>
        </p:nvSpPr>
        <p:spPr>
          <a:xfrm>
            <a:off x="4679504" y="1595776"/>
            <a:ext cx="5987357" cy="923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algn="l" defTabSz="932742" rtl="0" eaLnBrk="1" latinLnBrk="0" hangingPunct="1">
              <a:lnSpc>
                <a:spcPct val="100000"/>
              </a:lnSpc>
              <a:spcBef>
                <a:spcPct val="0"/>
              </a:spcBef>
              <a:buNone/>
              <a:defRPr lang="en-US" sz="2400" b="0" kern="1200" cap="none" spc="-50" baseline="0">
                <a:ln w="3175">
                  <a:noFill/>
                </a:ln>
                <a:gradFill>
                  <a:gsLst>
                    <a:gs pos="0">
                      <a:srgbClr val="FFFFFF"/>
                    </a:gs>
                    <a:gs pos="100000">
                      <a:srgbClr val="FFFFFF"/>
                    </a:gs>
                  </a:gsLst>
                  <a:lin ang="5400000" scaled="1"/>
                </a:gradFill>
                <a:effectLst/>
                <a:latin typeface="+mj-lt"/>
                <a:ea typeface="+mj-lt"/>
                <a:cs typeface="Segoe UI Semi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50" normalizeH="0" baseline="0" noProof="0">
                <a:ln w="3175">
                  <a:noFill/>
                </a:ln>
                <a:solidFill>
                  <a:srgbClr val="091F2C"/>
                </a:solidFill>
                <a:effectLst/>
                <a:uLnTx/>
                <a:uFillTx/>
                <a:latin typeface="Segoe UI Semibold"/>
                <a:cs typeface="Segoe UI Semibold"/>
              </a:rPr>
              <a:t>Congratulations!</a:t>
            </a:r>
          </a:p>
        </p:txBody>
      </p:sp>
      <p:cxnSp>
        <p:nvCxnSpPr>
          <p:cNvPr id="5" name="Straight Connector 4">
            <a:extLst>
              <a:ext uri="{FF2B5EF4-FFF2-40B4-BE49-F238E27FC236}">
                <a16:creationId xmlns:a16="http://schemas.microsoft.com/office/drawing/2014/main" id="{63F204EB-E352-8A75-845C-DF4659B450B6}"/>
              </a:ext>
              <a:ext uri="{C183D7F6-B498-43B3-948B-1728B52AA6E4}">
                <adec:decorative xmlns:adec="http://schemas.microsoft.com/office/drawing/2017/decorative" val="1"/>
              </a:ext>
            </a:extLst>
          </p:cNvPr>
          <p:cNvCxnSpPr>
            <a:cxnSpLocks/>
          </p:cNvCxnSpPr>
          <p:nvPr/>
        </p:nvCxnSpPr>
        <p:spPr>
          <a:xfrm>
            <a:off x="4128703" y="2328441"/>
            <a:ext cx="0" cy="3096999"/>
          </a:xfrm>
          <a:prstGeom prst="line">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6" name="TextBox 5">
            <a:extLst>
              <a:ext uri="{FF2B5EF4-FFF2-40B4-BE49-F238E27FC236}">
                <a16:creationId xmlns:a16="http://schemas.microsoft.com/office/drawing/2014/main" id="{CAE938D9-241C-DF40-2BCF-208F04082DDE}"/>
              </a:ext>
            </a:extLst>
          </p:cNvPr>
          <p:cNvSpPr txBox="1"/>
          <p:nvPr/>
        </p:nvSpPr>
        <p:spPr>
          <a:xfrm>
            <a:off x="4787056" y="2709471"/>
            <a:ext cx="6304887" cy="2277547"/>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gradFill>
                  <a:gsLst>
                    <a:gs pos="2917">
                      <a:srgbClr val="091F2C"/>
                    </a:gs>
                    <a:gs pos="30000">
                      <a:srgbClr val="091F2C"/>
                    </a:gs>
                  </a:gsLst>
                  <a:lin ang="5400000" scaled="0"/>
                </a:gradFill>
                <a:effectLst/>
                <a:uLnTx/>
                <a:uFillTx/>
                <a:latin typeface="Segoe Sans Display Semibold"/>
                <a:ea typeface="+mn-ea"/>
                <a:cs typeface="+mn-cs"/>
              </a:rPr>
              <a:t>We want you to grow your skills in AI. We encourage you to keep exploring Copilot Chat with the resources below:</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gradFill>
                <a:gsLst>
                  <a:gs pos="2917">
                    <a:srgbClr val="091F2C"/>
                  </a:gs>
                  <a:gs pos="30000">
                    <a:srgbClr val="091F2C"/>
                  </a:gs>
                </a:gsLst>
                <a:lin ang="5400000" scaled="0"/>
              </a:gradFill>
              <a:effectLst/>
              <a:uLnTx/>
              <a:uFillTx/>
              <a:latin typeface="Segoe Sans Display Semibold"/>
              <a:ea typeface="+mn-ea"/>
              <a:cs typeface="+mn-cs"/>
            </a:endParaRPr>
          </a:p>
          <a:p>
            <a:pPr marL="342900" marR="0" lvl="0" indent="-3429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gradFill>
                  <a:gsLst>
                    <a:gs pos="2917">
                      <a:srgbClr val="091F2C"/>
                    </a:gs>
                    <a:gs pos="30000">
                      <a:srgbClr val="091F2C"/>
                    </a:gs>
                  </a:gsLst>
                  <a:lin ang="5400000" scaled="0"/>
                </a:gradFill>
                <a:effectLst/>
                <a:uLnTx/>
                <a:uFillTx/>
                <a:latin typeface="Segoe Sans Display"/>
                <a:ea typeface="+mn-ea"/>
                <a:cs typeface="+mn-cs"/>
              </a:rPr>
              <a:t>Check out the </a:t>
            </a:r>
            <a:r>
              <a:rPr kumimoji="0" lang="en-US" sz="1600" b="0" i="0" u="none" strike="noStrike" kern="1200" cap="none" spc="0" normalizeH="0" baseline="0" noProof="0" dirty="0">
                <a:ln>
                  <a:noFill/>
                </a:ln>
                <a:gradFill>
                  <a:gsLst>
                    <a:gs pos="2917">
                      <a:srgbClr val="091F2C"/>
                    </a:gs>
                    <a:gs pos="30000">
                      <a:srgbClr val="091F2C"/>
                    </a:gs>
                  </a:gsLst>
                  <a:lin ang="5400000" scaled="0"/>
                </a:gradFill>
                <a:effectLst/>
                <a:uLnTx/>
                <a:uFillTx/>
                <a:latin typeface="Segoe Sans Display"/>
                <a:ea typeface="+mn-ea"/>
                <a:cs typeface="+mn-cs"/>
                <a:hlinkClick r:id="rId2"/>
              </a:rPr>
              <a:t>Copilot Help &amp; Learning site</a:t>
            </a:r>
            <a:r>
              <a:rPr kumimoji="0" lang="en-US" sz="1600" b="0" i="0" u="none" strike="noStrike" kern="1200" cap="none" spc="0" normalizeH="0" baseline="0" noProof="0" dirty="0">
                <a:ln>
                  <a:noFill/>
                </a:ln>
                <a:gradFill>
                  <a:gsLst>
                    <a:gs pos="2917">
                      <a:srgbClr val="091F2C"/>
                    </a:gs>
                    <a:gs pos="30000">
                      <a:srgbClr val="091F2C"/>
                    </a:gs>
                  </a:gsLst>
                  <a:lin ang="5400000" scaled="0"/>
                </a:gradFill>
                <a:effectLst/>
                <a:uLnTx/>
                <a:uFillTx/>
                <a:latin typeface="Segoe Sans Display"/>
                <a:ea typeface="+mn-ea"/>
                <a:cs typeface="+mn-cs"/>
              </a:rPr>
              <a:t> for short videos</a:t>
            </a:r>
            <a:r>
              <a:rPr lang="en-US" sz="1600" dirty="0">
                <a:gradFill>
                  <a:gsLst>
                    <a:gs pos="2917">
                      <a:srgbClr val="091F2C"/>
                    </a:gs>
                    <a:gs pos="30000">
                      <a:srgbClr val="091F2C"/>
                    </a:gs>
                  </a:gsLst>
                  <a:lin ang="5400000" scaled="0"/>
                </a:gradFill>
                <a:latin typeface="Segoe Sans Display"/>
              </a:rPr>
              <a:t> and articles on getting started</a:t>
            </a:r>
            <a:r>
              <a:rPr kumimoji="0" lang="en-US" sz="1600" b="0" i="0" u="none" strike="noStrike" kern="1200" cap="none" spc="0" normalizeH="0" baseline="0" noProof="0" dirty="0">
                <a:ln>
                  <a:noFill/>
                </a:ln>
                <a:gradFill>
                  <a:gsLst>
                    <a:gs pos="2917">
                      <a:srgbClr val="091F2C"/>
                    </a:gs>
                    <a:gs pos="30000">
                      <a:srgbClr val="091F2C"/>
                    </a:gs>
                  </a:gsLst>
                  <a:lin ang="5400000" scaled="0"/>
                </a:gradFill>
                <a:effectLst/>
                <a:uLnTx/>
                <a:uFillTx/>
                <a:latin typeface="Segoe Sans Display"/>
                <a:ea typeface="+mn-ea"/>
                <a:cs typeface="+mn-cs"/>
              </a:rPr>
              <a:t>.</a:t>
            </a:r>
          </a:p>
          <a:p>
            <a:pPr marL="342900" marR="0" lvl="0" indent="-34290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gradFill>
                  <a:gsLst>
                    <a:gs pos="2917">
                      <a:srgbClr val="091F2C"/>
                    </a:gs>
                    <a:gs pos="30000">
                      <a:srgbClr val="091F2C"/>
                    </a:gs>
                  </a:gsLst>
                  <a:lin ang="5400000" scaled="0"/>
                </a:gradFill>
                <a:effectLst/>
                <a:uLnTx/>
                <a:uFillTx/>
                <a:latin typeface="Segoe Sans Display"/>
                <a:ea typeface="+mn-ea"/>
                <a:cs typeface="+mn-cs"/>
              </a:rPr>
              <a:t>Join the </a:t>
            </a:r>
            <a:r>
              <a:rPr kumimoji="0" lang="en-US" sz="1600" b="0" i="0" u="none" strike="noStrike" kern="1200" cap="none" spc="0" normalizeH="0" baseline="0" noProof="0" dirty="0">
                <a:ln>
                  <a:noFill/>
                </a:ln>
                <a:gradFill>
                  <a:gsLst>
                    <a:gs pos="2917">
                      <a:srgbClr val="091F2C"/>
                    </a:gs>
                    <a:gs pos="30000">
                      <a:srgbClr val="091F2C"/>
                    </a:gs>
                  </a:gsLst>
                  <a:lin ang="5400000" scaled="0"/>
                </a:gradFill>
                <a:effectLst/>
                <a:uLnTx/>
                <a:uFillTx/>
                <a:latin typeface="Segoe Sans Display"/>
                <a:ea typeface="+mn-ea"/>
                <a:cs typeface="+mn-cs"/>
                <a:hlinkClick r:id="rId3"/>
              </a:rPr>
              <a:t>Microsoft 365 Copilot Community on LinkedIn </a:t>
            </a:r>
            <a:r>
              <a:rPr kumimoji="0" lang="en-US" sz="1600" b="0" i="0" u="none" strike="noStrike" kern="1200" cap="none" spc="0" normalizeH="0" baseline="0" noProof="0" dirty="0">
                <a:ln>
                  <a:noFill/>
                </a:ln>
                <a:gradFill>
                  <a:gsLst>
                    <a:gs pos="2917">
                      <a:srgbClr val="091F2C"/>
                    </a:gs>
                    <a:gs pos="30000">
                      <a:srgbClr val="091F2C"/>
                    </a:gs>
                  </a:gsLst>
                  <a:lin ang="5400000" scaled="0"/>
                </a:gradFill>
                <a:effectLst/>
                <a:uLnTx/>
                <a:uFillTx/>
                <a:latin typeface="Segoe Sans Display"/>
                <a:ea typeface="+mn-ea"/>
                <a:cs typeface="+mn-cs"/>
              </a:rPr>
              <a:t>to get more Copilot Chat tips and product updates and engage with other users.</a:t>
            </a:r>
          </a:p>
          <a:p>
            <a:pPr marR="0" lvl="0" algn="l" defTabSz="914367"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gradFill>
                <a:gsLst>
                  <a:gs pos="2917">
                    <a:srgbClr val="091F2C"/>
                  </a:gs>
                  <a:gs pos="30000">
                    <a:srgbClr val="091F2C"/>
                  </a:gs>
                </a:gsLst>
                <a:lin ang="5400000" scaled="0"/>
              </a:gradFill>
              <a:effectLst/>
              <a:uLnTx/>
              <a:uFillTx/>
              <a:latin typeface="Segoe Sans Display Semibold"/>
              <a:ea typeface="+mn-ea"/>
              <a:cs typeface="+mn-cs"/>
            </a:endParaRPr>
          </a:p>
        </p:txBody>
      </p:sp>
      <p:pic>
        <p:nvPicPr>
          <p:cNvPr id="7" name="Picture 6">
            <a:extLst>
              <a:ext uri="{FF2B5EF4-FFF2-40B4-BE49-F238E27FC236}">
                <a16:creationId xmlns:a16="http://schemas.microsoft.com/office/drawing/2014/main" id="{624B2C68-904D-DC68-6E35-ED3D8DFDA7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86011" y="3025387"/>
            <a:ext cx="1807253" cy="745990"/>
          </a:xfrm>
          <a:prstGeom prst="rect">
            <a:avLst/>
          </a:prstGeom>
        </p:spPr>
      </p:pic>
      <p:sp>
        <p:nvSpPr>
          <p:cNvPr id="8" name="Title 7">
            <a:extLst>
              <a:ext uri="{FF2B5EF4-FFF2-40B4-BE49-F238E27FC236}">
                <a16:creationId xmlns:a16="http://schemas.microsoft.com/office/drawing/2014/main" id="{DC75D4A5-9E57-5BEB-802E-CEE11632CAF5}"/>
              </a:ext>
              <a:ext uri="{C183D7F6-B498-43B3-948B-1728B52AA6E4}">
                <adec:decorative xmlns:adec="http://schemas.microsoft.com/office/drawing/2017/decorative" val="1"/>
              </a:ext>
            </a:extLst>
          </p:cNvPr>
          <p:cNvSpPr txBox="1">
            <a:spLocks noGrp="1"/>
          </p:cNvSpPr>
          <p:nvPr>
            <p:ph type="title" idx="4294967295"/>
          </p:nvPr>
        </p:nvSpPr>
        <p:spPr>
          <a:xfrm>
            <a:off x="1100055" y="3698005"/>
            <a:ext cx="2779163"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Semibold"/>
                <a:ea typeface="+mn-ea"/>
                <a:cs typeface="+mn-cs"/>
              </a:rPr>
              <a:t>Microsoft 365 Copilot Chat</a:t>
            </a:r>
          </a:p>
        </p:txBody>
      </p:sp>
    </p:spTree>
    <p:extLst>
      <p:ext uri="{BB962C8B-B14F-4D97-AF65-F5344CB8AC3E}">
        <p14:creationId xmlns:p14="http://schemas.microsoft.com/office/powerpoint/2010/main" val="264139135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6C13-EEEB-AD69-A0E2-E3E6AD867D39}"/>
              </a:ext>
            </a:extLst>
          </p:cNvPr>
          <p:cNvSpPr>
            <a:spLocks noGrp="1"/>
          </p:cNvSpPr>
          <p:nvPr>
            <p:ph type="title"/>
          </p:nvPr>
        </p:nvSpPr>
        <p:spPr>
          <a:xfrm>
            <a:off x="585216" y="2537210"/>
            <a:ext cx="4928616" cy="997196"/>
          </a:xfrm>
        </p:spPr>
        <p:txBody>
          <a:bodyPr/>
          <a:lstStyle/>
          <a:p>
            <a:r>
              <a:rPr lang="en-US"/>
              <a:t>What is Copilot Chat?</a:t>
            </a:r>
          </a:p>
        </p:txBody>
      </p:sp>
    </p:spTree>
    <p:extLst>
      <p:ext uri="{BB962C8B-B14F-4D97-AF65-F5344CB8AC3E}">
        <p14:creationId xmlns:p14="http://schemas.microsoft.com/office/powerpoint/2010/main" val="29551864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DB65F-0A9E-2708-D783-E1CF217AD5A3}"/>
            </a:ext>
          </a:extLst>
        </p:cNvPr>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C43B5BD1-C905-14A0-639A-CAFE3D129328}"/>
              </a:ext>
              <a:ext uri="{C183D7F6-B498-43B3-948B-1728B52AA6E4}">
                <adec:decorative xmlns:adec="http://schemas.microsoft.com/office/drawing/2017/decorative" val="1"/>
              </a:ext>
            </a:extLst>
          </p:cNvPr>
          <p:cNvSpPr/>
          <p:nvPr/>
        </p:nvSpPr>
        <p:spPr bwMode="auto">
          <a:xfrm>
            <a:off x="445091" y="1246910"/>
            <a:ext cx="11296945" cy="4831162"/>
          </a:xfrm>
          <a:prstGeom prst="roundRect">
            <a:avLst>
              <a:gd name="adj" fmla="val 4127"/>
            </a:avLst>
          </a:prstGeom>
          <a:solidFill>
            <a:srgbClr val="FFFFFF">
              <a:alpha val="74118"/>
            </a:srgbClr>
          </a:solidFill>
          <a:ln>
            <a:solidFill>
              <a:schemeClr val="bg1"/>
            </a:solidFill>
          </a:ln>
          <a:effectLst>
            <a:outerShdw blurRad="343645" dist="295501" dir="2700000" algn="tl" rotWithShape="0">
              <a:srgbClr val="F3484C">
                <a:alpha val="15816"/>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1" name="Title 1">
            <a:extLst>
              <a:ext uri="{FF2B5EF4-FFF2-40B4-BE49-F238E27FC236}">
                <a16:creationId xmlns:a16="http://schemas.microsoft.com/office/drawing/2014/main" id="{1BD5BEAD-B41F-472E-E61D-23DAED709E10}"/>
              </a:ext>
            </a:extLst>
          </p:cNvPr>
          <p:cNvSpPr txBox="1">
            <a:spLocks noGrp="1"/>
          </p:cNvSpPr>
          <p:nvPr>
            <p:ph type="title" idx="4294967295"/>
          </p:nvPr>
        </p:nvSpPr>
        <p:spPr>
          <a:xfrm>
            <a:off x="588263" y="457200"/>
            <a:ext cx="1101852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Sans Display" pitchFamily="2" charset="0"/>
              </a:defRPr>
            </a:lvl1pPr>
          </a:lstStyle>
          <a:p>
            <a:pPr marL="0" marR="0" lvl="0" indent="0" algn="l" defTabSz="914367"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a:ln w="3175">
                  <a:noFill/>
                </a:ln>
                <a:solidFill>
                  <a:srgbClr val="000000"/>
                </a:solidFill>
                <a:effectLst/>
                <a:uLnTx/>
                <a:uFillTx/>
                <a:latin typeface="Segoe Sans Display Semibold"/>
                <a:ea typeface="+mn-ea"/>
                <a:cs typeface="Segoe Sans Display" pitchFamily="2" charset="0"/>
              </a:rPr>
              <a:t>Our approved AI chat tool</a:t>
            </a:r>
          </a:p>
        </p:txBody>
      </p:sp>
      <p:sp>
        <p:nvSpPr>
          <p:cNvPr id="22" name="TextBox 21">
            <a:extLst>
              <a:ext uri="{FF2B5EF4-FFF2-40B4-BE49-F238E27FC236}">
                <a16:creationId xmlns:a16="http://schemas.microsoft.com/office/drawing/2014/main" id="{ED627C02-7FAB-55A3-1010-1B0AAE95381F}"/>
              </a:ext>
            </a:extLst>
          </p:cNvPr>
          <p:cNvSpPr txBox="1"/>
          <p:nvPr/>
        </p:nvSpPr>
        <p:spPr>
          <a:xfrm>
            <a:off x="854697" y="1722568"/>
            <a:ext cx="5564954" cy="3879845"/>
          </a:xfrm>
          <a:prstGeom prst="rect">
            <a:avLst/>
          </a:prstGeom>
          <a:noFill/>
        </p:spPr>
        <p:txBody>
          <a:bodyPr wrap="square" lIns="91440" tIns="45720" rIns="91440" bIns="45720" anchor="t">
            <a:spAutoFit/>
          </a:bodyPr>
          <a:lstStyle/>
          <a:p>
            <a:pPr marL="0" marR="0" lvl="0" indent="0" algn="l" defTabSz="914367" rtl="0" eaLnBrk="1" fontAlgn="auto" latinLnBrk="0" hangingPunct="1">
              <a:lnSpc>
                <a:spcPct val="107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Sans Display Semibold"/>
                <a:ea typeface="+mn-ea"/>
                <a:cs typeface="Segoe UI"/>
              </a:rPr>
              <a:t>Microsoft 365 Copilot Chat is an AI chat tool built specifically for work.</a:t>
            </a:r>
            <a:r>
              <a:rPr kumimoji="0" lang="en-US" sz="1600" b="0" i="0" u="none" strike="noStrike" kern="1200" cap="none" spc="0" normalizeH="0" baseline="0" noProof="0">
                <a:ln>
                  <a:noFill/>
                </a:ln>
                <a:solidFill>
                  <a:srgbClr val="000000"/>
                </a:solidFill>
                <a:effectLst/>
                <a:uLnTx/>
                <a:uFillTx/>
                <a:latin typeface="Segoe Sans Display"/>
                <a:ea typeface="+mn-ea"/>
                <a:cs typeface="Segoe UI"/>
              </a:rPr>
              <a:t> It uses the latest AI models and data from the web to answer your questions, generate content and ideas, and find information. </a:t>
            </a:r>
            <a:r>
              <a:rPr lang="en-US" sz="1600">
                <a:solidFill>
                  <a:srgbClr val="000000"/>
                </a:solidFill>
                <a:latin typeface="Segoe Sans Display"/>
                <a:cs typeface="Segoe UI"/>
              </a:rPr>
              <a:t>It also protects your data so information from your chat conversation does not get exposed to the public.</a:t>
            </a:r>
            <a:endParaRPr kumimoji="0" lang="en-US" sz="1600" b="0" i="0" u="none" strike="noStrike" kern="1200" cap="none" spc="0" normalizeH="0" baseline="0" noProof="0">
              <a:ln>
                <a:noFill/>
              </a:ln>
              <a:solidFill>
                <a:srgbClr val="000000"/>
              </a:solidFill>
              <a:effectLst/>
              <a:uLnTx/>
              <a:uFillTx/>
              <a:latin typeface="Segoe Sans Display"/>
              <a:ea typeface="+mn-ea"/>
              <a:cs typeface="Segoe UI"/>
            </a:endParaRPr>
          </a:p>
          <a:p>
            <a:pPr marL="0" marR="0" lvl="0" indent="0" algn="l" defTabSz="914367" rtl="0" eaLnBrk="1" fontAlgn="auto" latinLnBrk="0" hangingPunct="1">
              <a:lnSpc>
                <a:spcPct val="107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Sans Display"/>
                <a:ea typeface="+mn-ea"/>
                <a:cs typeface="Segoe UI"/>
              </a:rPr>
              <a:t>In addition, with Copilot Chat you can:</a:t>
            </a:r>
          </a:p>
          <a:p>
            <a:pPr marL="285750" marR="0" lvl="0" indent="-285750" algn="l" defTabSz="914367" rtl="0" eaLnBrk="1" fontAlgn="auto" latinLnBrk="0" hangingPunct="1">
              <a:lnSpc>
                <a:spcPct val="107000"/>
              </a:lnSpc>
              <a:spcBef>
                <a:spcPts val="600"/>
              </a:spcBef>
              <a:spcAft>
                <a:spcPts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Segoe Sans Display"/>
                <a:ea typeface="+mn-ea"/>
                <a:cs typeface="Segoe UI"/>
              </a:rPr>
              <a:t>Upload files to get responses based on information from your work documents, presentations, etc</a:t>
            </a:r>
            <a:r>
              <a:rPr kumimoji="0" lang="en-US" sz="1600" b="0" i="0" u="none" strike="noStrike" kern="1200" cap="none" spc="0" normalizeH="0" baseline="30000" noProof="0">
                <a:ln>
                  <a:noFill/>
                </a:ln>
                <a:solidFill>
                  <a:srgbClr val="000000"/>
                </a:solidFill>
                <a:effectLst/>
                <a:uLnTx/>
                <a:uFillTx/>
                <a:latin typeface="Segoe Sans Display"/>
                <a:ea typeface="+mn-ea"/>
                <a:cs typeface="Segoe UI"/>
              </a:rPr>
              <a:t>1</a:t>
            </a:r>
            <a:r>
              <a:rPr kumimoji="0" lang="en-US" sz="1600" b="0" i="0" u="none" strike="noStrike" kern="1200" cap="none" spc="0" normalizeH="0" baseline="0" noProof="0">
                <a:ln>
                  <a:noFill/>
                </a:ln>
                <a:solidFill>
                  <a:srgbClr val="000000"/>
                </a:solidFill>
                <a:effectLst/>
                <a:uLnTx/>
                <a:uFillTx/>
                <a:latin typeface="Segoe Sans Display"/>
                <a:ea typeface="+mn-ea"/>
                <a:cs typeface="Segoe UI"/>
              </a:rPr>
              <a:t>.</a:t>
            </a:r>
          </a:p>
          <a:p>
            <a:pPr marL="285750" marR="0" lvl="0" indent="-285750" algn="l" defTabSz="914367" rtl="0" eaLnBrk="1" fontAlgn="auto" latinLnBrk="0" hangingPunct="1">
              <a:lnSpc>
                <a:spcPct val="107000"/>
              </a:lnSpc>
              <a:spcBef>
                <a:spcPts val="600"/>
              </a:spcBef>
              <a:spcAft>
                <a:spcPts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Segoe Sans Display"/>
                <a:ea typeface="+mn-ea"/>
                <a:cs typeface="Segoe UI"/>
              </a:rPr>
              <a:t>Generate images</a:t>
            </a:r>
            <a:r>
              <a:rPr kumimoji="0" lang="en-US" sz="1600" b="0" i="0" u="none" strike="noStrike" kern="1200" cap="none" spc="0" normalizeH="0" baseline="30000" noProof="0">
                <a:ln>
                  <a:noFill/>
                </a:ln>
                <a:solidFill>
                  <a:srgbClr val="000000"/>
                </a:solidFill>
                <a:effectLst/>
                <a:uLnTx/>
                <a:uFillTx/>
                <a:latin typeface="Segoe Sans Display"/>
                <a:ea typeface="+mn-ea"/>
                <a:cs typeface="Segoe UI"/>
              </a:rPr>
              <a:t>1 </a:t>
            </a:r>
            <a:r>
              <a:rPr kumimoji="0" lang="en-US" sz="1600" b="0" i="0" u="none" strike="noStrike" kern="1200" cap="none" spc="0" normalizeH="0" noProof="0">
                <a:ln>
                  <a:noFill/>
                </a:ln>
                <a:solidFill>
                  <a:srgbClr val="000000"/>
                </a:solidFill>
                <a:effectLst/>
                <a:uLnTx/>
                <a:uFillTx/>
                <a:latin typeface="Segoe Sans Display"/>
                <a:ea typeface="+mn-ea"/>
                <a:cs typeface="Segoe UI"/>
              </a:rPr>
              <a:t>and data visualizations</a:t>
            </a:r>
            <a:r>
              <a:rPr kumimoji="0" lang="en-US" sz="1600" b="0" i="0" u="none" strike="noStrike" kern="1200" cap="none" spc="0" normalizeH="0" baseline="0" noProof="0">
                <a:ln>
                  <a:noFill/>
                </a:ln>
                <a:solidFill>
                  <a:srgbClr val="000000"/>
                </a:solidFill>
                <a:effectLst/>
                <a:uLnTx/>
                <a:uFillTx/>
                <a:latin typeface="Segoe Sans Display"/>
                <a:ea typeface="+mn-ea"/>
                <a:cs typeface="Segoe UI"/>
              </a:rPr>
              <a:t>.</a:t>
            </a:r>
          </a:p>
          <a:p>
            <a:pPr marL="285750" marR="0" lvl="0" indent="-285750" algn="l" defTabSz="914367" rtl="0" eaLnBrk="1" fontAlgn="auto" latinLnBrk="0" hangingPunct="1">
              <a:lnSpc>
                <a:spcPct val="107000"/>
              </a:lnSpc>
              <a:spcBef>
                <a:spcPts val="600"/>
              </a:spcBef>
              <a:spcAft>
                <a:spcPts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Segoe Sans Display"/>
                <a:ea typeface="+mn-ea"/>
                <a:cs typeface="Segoe UI"/>
              </a:rPr>
              <a:t>Refine and collaborate on chat responses. </a:t>
            </a:r>
          </a:p>
          <a:p>
            <a:pPr marL="285750" marR="0" lvl="0" indent="-285750" algn="l" defTabSz="914367" rtl="0" eaLnBrk="1" fontAlgn="auto" latinLnBrk="0" hangingPunct="1">
              <a:lnSpc>
                <a:spcPct val="107000"/>
              </a:lnSpc>
              <a:spcBef>
                <a:spcPts val="600"/>
              </a:spcBef>
              <a:spcAft>
                <a:spcPts val="0"/>
              </a:spcAft>
              <a:buClrTx/>
              <a:buSzTx/>
              <a:buFontTx/>
              <a:buChar char="-"/>
              <a:tabLst/>
              <a:defRPr/>
            </a:pPr>
            <a:r>
              <a:rPr lang="en-US" sz="1600">
                <a:solidFill>
                  <a:srgbClr val="000000"/>
                </a:solidFill>
                <a:latin typeface="Segoe Sans Display"/>
                <a:cs typeface="Segoe UI"/>
              </a:rPr>
              <a:t>Connect Copilot Chat to your organization data like team documents and internal SharePoint sites</a:t>
            </a:r>
            <a:r>
              <a:rPr lang="en-US" sz="1600" baseline="30000">
                <a:solidFill>
                  <a:srgbClr val="000000"/>
                </a:solidFill>
                <a:latin typeface="Segoe Sans Display"/>
                <a:cs typeface="Segoe UI"/>
              </a:rPr>
              <a:t>2</a:t>
            </a:r>
            <a:r>
              <a:rPr lang="en-US" sz="1600">
                <a:solidFill>
                  <a:srgbClr val="000000"/>
                </a:solidFill>
                <a:latin typeface="Segoe Sans Display"/>
                <a:cs typeface="Segoe UI"/>
              </a:rPr>
              <a:t>.</a:t>
            </a:r>
            <a:endParaRPr kumimoji="0" lang="en-US" sz="1600" b="0" i="0" u="none" strike="noStrike" kern="1200" cap="none" spc="0" normalizeH="0" baseline="0" noProof="0">
              <a:ln>
                <a:noFill/>
              </a:ln>
              <a:solidFill>
                <a:srgbClr val="000000"/>
              </a:solidFill>
              <a:effectLst/>
              <a:uLnTx/>
              <a:uFillTx/>
              <a:latin typeface="Segoe Sans Display"/>
              <a:ea typeface="+mn-ea"/>
              <a:cs typeface="Segoe UI"/>
            </a:endParaRPr>
          </a:p>
        </p:txBody>
      </p:sp>
      <p:pic>
        <p:nvPicPr>
          <p:cNvPr id="2" name="Picture 2" descr="Screenshot of Copilot Chat home screen on web.">
            <a:extLst>
              <a:ext uri="{FF2B5EF4-FFF2-40B4-BE49-F238E27FC236}">
                <a16:creationId xmlns:a16="http://schemas.microsoft.com/office/drawing/2014/main" id="{E2916712-F025-9CE4-BEAA-60277BCEF5A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57574" y="2159237"/>
            <a:ext cx="4679729" cy="2634405"/>
          </a:xfrm>
          <a:prstGeom prst="roundRect">
            <a:avLst>
              <a:gd name="adj" fmla="val 2030"/>
            </a:avLst>
          </a:prstGeom>
          <a:solidFill>
            <a:srgbClr val="FFFFFF"/>
          </a:solidFill>
          <a:ln w="12700">
            <a:gradFill>
              <a:gsLst>
                <a:gs pos="0">
                  <a:srgbClr val="2DB4FF"/>
                </a:gs>
                <a:gs pos="100000">
                  <a:srgbClr val="D660FF"/>
                </a:gs>
              </a:gsLst>
              <a:lin ang="5400000" scaled="1"/>
            </a:gradFill>
          </a:ln>
        </p:spPr>
      </p:pic>
      <p:sp>
        <p:nvSpPr>
          <p:cNvPr id="23" name="TextBox 22">
            <a:extLst>
              <a:ext uri="{FF2B5EF4-FFF2-40B4-BE49-F238E27FC236}">
                <a16:creationId xmlns:a16="http://schemas.microsoft.com/office/drawing/2014/main" id="{20817C41-9F91-0261-999F-2CA1A0FE4A8C}"/>
              </a:ext>
            </a:extLst>
          </p:cNvPr>
          <p:cNvSpPr txBox="1"/>
          <p:nvPr/>
        </p:nvSpPr>
        <p:spPr>
          <a:xfrm>
            <a:off x="7049616" y="4875440"/>
            <a:ext cx="3895643" cy="373611"/>
          </a:xfrm>
          <a:prstGeom prst="roundRect">
            <a:avLst>
              <a:gd name="adj" fmla="val 50000"/>
            </a:avLst>
          </a:prstGeom>
          <a:gradFill flip="none" rotWithShape="1">
            <a:gsLst>
              <a:gs pos="3000">
                <a:srgbClr val="0078D4"/>
              </a:gs>
              <a:gs pos="85000">
                <a:srgbClr val="D660FF"/>
              </a:gs>
              <a:gs pos="73000">
                <a:srgbClr val="818EFF"/>
              </a:gs>
              <a:gs pos="97000">
                <a:srgbClr val="FEA874"/>
              </a:gs>
            </a:gsLst>
            <a:lin ang="17400000" scaled="0"/>
            <a:tileRect/>
          </a:gradFill>
          <a:ln w="10795" cap="flat" cmpd="sng" algn="ctr">
            <a:noFill/>
            <a:prstDash val="solid"/>
          </a:ln>
          <a:effectLst/>
        </p:spPr>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bg1"/>
                </a:solidFill>
                <a:effectLst/>
                <a:uLnTx/>
                <a:uFillTx/>
                <a:latin typeface="Segoe UI Semibold"/>
                <a:ea typeface="+mn-ea"/>
                <a:cs typeface="+mn-cs"/>
              </a:rPr>
              <a:t>Get started by going to </a:t>
            </a:r>
            <a:r>
              <a:rPr kumimoji="0" lang="en-US" sz="1400" b="0" i="0" u="none" strike="noStrike" kern="0" cap="none" spc="0" normalizeH="0" baseline="0" noProof="0">
                <a:ln>
                  <a:noFill/>
                </a:ln>
                <a:solidFill>
                  <a:schemeClr val="bg1"/>
                </a:solidFill>
                <a:effectLst/>
                <a:uLnTx/>
                <a:uFillTx/>
                <a:latin typeface="Segoe UI Semibold"/>
                <a:ea typeface="+mn-ea"/>
                <a:cs typeface="+mn-cs"/>
                <a:hlinkClick r:id="rId3">
                  <a:extLst>
                    <a:ext uri="{A12FA001-AC4F-418D-AE19-62706E023703}">
                      <ahyp:hlinkClr xmlns:ahyp="http://schemas.microsoft.com/office/drawing/2018/hyperlinkcolor" val="tx"/>
                    </a:ext>
                  </a:extLst>
                </a:hlinkClick>
              </a:rPr>
              <a:t>M365Copilot.com</a:t>
            </a:r>
            <a:endParaRPr kumimoji="0" lang="en-US" sz="1400" b="0" i="0" u="none" strike="noStrike" kern="0" cap="none" spc="0" normalizeH="0" baseline="0" noProof="0">
              <a:ln>
                <a:noFill/>
              </a:ln>
              <a:solidFill>
                <a:schemeClr val="bg1"/>
              </a:solidFill>
              <a:effectLst/>
              <a:uLnTx/>
              <a:uFillTx/>
              <a:latin typeface="Segoe UI Semibold"/>
              <a:ea typeface="+mn-ea"/>
              <a:cs typeface="+mn-cs"/>
            </a:endParaRPr>
          </a:p>
        </p:txBody>
      </p:sp>
      <p:sp>
        <p:nvSpPr>
          <p:cNvPr id="3" name="TextBox 2">
            <a:extLst>
              <a:ext uri="{FF2B5EF4-FFF2-40B4-BE49-F238E27FC236}">
                <a16:creationId xmlns:a16="http://schemas.microsoft.com/office/drawing/2014/main" id="{19F313EA-3B1B-28A8-ABB9-E734F1F0A4EA}"/>
              </a:ext>
            </a:extLst>
          </p:cNvPr>
          <p:cNvSpPr txBox="1"/>
          <p:nvPr/>
        </p:nvSpPr>
        <p:spPr>
          <a:xfrm>
            <a:off x="203126" y="6400800"/>
            <a:ext cx="11780874" cy="338554"/>
          </a:xfrm>
          <a:prstGeom prst="rect">
            <a:avLst/>
          </a:prstGeom>
          <a:noFill/>
        </p:spPr>
        <p:txBody>
          <a:bodyPr wrap="square" lIns="0" tIns="0" rIns="0" bIns="0" rtlCol="0">
            <a:spAutoFit/>
          </a:bodyPr>
          <a:lstStyle/>
          <a:p>
            <a:pPr algn="l"/>
            <a:r>
              <a:rPr lang="en-US" sz="1100" baseline="30000"/>
              <a:t>1</a:t>
            </a:r>
            <a:r>
              <a:rPr lang="en-US" sz="1100"/>
              <a:t>Image generation and file upload limits apply.</a:t>
            </a:r>
          </a:p>
          <a:p>
            <a:pPr algn="l"/>
            <a:r>
              <a:rPr lang="en-US" sz="1100" baseline="30000"/>
              <a:t>2</a:t>
            </a:r>
            <a:r>
              <a:rPr lang="en-US" sz="1100"/>
              <a:t>Connecting Copilot Chat to your organization data is only available if your organization admin has enabled this capability.</a:t>
            </a:r>
            <a:endParaRPr lang="en-US" sz="1100" baseline="30000"/>
          </a:p>
        </p:txBody>
      </p:sp>
    </p:spTree>
    <p:extLst>
      <p:ext uri="{BB962C8B-B14F-4D97-AF65-F5344CB8AC3E}">
        <p14:creationId xmlns:p14="http://schemas.microsoft.com/office/powerpoint/2010/main" val="75347924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165FFFF-9843-C724-D27D-F028C78FA488}"/>
              </a:ext>
            </a:extLst>
          </p:cNvPr>
          <p:cNvSpPr txBox="1">
            <a:spLocks noGrp="1"/>
          </p:cNvSpPr>
          <p:nvPr>
            <p:ph type="title" idx="4294967295"/>
          </p:nvPr>
        </p:nvSpPr>
        <p:spPr>
          <a:xfrm>
            <a:off x="101375" y="-682832"/>
            <a:ext cx="1101852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Sans Display" pitchFamily="2" charset="0"/>
              </a:defRPr>
            </a:lvl1pPr>
          </a:lstStyle>
          <a:p>
            <a:pPr marL="0" marR="0" lvl="0" indent="0" algn="l" defTabSz="914367"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a:ln w="3175">
                  <a:noFill/>
                </a:ln>
                <a:solidFill>
                  <a:srgbClr val="000000"/>
                </a:solidFill>
                <a:effectLst/>
                <a:uLnTx/>
                <a:uFillTx/>
                <a:latin typeface="Segoe Sans Display Semibold"/>
                <a:ea typeface="+mn-ea"/>
                <a:cs typeface="Segoe Sans Display" pitchFamily="2" charset="0"/>
              </a:rPr>
              <a:t>Copilot Chat introduction video</a:t>
            </a:r>
          </a:p>
        </p:txBody>
      </p:sp>
      <p:pic>
        <p:nvPicPr>
          <p:cNvPr id="2" name="Microsoft 365 Copilot Chat_core" descr="VIdeo intro to Copilot Chat">
            <a:hlinkClick r:id="" action="ppaction://media"/>
            <a:extLst>
              <a:ext uri="{FF2B5EF4-FFF2-40B4-BE49-F238E27FC236}">
                <a16:creationId xmlns:a16="http://schemas.microsoft.com/office/drawing/2014/main" id="{5D382F7D-C057-3F60-3BE5-7A09230CD947}"/>
              </a:ext>
            </a:extLst>
          </p:cNvPr>
          <p:cNvPicPr>
            <a:picLocks noChangeAspect="1"/>
          </p:cNvPicPr>
          <p:nvPr>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91368AC8-1780-4B72-9C12-18193E1402F5}" label="" lang="en-us" r:embed="rId4"/>
                        </p173:trackLst>
                      </p173:tracksInfo>
                    </p:ext>
                  </p14:extLst>
                </p14:media>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975970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3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F28FD-FB00-464A-603D-740EA9BEA8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26EA95-72A6-E388-703C-F3C802CEB1B2}"/>
              </a:ext>
            </a:extLst>
          </p:cNvPr>
          <p:cNvSpPr>
            <a:spLocks noGrp="1"/>
          </p:cNvSpPr>
          <p:nvPr>
            <p:ph type="title"/>
          </p:nvPr>
        </p:nvSpPr>
        <p:spPr>
          <a:xfrm>
            <a:off x="585216" y="2537210"/>
            <a:ext cx="7068312" cy="997196"/>
          </a:xfrm>
        </p:spPr>
        <p:txBody>
          <a:bodyPr/>
          <a:lstStyle/>
          <a:p>
            <a:r>
              <a:rPr lang="en-US"/>
              <a:t>Get started with Copilot Chat</a:t>
            </a:r>
          </a:p>
        </p:txBody>
      </p:sp>
    </p:spTree>
    <p:extLst>
      <p:ext uri="{BB962C8B-B14F-4D97-AF65-F5344CB8AC3E}">
        <p14:creationId xmlns:p14="http://schemas.microsoft.com/office/powerpoint/2010/main" val="192742781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A492C-74BA-572E-FF71-6F80DD421D6E}"/>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C860781-B29E-846E-EAD3-3059C1C6F133}"/>
              </a:ext>
              <a:ext uri="{C183D7F6-B498-43B3-948B-1728B52AA6E4}">
                <adec:decorative xmlns:adec="http://schemas.microsoft.com/office/drawing/2017/decorative" val="1"/>
              </a:ext>
            </a:extLst>
          </p:cNvPr>
          <p:cNvSpPr/>
          <p:nvPr/>
        </p:nvSpPr>
        <p:spPr bwMode="auto">
          <a:xfrm>
            <a:off x="445091" y="1246910"/>
            <a:ext cx="11296945" cy="4831162"/>
          </a:xfrm>
          <a:prstGeom prst="roundRect">
            <a:avLst>
              <a:gd name="adj" fmla="val 4127"/>
            </a:avLst>
          </a:prstGeom>
          <a:solidFill>
            <a:srgbClr val="FFFFFF">
              <a:alpha val="74118"/>
            </a:srgbClr>
          </a:solidFill>
          <a:ln>
            <a:solidFill>
              <a:schemeClr val="bg1"/>
            </a:solidFill>
          </a:ln>
          <a:effectLst>
            <a:outerShdw blurRad="343645" dist="295501" dir="2700000" algn="tl" rotWithShape="0">
              <a:srgbClr val="F3484C">
                <a:alpha val="15816"/>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 name="Title 1">
            <a:extLst>
              <a:ext uri="{FF2B5EF4-FFF2-40B4-BE49-F238E27FC236}">
                <a16:creationId xmlns:a16="http://schemas.microsoft.com/office/drawing/2014/main" id="{2C4E8B34-640B-BBC4-3C37-4AA9E1522250}"/>
              </a:ext>
            </a:extLst>
          </p:cNvPr>
          <p:cNvSpPr txBox="1">
            <a:spLocks noGrp="1"/>
          </p:cNvSpPr>
          <p:nvPr>
            <p:ph type="title" idx="4294967295"/>
          </p:nvPr>
        </p:nvSpPr>
        <p:spPr>
          <a:xfrm>
            <a:off x="588263" y="457200"/>
            <a:ext cx="11018520"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14367"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solidFill>
                  <a:srgbClr val="000000"/>
                </a:solidFill>
                <a:effectLst/>
                <a:uLnTx/>
                <a:uFillTx/>
                <a:latin typeface="Segoe UI Semibold" panose="020B0702040204020203" pitchFamily="34" charset="0"/>
                <a:ea typeface="+mn-ea"/>
                <a:cs typeface="Segoe UI Semibold" panose="020B0702040204020203" pitchFamily="34" charset="0"/>
              </a:rPr>
              <a:t>Sign in with your work account</a:t>
            </a:r>
          </a:p>
        </p:txBody>
      </p:sp>
      <p:sp>
        <p:nvSpPr>
          <p:cNvPr id="3" name="Oval 2">
            <a:extLst>
              <a:ext uri="{FF2B5EF4-FFF2-40B4-BE49-F238E27FC236}">
                <a16:creationId xmlns:a16="http://schemas.microsoft.com/office/drawing/2014/main" id="{A849ECCA-018F-D2F7-E010-F09C9B022C88}"/>
              </a:ext>
              <a:ext uri="{C183D7F6-B498-43B3-948B-1728B52AA6E4}">
                <adec:decorative xmlns:adec="http://schemas.microsoft.com/office/drawing/2017/decorative" val="0"/>
              </a:ext>
            </a:extLst>
          </p:cNvPr>
          <p:cNvSpPr>
            <a:spLocks noChangeAspect="1"/>
          </p:cNvSpPr>
          <p:nvPr/>
        </p:nvSpPr>
        <p:spPr>
          <a:xfrm>
            <a:off x="743544" y="1967163"/>
            <a:ext cx="274320" cy="274320"/>
          </a:xfrm>
          <a:prstGeom prst="ellipse">
            <a:avLst/>
          </a:prstGeom>
          <a:solidFill>
            <a:srgbClr val="3579CF"/>
          </a:solidFill>
          <a:ln w="3343" cap="flat">
            <a:noFill/>
            <a:prstDash val="solid"/>
            <a:miter/>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Body)"/>
                <a:ea typeface="+mn-ea"/>
                <a:cs typeface="Segoe UI" panose="020B0502040204020203" pitchFamily="34" charset="0"/>
              </a:rPr>
              <a:t>1</a:t>
            </a:r>
          </a:p>
        </p:txBody>
      </p:sp>
      <p:sp>
        <p:nvSpPr>
          <p:cNvPr id="4" name="TextBox 3">
            <a:extLst>
              <a:ext uri="{FF2B5EF4-FFF2-40B4-BE49-F238E27FC236}">
                <a16:creationId xmlns:a16="http://schemas.microsoft.com/office/drawing/2014/main" id="{BFEE3C01-BDC9-B83E-C290-FF4631C69A54}"/>
              </a:ext>
            </a:extLst>
          </p:cNvPr>
          <p:cNvSpPr txBox="1"/>
          <p:nvPr/>
        </p:nvSpPr>
        <p:spPr>
          <a:xfrm>
            <a:off x="1140037" y="1967163"/>
            <a:ext cx="4068831" cy="738664"/>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Navigate to </a:t>
            </a:r>
            <a:r>
              <a:rPr kumimoji="0" lang="en-US" sz="1600" b="0" i="0" u="none" strike="noStrike" kern="1200" cap="none" spc="0" normalizeH="0" baseline="0" noProof="0">
                <a:ln>
                  <a:noFill/>
                </a:ln>
                <a:solidFill>
                  <a:srgbClr val="2253E5"/>
                </a:solidFill>
                <a:effectLst/>
                <a:uLnTx/>
                <a:uFillTx/>
                <a:latin typeface="Segoe UI" panose="020B0502040204020203" pitchFamily="34" charset="0"/>
                <a:ea typeface="+mn-ea"/>
                <a:cs typeface="Segoe UI"/>
                <a:hlinkClick r:id="rId2"/>
              </a:rPr>
              <a:t>M365Copilot.com</a:t>
            </a:r>
            <a:r>
              <a:rPr kumimoji="0" lang="en-US" sz="1600" b="0" i="0" u="none" strike="noStrike" kern="1200" cap="none" spc="0" normalizeH="0" baseline="0" noProof="0">
                <a:ln>
                  <a:noFill/>
                </a:ln>
                <a:solidFill>
                  <a:srgbClr val="2253E5"/>
                </a:solidFill>
                <a:effectLst/>
                <a:uLnTx/>
                <a:uFillTx/>
                <a:latin typeface="Segoe UI" panose="020B0502040204020203" pitchFamily="34" charset="0"/>
                <a:ea typeface="+mn-ea"/>
                <a:cs typeface="Segoe UI"/>
              </a:rPr>
              <a:t> </a:t>
            </a: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on your preferred browser on your device to get to Copilot Chat. </a:t>
            </a:r>
          </a:p>
        </p:txBody>
      </p:sp>
      <p:sp>
        <p:nvSpPr>
          <p:cNvPr id="5" name="Oval 4">
            <a:extLst>
              <a:ext uri="{FF2B5EF4-FFF2-40B4-BE49-F238E27FC236}">
                <a16:creationId xmlns:a16="http://schemas.microsoft.com/office/drawing/2014/main" id="{64572311-5F49-4677-FDE7-175BA47EF650}"/>
              </a:ext>
              <a:ext uri="{C183D7F6-B498-43B3-948B-1728B52AA6E4}">
                <adec:decorative xmlns:adec="http://schemas.microsoft.com/office/drawing/2017/decorative" val="0"/>
              </a:ext>
            </a:extLst>
          </p:cNvPr>
          <p:cNvSpPr>
            <a:spLocks noChangeAspect="1"/>
          </p:cNvSpPr>
          <p:nvPr/>
        </p:nvSpPr>
        <p:spPr>
          <a:xfrm>
            <a:off x="743544" y="3021146"/>
            <a:ext cx="274320" cy="274320"/>
          </a:xfrm>
          <a:prstGeom prst="ellipse">
            <a:avLst/>
          </a:prstGeom>
          <a:solidFill>
            <a:srgbClr val="3579CF"/>
          </a:solidFill>
          <a:ln w="3343" cap="flat">
            <a:noFill/>
            <a:prstDash val="solid"/>
            <a:miter/>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Body)"/>
                <a:ea typeface="+mn-ea"/>
                <a:cs typeface="Segoe UI" panose="020B0502040204020203" pitchFamily="34" charset="0"/>
              </a:rPr>
              <a:t>2</a:t>
            </a:r>
          </a:p>
        </p:txBody>
      </p:sp>
      <p:sp>
        <p:nvSpPr>
          <p:cNvPr id="7" name="TextBox 6">
            <a:extLst>
              <a:ext uri="{FF2B5EF4-FFF2-40B4-BE49-F238E27FC236}">
                <a16:creationId xmlns:a16="http://schemas.microsoft.com/office/drawing/2014/main" id="{3E879114-8690-5D56-C1C5-19A12669741D}"/>
              </a:ext>
            </a:extLst>
          </p:cNvPr>
          <p:cNvSpPr txBox="1"/>
          <p:nvPr/>
        </p:nvSpPr>
        <p:spPr>
          <a:xfrm>
            <a:off x="1157896" y="3042545"/>
            <a:ext cx="4068831" cy="147732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Ensure you’re signed in with your work</a:t>
            </a:r>
            <a:r>
              <a:rPr lang="en-US" sz="1600">
                <a:gradFill>
                  <a:gsLst>
                    <a:gs pos="2917">
                      <a:srgbClr val="000000"/>
                    </a:gs>
                    <a:gs pos="30000">
                      <a:srgbClr val="000000"/>
                    </a:gs>
                  </a:gsLst>
                  <a:lin ang="5400000" scaled="0"/>
                </a:gradFill>
                <a:latin typeface="Segoe UI "/>
                <a:cs typeface="Segoe UI"/>
              </a:rPr>
              <a:t> or school</a:t>
            </a: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You will know you are successfully signed in to Copilot Chat when you see the green shield icon      next to “New chat”</a:t>
            </a:r>
          </a:p>
        </p:txBody>
      </p:sp>
      <p:pic>
        <p:nvPicPr>
          <p:cNvPr id="8" name="Graphic 7">
            <a:extLst>
              <a:ext uri="{FF2B5EF4-FFF2-40B4-BE49-F238E27FC236}">
                <a16:creationId xmlns:a16="http://schemas.microsoft.com/office/drawing/2014/main" id="{35EAB8E0-8007-7ACF-65BD-E0B297D31A66}"/>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9811" y="5560617"/>
            <a:ext cx="396169" cy="396169"/>
          </a:xfrm>
          <a:prstGeom prst="rect">
            <a:avLst/>
          </a:prstGeom>
        </p:spPr>
      </p:pic>
      <p:sp>
        <p:nvSpPr>
          <p:cNvPr id="9" name="TextBox 8">
            <a:extLst>
              <a:ext uri="{FF2B5EF4-FFF2-40B4-BE49-F238E27FC236}">
                <a16:creationId xmlns:a16="http://schemas.microsoft.com/office/drawing/2014/main" id="{27D63FA0-B5A0-B5B6-8704-9594B878EA28}"/>
              </a:ext>
            </a:extLst>
          </p:cNvPr>
          <p:cNvSpPr txBox="1"/>
          <p:nvPr/>
        </p:nvSpPr>
        <p:spPr>
          <a:xfrm>
            <a:off x="1375588" y="5587454"/>
            <a:ext cx="10366447" cy="363946"/>
          </a:xfrm>
          <a:prstGeom prst="rect">
            <a:avLst/>
          </a:prstGeom>
          <a:noFill/>
        </p:spPr>
        <p:txBody>
          <a:bodyPr wrap="squar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If you are not signed in with your work or school account, </a:t>
            </a:r>
            <a:r>
              <a:rPr lang="en-US" sz="1765">
                <a:gradFill>
                  <a:gsLst>
                    <a:gs pos="2917">
                      <a:srgbClr val="000000"/>
                    </a:gs>
                    <a:gs pos="30000">
                      <a:srgbClr val="000000"/>
                    </a:gs>
                  </a:gsLst>
                  <a:lin ang="5400000" scaled="0"/>
                </a:gradFill>
                <a:latin typeface="Segoe UI "/>
                <a:cs typeface="Segoe UI"/>
              </a:rPr>
              <a:t>e</a:t>
            </a:r>
            <a:r>
              <a:rPr kumimoji="0" lang="en-US" sz="1765" b="0" i="0" u="none" strike="noStrike" kern="1200" cap="none" spc="0" normalizeH="0" baseline="0" noProof="0" err="1">
                <a:ln>
                  <a:noFill/>
                </a:ln>
                <a:gradFill>
                  <a:gsLst>
                    <a:gs pos="2917">
                      <a:srgbClr val="000000"/>
                    </a:gs>
                    <a:gs pos="30000">
                      <a:srgbClr val="000000"/>
                    </a:gs>
                  </a:gsLst>
                  <a:lin ang="5400000" scaled="0"/>
                </a:gradFill>
                <a:effectLst/>
                <a:uLnTx/>
                <a:uFillTx/>
                <a:latin typeface="Segoe UI "/>
                <a:ea typeface="+mn-ea"/>
                <a:cs typeface="Segoe UI"/>
              </a:rPr>
              <a:t>nterprise</a:t>
            </a:r>
            <a:r>
              <a:rPr kumimoji="0" lang="en-US" sz="1765"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 data protection does not apply.</a:t>
            </a:r>
          </a:p>
        </p:txBody>
      </p:sp>
      <p:pic>
        <p:nvPicPr>
          <p:cNvPr id="18" name="Picture 17">
            <a:extLst>
              <a:ext uri="{FF2B5EF4-FFF2-40B4-BE49-F238E27FC236}">
                <a16:creationId xmlns:a16="http://schemas.microsoft.com/office/drawing/2014/main" id="{6E8A6B14-605B-784F-F477-2DCC8219185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168661" y="4287529"/>
            <a:ext cx="207895" cy="226239"/>
          </a:xfrm>
          <a:prstGeom prst="rect">
            <a:avLst/>
          </a:prstGeom>
          <a:ln w="38100">
            <a:noFill/>
          </a:ln>
        </p:spPr>
      </p:pic>
      <p:sp>
        <p:nvSpPr>
          <p:cNvPr id="13" name="Oval 12">
            <a:extLst>
              <a:ext uri="{FF2B5EF4-FFF2-40B4-BE49-F238E27FC236}">
                <a16:creationId xmlns:a16="http://schemas.microsoft.com/office/drawing/2014/main" id="{D22D4C44-F9C9-0202-2D83-9153FC303C77}"/>
              </a:ext>
              <a:ext uri="{C183D7F6-B498-43B3-948B-1728B52AA6E4}">
                <adec:decorative xmlns:adec="http://schemas.microsoft.com/office/drawing/2017/decorative" val="1"/>
              </a:ext>
            </a:extLst>
          </p:cNvPr>
          <p:cNvSpPr>
            <a:spLocks noChangeAspect="1"/>
          </p:cNvSpPr>
          <p:nvPr/>
        </p:nvSpPr>
        <p:spPr>
          <a:xfrm>
            <a:off x="5436620" y="1795113"/>
            <a:ext cx="274320" cy="274320"/>
          </a:xfrm>
          <a:prstGeom prst="ellipse">
            <a:avLst/>
          </a:prstGeom>
          <a:solidFill>
            <a:srgbClr val="3579CF"/>
          </a:solidFill>
          <a:ln w="3343" cap="flat">
            <a:noFill/>
            <a:prstDash val="solid"/>
            <a:miter/>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Body)"/>
                <a:ea typeface="+mn-ea"/>
                <a:cs typeface="Segoe UI" panose="020B0502040204020203" pitchFamily="34" charset="0"/>
              </a:rPr>
              <a:t>1</a:t>
            </a:r>
          </a:p>
        </p:txBody>
      </p:sp>
      <p:grpSp>
        <p:nvGrpSpPr>
          <p:cNvPr id="24" name="Group 23">
            <a:extLst>
              <a:ext uri="{FF2B5EF4-FFF2-40B4-BE49-F238E27FC236}">
                <a16:creationId xmlns:a16="http://schemas.microsoft.com/office/drawing/2014/main" id="{EE616328-8D2E-C94D-58DC-5650A03E6922}"/>
              </a:ext>
              <a:ext uri="{C183D7F6-B498-43B3-948B-1728B52AA6E4}">
                <adec:decorative xmlns:adec="http://schemas.microsoft.com/office/drawing/2017/decorative" val="1"/>
              </a:ext>
            </a:extLst>
          </p:cNvPr>
          <p:cNvGrpSpPr/>
          <p:nvPr/>
        </p:nvGrpSpPr>
        <p:grpSpPr>
          <a:xfrm>
            <a:off x="5642470" y="1795113"/>
            <a:ext cx="6190463" cy="3723112"/>
            <a:chOff x="5642470" y="1795113"/>
            <a:chExt cx="6190463" cy="3723112"/>
          </a:xfrm>
        </p:grpSpPr>
        <p:pic>
          <p:nvPicPr>
            <p:cNvPr id="22" name="Picture 21" descr="A screenshot of a computer&#10;&#10;AI-generated content may be incorrect.">
              <a:extLst>
                <a:ext uri="{FF2B5EF4-FFF2-40B4-BE49-F238E27FC236}">
                  <a16:creationId xmlns:a16="http://schemas.microsoft.com/office/drawing/2014/main" id="{90279DAA-2817-4E26-7393-CD63F8A22F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2470" y="1864342"/>
              <a:ext cx="6190463" cy="3653883"/>
            </a:xfrm>
            <a:prstGeom prst="rect">
              <a:avLst/>
            </a:prstGeom>
          </p:spPr>
        </p:pic>
        <p:grpSp>
          <p:nvGrpSpPr>
            <p:cNvPr id="10" name="Group 9">
              <a:extLst>
                <a:ext uri="{FF2B5EF4-FFF2-40B4-BE49-F238E27FC236}">
                  <a16:creationId xmlns:a16="http://schemas.microsoft.com/office/drawing/2014/main" id="{8C85673F-82C7-BD67-C262-183023D2F600}"/>
                </a:ext>
                <a:ext uri="{C183D7F6-B498-43B3-948B-1728B52AA6E4}">
                  <adec:decorative xmlns:adec="http://schemas.microsoft.com/office/drawing/2017/decorative" val="1"/>
                </a:ext>
              </a:extLst>
            </p:cNvPr>
            <p:cNvGrpSpPr/>
            <p:nvPr/>
          </p:nvGrpSpPr>
          <p:grpSpPr>
            <a:xfrm>
              <a:off x="5664677" y="1795113"/>
              <a:ext cx="5987573" cy="3462916"/>
              <a:chOff x="4809314" y="1941514"/>
              <a:chExt cx="5987573" cy="3462916"/>
            </a:xfrm>
          </p:grpSpPr>
          <p:pic>
            <p:nvPicPr>
              <p:cNvPr id="11" name="Graphic 10">
                <a:extLst>
                  <a:ext uri="{FF2B5EF4-FFF2-40B4-BE49-F238E27FC236}">
                    <a16:creationId xmlns:a16="http://schemas.microsoft.com/office/drawing/2014/main" id="{41C36BA5-98E2-AD75-0B51-689DB0F3BF4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982353" y="2224761"/>
                <a:ext cx="5814534" cy="3179669"/>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A1965340-1AAB-0E81-0D70-C5A9C85EDC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09314" y="1941514"/>
                <a:ext cx="2743200" cy="721898"/>
              </a:xfrm>
              <a:prstGeom prst="rect">
                <a:avLst/>
              </a:prstGeom>
              <a:ln w="28575">
                <a:noFill/>
              </a:ln>
            </p:spPr>
          </p:pic>
          <p:pic>
            <p:nvPicPr>
              <p:cNvPr id="16" name="Picture 15" descr="A screenshot of a computer&#10;&#10;Description automatically generated">
                <a:extLst>
                  <a:ext uri="{FF2B5EF4-FFF2-40B4-BE49-F238E27FC236}">
                    <a16:creationId xmlns:a16="http://schemas.microsoft.com/office/drawing/2014/main" id="{510D5ECF-384B-4332-371B-76EE1A0056B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158211" y="2158499"/>
                <a:ext cx="378491" cy="411887"/>
              </a:xfrm>
              <a:prstGeom prst="rect">
                <a:avLst/>
              </a:prstGeom>
              <a:ln w="38100">
                <a:solidFill>
                  <a:srgbClr val="3579CF"/>
                </a:solidFill>
              </a:ln>
            </p:spPr>
          </p:pic>
          <p:sp>
            <p:nvSpPr>
              <p:cNvPr id="17" name="Oval 16">
                <a:extLst>
                  <a:ext uri="{FF2B5EF4-FFF2-40B4-BE49-F238E27FC236}">
                    <a16:creationId xmlns:a16="http://schemas.microsoft.com/office/drawing/2014/main" id="{DE4A3218-3CCB-13C8-7624-07060711AAF2}"/>
                  </a:ext>
                </a:extLst>
              </p:cNvPr>
              <p:cNvSpPr>
                <a:spLocks noChangeAspect="1"/>
              </p:cNvSpPr>
              <p:nvPr/>
            </p:nvSpPr>
            <p:spPr>
              <a:xfrm>
                <a:off x="9922280" y="1992770"/>
                <a:ext cx="274320" cy="274320"/>
              </a:xfrm>
              <a:prstGeom prst="ellipse">
                <a:avLst/>
              </a:prstGeom>
              <a:solidFill>
                <a:srgbClr val="3579CF"/>
              </a:solidFill>
              <a:ln w="3343" cap="flat">
                <a:noFill/>
                <a:prstDash val="solid"/>
                <a:miter/>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Body)"/>
                    <a:ea typeface="+mn-ea"/>
                    <a:cs typeface="Segoe UI" panose="020B0502040204020203" pitchFamily="34" charset="0"/>
                  </a:rPr>
                  <a:t>2</a:t>
                </a:r>
              </a:p>
            </p:txBody>
          </p:sp>
          <p:sp>
            <p:nvSpPr>
              <p:cNvPr id="14" name="Rectangle 13">
                <a:extLst>
                  <a:ext uri="{FF2B5EF4-FFF2-40B4-BE49-F238E27FC236}">
                    <a16:creationId xmlns:a16="http://schemas.microsoft.com/office/drawing/2014/main" id="{6D19D579-2E14-AB7C-FA60-5F21EB8C770C}"/>
                  </a:ext>
                </a:extLst>
              </p:cNvPr>
              <p:cNvSpPr/>
              <p:nvPr/>
            </p:nvSpPr>
            <p:spPr>
              <a:xfrm>
                <a:off x="5670705" y="2278806"/>
                <a:ext cx="1020417" cy="1093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Sans Display"/>
                  <a:ea typeface="+mn-ea"/>
                  <a:cs typeface="+mn-cs"/>
                </a:endParaRPr>
              </a:p>
            </p:txBody>
          </p:sp>
          <p:sp>
            <p:nvSpPr>
              <p:cNvPr id="15" name="TextBox 14">
                <a:extLst>
                  <a:ext uri="{FF2B5EF4-FFF2-40B4-BE49-F238E27FC236}">
                    <a16:creationId xmlns:a16="http://schemas.microsoft.com/office/drawing/2014/main" id="{6F0E1227-E5B5-B9AB-6C0E-D49FF762F0C7}"/>
                  </a:ext>
                </a:extLst>
              </p:cNvPr>
              <p:cNvSpPr txBox="1"/>
              <p:nvPr/>
            </p:nvSpPr>
            <p:spPr>
              <a:xfrm>
                <a:off x="5586398" y="2225783"/>
                <a:ext cx="1966116" cy="215444"/>
              </a:xfrm>
              <a:prstGeom prst="rect">
                <a:avLst/>
              </a:prstGeom>
              <a:noFill/>
            </p:spPr>
            <p:txBody>
              <a:bodyPr wrap="squar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91F2C">
                        <a:lumMod val="65000"/>
                        <a:lumOff val="35000"/>
                      </a:srgbClr>
                    </a:solidFill>
                    <a:effectLst/>
                    <a:uLnTx/>
                    <a:uFillTx/>
                    <a:latin typeface="Segoe Sans Display"/>
                    <a:ea typeface="+mn-ea"/>
                    <a:cs typeface="+mn-cs"/>
                  </a:rPr>
                  <a:t>https://M365Copilot.com</a:t>
                </a:r>
              </a:p>
            </p:txBody>
          </p:sp>
        </p:grpSp>
      </p:grpSp>
    </p:spTree>
    <p:extLst>
      <p:ext uri="{BB962C8B-B14F-4D97-AF65-F5344CB8AC3E}">
        <p14:creationId xmlns:p14="http://schemas.microsoft.com/office/powerpoint/2010/main" val="273652591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58AD0-0B0B-3952-76F2-436ADF60FAAF}"/>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5D3EE52-D56B-B8A3-760F-B21D7A687D5B}"/>
              </a:ext>
              <a:ext uri="{C183D7F6-B498-43B3-948B-1728B52AA6E4}">
                <adec:decorative xmlns:adec="http://schemas.microsoft.com/office/drawing/2017/decorative" val="1"/>
              </a:ext>
            </a:extLst>
          </p:cNvPr>
          <p:cNvSpPr/>
          <p:nvPr/>
        </p:nvSpPr>
        <p:spPr bwMode="auto">
          <a:xfrm>
            <a:off x="445091" y="1186963"/>
            <a:ext cx="11296945" cy="5323167"/>
          </a:xfrm>
          <a:prstGeom prst="roundRect">
            <a:avLst>
              <a:gd name="adj" fmla="val 4127"/>
            </a:avLst>
          </a:prstGeom>
          <a:solidFill>
            <a:srgbClr val="FFFFFF">
              <a:alpha val="74118"/>
            </a:srgbClr>
          </a:solidFill>
          <a:ln>
            <a:solidFill>
              <a:schemeClr val="bg1"/>
            </a:solidFill>
          </a:ln>
          <a:effectLst>
            <a:outerShdw blurRad="343645" dist="295501" dir="2700000" algn="tl" rotWithShape="0">
              <a:srgbClr val="F3484C">
                <a:alpha val="15816"/>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4" name="Picture Placeholder 6" descr="Image of Copilot Chat UI">
            <a:extLst>
              <a:ext uri="{FF2B5EF4-FFF2-40B4-BE49-F238E27FC236}">
                <a16:creationId xmlns:a16="http://schemas.microsoft.com/office/drawing/2014/main" id="{53D30A21-180F-EBB4-532A-F66BB3323BD3}"/>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897037" y="1920858"/>
            <a:ext cx="6283384" cy="3540869"/>
          </a:xfrm>
          <a:prstGeom prst="rect">
            <a:avLst/>
          </a:prstGeom>
        </p:spPr>
      </p:pic>
      <p:sp>
        <p:nvSpPr>
          <p:cNvPr id="2" name="Title 1">
            <a:extLst>
              <a:ext uri="{FF2B5EF4-FFF2-40B4-BE49-F238E27FC236}">
                <a16:creationId xmlns:a16="http://schemas.microsoft.com/office/drawing/2014/main" id="{EF015B90-AB30-9E18-2795-7B0B4F98E651}"/>
              </a:ext>
            </a:extLst>
          </p:cNvPr>
          <p:cNvSpPr txBox="1">
            <a:spLocks noGrp="1"/>
          </p:cNvSpPr>
          <p:nvPr>
            <p:ph type="title" idx="4294967295"/>
          </p:nvPr>
        </p:nvSpPr>
        <p:spPr>
          <a:xfrm>
            <a:off x="588263" y="465030"/>
            <a:ext cx="1101852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Sans Display" pitchFamily="2" charset="0"/>
              </a:defRPr>
            </a:lvl1pPr>
          </a:lstStyle>
          <a:p>
            <a:pPr marL="0" marR="0" lvl="0" indent="0" algn="l" defTabSz="914367"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a:ln w="3175">
                  <a:noFill/>
                </a:ln>
                <a:solidFill>
                  <a:srgbClr val="000000"/>
                </a:solidFill>
                <a:effectLst/>
                <a:uLnTx/>
                <a:uFillTx/>
                <a:latin typeface="Segoe Sans Display Semibold"/>
                <a:ea typeface="+mn-ea"/>
                <a:cs typeface="Segoe Sans Display" pitchFamily="2" charset="0"/>
              </a:rPr>
              <a:t>Get to know Copilot Chat</a:t>
            </a:r>
          </a:p>
        </p:txBody>
      </p:sp>
      <p:sp>
        <p:nvSpPr>
          <p:cNvPr id="10" name="TextBox 9">
            <a:extLst>
              <a:ext uri="{FF2B5EF4-FFF2-40B4-BE49-F238E27FC236}">
                <a16:creationId xmlns:a16="http://schemas.microsoft.com/office/drawing/2014/main" id="{322DFFD3-18B4-CD26-DFC9-A3F3B9E10F42}"/>
              </a:ext>
            </a:extLst>
          </p:cNvPr>
          <p:cNvSpPr txBox="1"/>
          <p:nvPr/>
        </p:nvSpPr>
        <p:spPr>
          <a:xfrm>
            <a:off x="9166226" y="1564898"/>
            <a:ext cx="2003195" cy="677108"/>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0"/>
              </a:spcBef>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a:ea typeface="+mn-ea"/>
                <a:cs typeface="Segoe UI Semibold"/>
              </a:rPr>
              <a:t>Start a new chat button</a:t>
            </a:r>
          </a:p>
          <a:p>
            <a:pPr marL="0" marR="0" lvl="0" indent="0" algn="l" defTabSz="914367" rtl="0" eaLnBrk="1" fontAlgn="auto" latinLnBrk="0" hangingPunct="1">
              <a:lnSpc>
                <a:spcPct val="100000"/>
              </a:lnSpc>
              <a:spcBef>
                <a:spcPts val="0"/>
              </a:spcBef>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a:rPr>
              <a:t>Clear your past chat and start a new conversation.</a:t>
            </a:r>
          </a:p>
          <a:p>
            <a:pPr marL="0" marR="0" lvl="0" indent="0" algn="l" defTabSz="914367"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gradFill>
                <a:gsLst>
                  <a:gs pos="2917">
                    <a:srgbClr val="000000"/>
                  </a:gs>
                  <a:gs pos="30000">
                    <a:srgbClr val="000000"/>
                  </a:gs>
                </a:gsLst>
                <a:lin ang="5400000" scaled="0"/>
              </a:gradFill>
              <a:effectLst/>
              <a:uLnTx/>
              <a:uFillTx/>
              <a:latin typeface="Segoe UI Semibold"/>
              <a:ea typeface="+mn-ea"/>
              <a:cs typeface="Segoe UI Semibold"/>
            </a:endParaRPr>
          </a:p>
        </p:txBody>
      </p:sp>
      <p:sp>
        <p:nvSpPr>
          <p:cNvPr id="15" name="TextBox 14">
            <a:extLst>
              <a:ext uri="{FF2B5EF4-FFF2-40B4-BE49-F238E27FC236}">
                <a16:creationId xmlns:a16="http://schemas.microsoft.com/office/drawing/2014/main" id="{BD2611D6-57A6-8932-A444-EA4A9C02A466}"/>
              </a:ext>
            </a:extLst>
          </p:cNvPr>
          <p:cNvSpPr txBox="1"/>
          <p:nvPr/>
        </p:nvSpPr>
        <p:spPr>
          <a:xfrm>
            <a:off x="9709114" y="2973696"/>
            <a:ext cx="1593737" cy="507831"/>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0"/>
              </a:spcBef>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Prompt box</a:t>
            </a:r>
          </a:p>
          <a:p>
            <a:pPr marL="0" marR="0" lvl="0" indent="0" algn="l" defTabSz="914367" rtl="0" eaLnBrk="1" fontAlgn="auto" latinLnBrk="0" hangingPunct="1">
              <a:lnSpc>
                <a:spcPct val="100000"/>
              </a:lnSpc>
              <a:spcBef>
                <a:spcPts val="0"/>
              </a:spcBef>
              <a:buClrTx/>
              <a:buSzTx/>
              <a:buFontTx/>
              <a:buNone/>
              <a:tabLst/>
              <a:defRPr/>
            </a:pPr>
            <a:r>
              <a:rPr kumimoji="0" lang="en-US" sz="11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Start your conversation here</a:t>
            </a:r>
          </a:p>
        </p:txBody>
      </p:sp>
      <p:sp>
        <p:nvSpPr>
          <p:cNvPr id="38" name="TextBox 37">
            <a:extLst>
              <a:ext uri="{FF2B5EF4-FFF2-40B4-BE49-F238E27FC236}">
                <a16:creationId xmlns:a16="http://schemas.microsoft.com/office/drawing/2014/main" id="{393DEC7F-AB06-170E-655C-33EE59C47298}"/>
              </a:ext>
            </a:extLst>
          </p:cNvPr>
          <p:cNvSpPr txBox="1"/>
          <p:nvPr/>
        </p:nvSpPr>
        <p:spPr>
          <a:xfrm>
            <a:off x="9492052" y="3719994"/>
            <a:ext cx="2003195" cy="830997"/>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0"/>
              </a:spcBef>
              <a:buClrTx/>
              <a:buSzTx/>
              <a:buFontTx/>
              <a:buNone/>
              <a:tabLst/>
              <a:defRPr/>
            </a:pPr>
            <a:r>
              <a:rPr lang="en-US" sz="1100">
                <a:solidFill>
                  <a:srgbClr val="000000"/>
                </a:solidFill>
                <a:latin typeface="Segoe UI Semibold"/>
                <a:cs typeface="Segoe UI Semibold"/>
              </a:rPr>
              <a:t>Dictation</a:t>
            </a:r>
            <a:endParaRPr kumimoji="0" lang="en-US" sz="1100" b="0" i="0" u="none" strike="noStrike" kern="1200" cap="none" spc="0" normalizeH="0" baseline="0" noProof="0">
              <a:ln>
                <a:noFill/>
              </a:ln>
              <a:solidFill>
                <a:srgbClr val="000000"/>
              </a:solidFill>
              <a:effectLst/>
              <a:uLnTx/>
              <a:uFillTx/>
              <a:latin typeface="Segoe UI Semibold"/>
              <a:ea typeface="+mn-ea"/>
              <a:cs typeface="Segoe UI Semibold"/>
            </a:endParaRPr>
          </a:p>
          <a:p>
            <a:pPr marL="0" marR="0" lvl="0" indent="0" algn="l" defTabSz="914367" rtl="0" eaLnBrk="1" fontAlgn="auto" latinLnBrk="0" hangingPunct="1">
              <a:lnSpc>
                <a:spcPct val="100000"/>
              </a:lnSpc>
              <a:spcBef>
                <a:spcPts val="0"/>
              </a:spcBef>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a:rPr>
              <a:t>Use dictation if you prefer to speak rather than type when you’re chatting with Copilot </a:t>
            </a:r>
            <a:r>
              <a:rPr kumimoji="0" lang="en-US" sz="1000" b="0" i="0" u="none" strike="noStrike" kern="1200" cap="none" spc="0" normalizeH="0" baseline="0" noProof="0">
                <a:ln>
                  <a:noFill/>
                </a:ln>
                <a:solidFill>
                  <a:srgbClr val="000000"/>
                </a:solidFill>
                <a:effectLst/>
                <a:uLnTx/>
                <a:uFillTx/>
                <a:latin typeface="Segoe UI"/>
                <a:ea typeface="+mn-ea"/>
                <a:cs typeface="Segoe UI"/>
              </a:rPr>
              <a:t>(</a:t>
            </a:r>
            <a:r>
              <a:rPr kumimoji="0" lang="en-US" sz="1000" b="1" i="0" u="none" strike="noStrike" kern="1200" cap="none" spc="0" normalizeH="0" baseline="0" noProof="0">
                <a:ln>
                  <a:noFill/>
                </a:ln>
                <a:solidFill>
                  <a:srgbClr val="000000"/>
                </a:solidFill>
                <a:effectLst/>
                <a:uLnTx/>
                <a:uFillTx/>
                <a:latin typeface="Segoe UI"/>
                <a:ea typeface="+mn-ea"/>
                <a:cs typeface="Segoe UI"/>
              </a:rPr>
              <a:t>coming soon</a:t>
            </a:r>
            <a:r>
              <a:rPr kumimoji="0" lang="en-US" sz="1000" b="0" i="0" u="none" strike="noStrike" kern="1200" cap="none" spc="0" normalizeH="0" baseline="0" noProof="0">
                <a:ln>
                  <a:noFill/>
                </a:ln>
                <a:solidFill>
                  <a:srgbClr val="000000"/>
                </a:solidFill>
                <a:effectLst/>
                <a:uLnTx/>
                <a:uFillTx/>
                <a:latin typeface="Segoe UI"/>
                <a:ea typeface="+mn-ea"/>
                <a:cs typeface="Segoe UI"/>
              </a:rPr>
              <a:t>)</a:t>
            </a:r>
            <a:endParaRPr kumimoji="0" lang="en-US" sz="1100" b="0" i="0" u="none" strike="noStrike" kern="1200" cap="none" spc="0" normalizeH="0" baseline="0" noProof="0">
              <a:ln>
                <a:noFill/>
              </a:ln>
              <a:solidFill>
                <a:srgbClr val="000000"/>
              </a:solidFill>
              <a:effectLst/>
              <a:uLnTx/>
              <a:uFillTx/>
              <a:latin typeface="Segoe UI"/>
              <a:ea typeface="+mn-ea"/>
              <a:cs typeface="Segoe UI"/>
            </a:endParaRPr>
          </a:p>
        </p:txBody>
      </p:sp>
      <p:sp>
        <p:nvSpPr>
          <p:cNvPr id="13" name="TextBox 12">
            <a:extLst>
              <a:ext uri="{FF2B5EF4-FFF2-40B4-BE49-F238E27FC236}">
                <a16:creationId xmlns:a16="http://schemas.microsoft.com/office/drawing/2014/main" id="{4D129138-DEA8-6848-4F44-25CC7504884C}"/>
              </a:ext>
            </a:extLst>
          </p:cNvPr>
          <p:cNvSpPr txBox="1"/>
          <p:nvPr/>
        </p:nvSpPr>
        <p:spPr>
          <a:xfrm>
            <a:off x="7109205" y="5498611"/>
            <a:ext cx="2205784" cy="923330"/>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1200">
                <a:solidFill>
                  <a:srgbClr val="000000"/>
                </a:solidFill>
                <a:latin typeface="Segoe UI Semibold"/>
                <a:cs typeface="Segoe UI Semibold"/>
              </a:rPr>
              <a:t>Copilot Prompt Gallery</a:t>
            </a:r>
            <a:br>
              <a:rPr kumimoji="0" lang="en-US" sz="1200" b="0" i="0" u="none" strike="noStrike" kern="1200" cap="none" spc="0" normalizeH="0" baseline="0" noProof="0">
                <a:ln>
                  <a:noFill/>
                </a:ln>
                <a:solidFill>
                  <a:srgbClr val="091F2C"/>
                </a:solidFill>
                <a:effectLst/>
                <a:uLnTx/>
                <a:uFillTx/>
                <a:latin typeface="Segoe UI Semibold" panose="020B0702040204020203" pitchFamily="34" charset="0"/>
                <a:ea typeface="+mn-ea"/>
                <a:cs typeface="Segoe UI Semibold" panose="020B0702040204020203" pitchFamily="34" charset="0"/>
              </a:rPr>
            </a:b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Expand the suggested prompts to view the full Copilot Prompt Gallery, including saved prompts and prompts from your team</a:t>
            </a:r>
            <a:endPar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Variable Display "/>
              <a:ea typeface="+mn-ea"/>
              <a:cs typeface="Segoe UI"/>
            </a:endParaRPr>
          </a:p>
        </p:txBody>
      </p:sp>
      <p:cxnSp>
        <p:nvCxnSpPr>
          <p:cNvPr id="17" name="Connector: Elbow 16">
            <a:extLst>
              <a:ext uri="{FF2B5EF4-FFF2-40B4-BE49-F238E27FC236}">
                <a16:creationId xmlns:a16="http://schemas.microsoft.com/office/drawing/2014/main" id="{16942314-D806-A974-6407-9655DADD67CF}"/>
              </a:ext>
              <a:ext uri="{C183D7F6-B498-43B3-948B-1728B52AA6E4}">
                <adec:decorative xmlns:adec="http://schemas.microsoft.com/office/drawing/2017/decorative" val="1"/>
              </a:ext>
            </a:extLst>
          </p:cNvPr>
          <p:cNvCxnSpPr>
            <a:cxnSpLocks/>
            <a:stCxn id="18" idx="2"/>
          </p:cNvCxnSpPr>
          <p:nvPr/>
        </p:nvCxnSpPr>
        <p:spPr>
          <a:xfrm rot="10800000" flipV="1">
            <a:off x="8452951" y="1842076"/>
            <a:ext cx="580612" cy="359093"/>
          </a:xfrm>
          <a:prstGeom prst="bentConnector3">
            <a:avLst>
              <a:gd name="adj1" fmla="val 96220"/>
            </a:avLst>
          </a:prstGeom>
          <a:ln>
            <a:solidFill>
              <a:srgbClr val="3579CF"/>
            </a:solidFill>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05D75B9B-5541-F6D5-3196-785CB0D10761}"/>
              </a:ext>
              <a:ext uri="{C183D7F6-B498-43B3-948B-1728B52AA6E4}">
                <adec:decorative xmlns:adec="http://schemas.microsoft.com/office/drawing/2017/decorative" val="1"/>
              </a:ext>
            </a:extLst>
          </p:cNvPr>
          <p:cNvSpPr/>
          <p:nvPr/>
        </p:nvSpPr>
        <p:spPr>
          <a:xfrm>
            <a:off x="9033563" y="1796357"/>
            <a:ext cx="95250" cy="91440"/>
          </a:xfrm>
          <a:prstGeom prst="ellipse">
            <a:avLst/>
          </a:prstGeom>
          <a:solidFill>
            <a:srgbClr val="3579CF"/>
          </a:solidFill>
          <a:ln w="3343" cap="flat">
            <a:noFill/>
            <a:prstDash val="solid"/>
            <a:miter/>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Segoe UI semibold(Body)"/>
              <a:ea typeface="+mn-ea"/>
              <a:cs typeface="Segoe UI" panose="020B0502040204020203" pitchFamily="34" charset="0"/>
            </a:endParaRPr>
          </a:p>
        </p:txBody>
      </p:sp>
      <p:sp>
        <p:nvSpPr>
          <p:cNvPr id="20" name="Oval 19">
            <a:extLst>
              <a:ext uri="{FF2B5EF4-FFF2-40B4-BE49-F238E27FC236}">
                <a16:creationId xmlns:a16="http://schemas.microsoft.com/office/drawing/2014/main" id="{F32D0016-636E-9A00-3AD8-3A18EF2E6483}"/>
              </a:ext>
              <a:ext uri="{C183D7F6-B498-43B3-948B-1728B52AA6E4}">
                <adec:decorative xmlns:adec="http://schemas.microsoft.com/office/drawing/2017/decorative" val="1"/>
              </a:ext>
            </a:extLst>
          </p:cNvPr>
          <p:cNvSpPr/>
          <p:nvPr/>
        </p:nvSpPr>
        <p:spPr>
          <a:xfrm>
            <a:off x="976310" y="3262073"/>
            <a:ext cx="95250" cy="91440"/>
          </a:xfrm>
          <a:prstGeom prst="ellipse">
            <a:avLst/>
          </a:prstGeom>
          <a:solidFill>
            <a:srgbClr val="3579CF"/>
          </a:solidFill>
          <a:ln w="3343" cap="flat">
            <a:noFill/>
            <a:prstDash val="solid"/>
            <a:miter/>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Segoe UI semibold(Body)"/>
              <a:ea typeface="+mn-ea"/>
              <a:cs typeface="Segoe UI" panose="020B0502040204020203" pitchFamily="34" charset="0"/>
            </a:endParaRPr>
          </a:p>
        </p:txBody>
      </p:sp>
      <p:sp>
        <p:nvSpPr>
          <p:cNvPr id="22" name="TextBox 21">
            <a:extLst>
              <a:ext uri="{FF2B5EF4-FFF2-40B4-BE49-F238E27FC236}">
                <a16:creationId xmlns:a16="http://schemas.microsoft.com/office/drawing/2014/main" id="{D08605C4-96A7-4A90-1F0B-7E29B1F47F97}"/>
              </a:ext>
            </a:extLst>
          </p:cNvPr>
          <p:cNvSpPr txBox="1"/>
          <p:nvPr/>
        </p:nvSpPr>
        <p:spPr>
          <a:xfrm>
            <a:off x="3048090" y="5502460"/>
            <a:ext cx="2278993" cy="553998"/>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Semibold"/>
                <a:ea typeface="+mn-ea"/>
                <a:cs typeface="Segoe UI Semibold"/>
              </a:rPr>
              <a:t>Suggested prompts</a:t>
            </a:r>
            <a:br>
              <a:rPr kumimoji="0" lang="en-US" sz="1200" b="0" i="0" u="none" strike="noStrike" kern="1200" cap="none" spc="0" normalizeH="0" baseline="0" noProof="0">
                <a:ln>
                  <a:noFill/>
                </a:ln>
                <a:solidFill>
                  <a:srgbClr val="091F2C"/>
                </a:solidFill>
                <a:effectLst/>
                <a:uLnTx/>
                <a:uFillTx/>
                <a:latin typeface="Segoe UI Semibold" panose="020B0702040204020203" pitchFamily="34" charset="0"/>
                <a:ea typeface="+mn-ea"/>
                <a:cs typeface="Segoe UI Semibold" panose="020B0702040204020203" pitchFamily="34" charset="0"/>
              </a:rPr>
            </a:b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Get started with prompt suggestions</a:t>
            </a:r>
            <a:endPar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Variable Display "/>
              <a:ea typeface="+mn-ea"/>
              <a:cs typeface="Segoe UI"/>
            </a:endParaRPr>
          </a:p>
        </p:txBody>
      </p:sp>
      <p:sp>
        <p:nvSpPr>
          <p:cNvPr id="25" name="Oval 24">
            <a:extLst>
              <a:ext uri="{FF2B5EF4-FFF2-40B4-BE49-F238E27FC236}">
                <a16:creationId xmlns:a16="http://schemas.microsoft.com/office/drawing/2014/main" id="{D201A993-ED82-2D9E-2379-E2C013EA9B30}"/>
              </a:ext>
              <a:ext uri="{C183D7F6-B498-43B3-948B-1728B52AA6E4}">
                <adec:decorative xmlns:adec="http://schemas.microsoft.com/office/drawing/2017/decorative" val="1"/>
              </a:ext>
            </a:extLst>
          </p:cNvPr>
          <p:cNvSpPr/>
          <p:nvPr/>
        </p:nvSpPr>
        <p:spPr>
          <a:xfrm>
            <a:off x="4893135" y="5610259"/>
            <a:ext cx="95250" cy="91440"/>
          </a:xfrm>
          <a:prstGeom prst="ellipse">
            <a:avLst/>
          </a:prstGeom>
          <a:solidFill>
            <a:srgbClr val="3579CF"/>
          </a:solidFill>
          <a:ln w="3343" cap="flat">
            <a:noFill/>
            <a:prstDash val="solid"/>
            <a:miter/>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Segoe UI semibold(Body)"/>
              <a:ea typeface="+mn-ea"/>
              <a:cs typeface="Segoe UI" panose="020B0502040204020203" pitchFamily="34" charset="0"/>
            </a:endParaRPr>
          </a:p>
        </p:txBody>
      </p:sp>
      <p:cxnSp>
        <p:nvCxnSpPr>
          <p:cNvPr id="26" name="Connector: Elbow 25">
            <a:extLst>
              <a:ext uri="{FF2B5EF4-FFF2-40B4-BE49-F238E27FC236}">
                <a16:creationId xmlns:a16="http://schemas.microsoft.com/office/drawing/2014/main" id="{C961A8C2-D221-7FD9-DFA6-002D746BCF1D}"/>
              </a:ext>
              <a:ext uri="{C183D7F6-B498-43B3-948B-1728B52AA6E4}">
                <adec:decorative xmlns:adec="http://schemas.microsoft.com/office/drawing/2017/decorative" val="1"/>
              </a:ext>
            </a:extLst>
          </p:cNvPr>
          <p:cNvCxnSpPr>
            <a:cxnSpLocks/>
            <a:stCxn id="25" idx="2"/>
          </p:cNvCxnSpPr>
          <p:nvPr/>
        </p:nvCxnSpPr>
        <p:spPr>
          <a:xfrm rot="10800000" flipH="1">
            <a:off x="4893134" y="4447521"/>
            <a:ext cx="665807" cy="1208458"/>
          </a:xfrm>
          <a:prstGeom prst="bentConnector4">
            <a:avLst>
              <a:gd name="adj1" fmla="val 99858"/>
              <a:gd name="adj2" fmla="val 51892"/>
            </a:avLst>
          </a:prstGeom>
          <a:ln>
            <a:solidFill>
              <a:srgbClr val="3579CF"/>
            </a:solidFill>
          </a:ln>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6B8D1785-CEFD-E340-FA52-B3F62C51860F}"/>
              </a:ext>
              <a:ext uri="{C183D7F6-B498-43B3-948B-1728B52AA6E4}">
                <adec:decorative xmlns:adec="http://schemas.microsoft.com/office/drawing/2017/decorative" val="1"/>
              </a:ext>
            </a:extLst>
          </p:cNvPr>
          <p:cNvSpPr/>
          <p:nvPr/>
        </p:nvSpPr>
        <p:spPr>
          <a:xfrm>
            <a:off x="7934978" y="5383057"/>
            <a:ext cx="95250" cy="91440"/>
          </a:xfrm>
          <a:prstGeom prst="ellipse">
            <a:avLst/>
          </a:prstGeom>
          <a:solidFill>
            <a:srgbClr val="3579CF"/>
          </a:solidFill>
          <a:ln w="3343" cap="flat">
            <a:noFill/>
            <a:prstDash val="solid"/>
            <a:miter/>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Segoe UI semibold(Body)"/>
              <a:ea typeface="+mn-ea"/>
              <a:cs typeface="Segoe UI" panose="020B0502040204020203" pitchFamily="34" charset="0"/>
            </a:endParaRPr>
          </a:p>
        </p:txBody>
      </p:sp>
      <p:cxnSp>
        <p:nvCxnSpPr>
          <p:cNvPr id="28" name="Connector: Elbow 27">
            <a:extLst>
              <a:ext uri="{FF2B5EF4-FFF2-40B4-BE49-F238E27FC236}">
                <a16:creationId xmlns:a16="http://schemas.microsoft.com/office/drawing/2014/main" id="{9C0E39B8-1B78-EEB3-4689-0CD3EC467D5C}"/>
              </a:ext>
              <a:ext uri="{C183D7F6-B498-43B3-948B-1728B52AA6E4}">
                <adec:decorative xmlns:adec="http://schemas.microsoft.com/office/drawing/2017/decorative" val="1"/>
              </a:ext>
            </a:extLst>
          </p:cNvPr>
          <p:cNvCxnSpPr>
            <a:cxnSpLocks/>
            <a:stCxn id="27" idx="0"/>
          </p:cNvCxnSpPr>
          <p:nvPr/>
        </p:nvCxnSpPr>
        <p:spPr>
          <a:xfrm rot="16200000" flipV="1">
            <a:off x="7566187" y="4966641"/>
            <a:ext cx="832066" cy="766"/>
          </a:xfrm>
          <a:prstGeom prst="bentConnector3">
            <a:avLst>
              <a:gd name="adj1" fmla="val 50000"/>
            </a:avLst>
          </a:prstGeom>
          <a:ln>
            <a:solidFill>
              <a:srgbClr val="3579CF"/>
            </a:solidFill>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BA94A7A0-3C48-6A94-157B-ACDAEDEEDF52}"/>
              </a:ext>
              <a:ext uri="{C183D7F6-B498-43B3-948B-1728B52AA6E4}">
                <adec:decorative xmlns:adec="http://schemas.microsoft.com/office/drawing/2017/decorative" val="1"/>
              </a:ext>
            </a:extLst>
          </p:cNvPr>
          <p:cNvCxnSpPr>
            <a:cxnSpLocks/>
          </p:cNvCxnSpPr>
          <p:nvPr/>
        </p:nvCxnSpPr>
        <p:spPr>
          <a:xfrm rot="10800000" flipV="1">
            <a:off x="7981837" y="3790176"/>
            <a:ext cx="1333153" cy="1"/>
          </a:xfrm>
          <a:prstGeom prst="bentConnector3">
            <a:avLst>
              <a:gd name="adj1" fmla="val 50000"/>
            </a:avLst>
          </a:prstGeom>
          <a:ln>
            <a:solidFill>
              <a:srgbClr val="3579CF"/>
            </a:solidFill>
          </a:ln>
        </p:spPr>
        <p:style>
          <a:lnRef idx="2">
            <a:schemeClr val="accent1"/>
          </a:lnRef>
          <a:fillRef idx="0">
            <a:schemeClr val="accent1"/>
          </a:fillRef>
          <a:effectRef idx="1">
            <a:schemeClr val="accent1"/>
          </a:effectRef>
          <a:fontRef idx="minor">
            <a:schemeClr val="tx1"/>
          </a:fontRef>
        </p:style>
      </p:cxnSp>
      <p:sp>
        <p:nvSpPr>
          <p:cNvPr id="33" name="Oval 32">
            <a:extLst>
              <a:ext uri="{FF2B5EF4-FFF2-40B4-BE49-F238E27FC236}">
                <a16:creationId xmlns:a16="http://schemas.microsoft.com/office/drawing/2014/main" id="{605354F6-8D15-0D44-8EBA-EB8FE1CBEB39}"/>
              </a:ext>
              <a:ext uri="{C183D7F6-B498-43B3-948B-1728B52AA6E4}">
                <adec:decorative xmlns:adec="http://schemas.microsoft.com/office/drawing/2017/decorative" val="1"/>
              </a:ext>
            </a:extLst>
          </p:cNvPr>
          <p:cNvSpPr/>
          <p:nvPr/>
        </p:nvSpPr>
        <p:spPr>
          <a:xfrm>
            <a:off x="9316308" y="3756579"/>
            <a:ext cx="95250" cy="91440"/>
          </a:xfrm>
          <a:prstGeom prst="ellipse">
            <a:avLst/>
          </a:prstGeom>
          <a:solidFill>
            <a:srgbClr val="3579CF"/>
          </a:solidFill>
          <a:ln w="3343" cap="flat">
            <a:noFill/>
            <a:prstDash val="solid"/>
            <a:miter/>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Segoe UI semibold(Body)"/>
              <a:ea typeface="+mn-ea"/>
              <a:cs typeface="Segoe UI" panose="020B0502040204020203" pitchFamily="34" charset="0"/>
            </a:endParaRPr>
          </a:p>
        </p:txBody>
      </p:sp>
      <p:sp>
        <p:nvSpPr>
          <p:cNvPr id="35" name="Oval 34">
            <a:extLst>
              <a:ext uri="{FF2B5EF4-FFF2-40B4-BE49-F238E27FC236}">
                <a16:creationId xmlns:a16="http://schemas.microsoft.com/office/drawing/2014/main" id="{2303735D-5559-9C2D-9228-89EB9EFB577A}"/>
              </a:ext>
              <a:ext uri="{C183D7F6-B498-43B3-948B-1728B52AA6E4}">
                <adec:decorative xmlns:adec="http://schemas.microsoft.com/office/drawing/2017/decorative" val="1"/>
              </a:ext>
            </a:extLst>
          </p:cNvPr>
          <p:cNvSpPr/>
          <p:nvPr/>
        </p:nvSpPr>
        <p:spPr>
          <a:xfrm>
            <a:off x="9524346" y="3227612"/>
            <a:ext cx="95250" cy="91440"/>
          </a:xfrm>
          <a:prstGeom prst="ellipse">
            <a:avLst/>
          </a:prstGeom>
          <a:solidFill>
            <a:srgbClr val="3579CF"/>
          </a:solidFill>
          <a:ln w="3343" cap="flat">
            <a:noFill/>
            <a:prstDash val="solid"/>
            <a:miter/>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Segoe UI semibold(Body)"/>
              <a:ea typeface="+mn-ea"/>
              <a:cs typeface="Segoe UI" panose="020B0502040204020203" pitchFamily="34" charset="0"/>
            </a:endParaRPr>
          </a:p>
        </p:txBody>
      </p:sp>
      <p:sp>
        <p:nvSpPr>
          <p:cNvPr id="9" name="TextBox 8">
            <a:extLst>
              <a:ext uri="{FF2B5EF4-FFF2-40B4-BE49-F238E27FC236}">
                <a16:creationId xmlns:a16="http://schemas.microsoft.com/office/drawing/2014/main" id="{A6A95D5B-D042-F761-F361-99D52BF7DCA9}"/>
              </a:ext>
            </a:extLst>
          </p:cNvPr>
          <p:cNvSpPr txBox="1"/>
          <p:nvPr/>
        </p:nvSpPr>
        <p:spPr>
          <a:xfrm>
            <a:off x="588263" y="4346002"/>
            <a:ext cx="2084790" cy="553998"/>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Add content and agents</a:t>
            </a:r>
            <a:br>
              <a:rPr kumimoji="0" lang="en-US" sz="12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Expand</a:t>
            </a:r>
            <a:r>
              <a:rPr lang="en-US" sz="1200">
                <a:gradFill>
                  <a:gsLst>
                    <a:gs pos="2917">
                      <a:srgbClr val="000000"/>
                    </a:gs>
                    <a:gs pos="30000">
                      <a:srgbClr val="000000"/>
                    </a:gs>
                  </a:gsLst>
                  <a:lin ang="5400000" scaled="0"/>
                </a:gradFill>
                <a:latin typeface="Segoe UI "/>
                <a:cs typeface="Segoe UI"/>
              </a:rPr>
              <a:t> to upload files, images or add an agent to chat</a:t>
            </a:r>
            <a:endPar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endParaRPr>
          </a:p>
        </p:txBody>
      </p:sp>
      <p:sp>
        <p:nvSpPr>
          <p:cNvPr id="7" name="TextBox 6">
            <a:extLst>
              <a:ext uri="{FF2B5EF4-FFF2-40B4-BE49-F238E27FC236}">
                <a16:creationId xmlns:a16="http://schemas.microsoft.com/office/drawing/2014/main" id="{45ACB59B-03AB-B228-E447-2A033F356659}"/>
              </a:ext>
            </a:extLst>
          </p:cNvPr>
          <p:cNvSpPr txBox="1"/>
          <p:nvPr/>
        </p:nvSpPr>
        <p:spPr>
          <a:xfrm>
            <a:off x="600001" y="3478687"/>
            <a:ext cx="2084791" cy="369332"/>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Chat history</a:t>
            </a:r>
            <a:br>
              <a:rPr kumimoji="0" lang="en-US" sz="12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View your past conversations</a:t>
            </a:r>
          </a:p>
        </p:txBody>
      </p:sp>
      <p:sp>
        <p:nvSpPr>
          <p:cNvPr id="5" name="TextBox 4">
            <a:extLst>
              <a:ext uri="{FF2B5EF4-FFF2-40B4-BE49-F238E27FC236}">
                <a16:creationId xmlns:a16="http://schemas.microsoft.com/office/drawing/2014/main" id="{7D4F110D-C2BC-C85F-95A5-FC311478C8C6}"/>
              </a:ext>
            </a:extLst>
          </p:cNvPr>
          <p:cNvSpPr txBox="1"/>
          <p:nvPr/>
        </p:nvSpPr>
        <p:spPr>
          <a:xfrm>
            <a:off x="575148" y="1796357"/>
            <a:ext cx="2274265" cy="738664"/>
          </a:xfrm>
          <a:prstGeom prst="rect">
            <a:avLst/>
          </a:prstGeom>
          <a:noFill/>
        </p:spPr>
        <p:txBody>
          <a:bodyPr wrap="square" lIns="0" tIns="0" rIns="0" bIns="0" rtlCol="0" anchor="t">
            <a:spAutoFit/>
          </a:bodyPr>
          <a:lstStyle/>
          <a:p>
            <a:pPr lvl="0" defTabSz="914367">
              <a:spcAft>
                <a:spcPts val="600"/>
              </a:spcAft>
              <a:defRPr/>
            </a:pPr>
            <a:r>
              <a:rPr lang="en-US" sz="1200">
                <a:solidFill>
                  <a:srgbClr val="000000"/>
                </a:solidFill>
                <a:latin typeface="Segoe UI Semibold"/>
                <a:cs typeface="Segoe UI Semibold"/>
              </a:rPr>
              <a:t>Agents</a:t>
            </a:r>
            <a:br>
              <a:rPr lang="en-US" sz="1200">
                <a:solidFill>
                  <a:srgbClr val="091F2C"/>
                </a:solidFill>
                <a:latin typeface="Segoe UI Semibold" panose="020B0702040204020203" pitchFamily="34" charset="0"/>
                <a:cs typeface="Segoe UI Semibold" panose="020B0702040204020203" pitchFamily="34" charset="0"/>
              </a:rPr>
            </a:br>
            <a:r>
              <a:rPr lang="en-US" sz="1200">
                <a:gradFill>
                  <a:gsLst>
                    <a:gs pos="2917">
                      <a:srgbClr val="000000"/>
                    </a:gs>
                    <a:gs pos="30000">
                      <a:srgbClr val="000000"/>
                    </a:gs>
                  </a:gsLst>
                  <a:lin ang="5400000" scaled="0"/>
                </a:gradFill>
                <a:latin typeface="Segoe UI "/>
                <a:cs typeface="Segoe UI"/>
              </a:rPr>
              <a:t>Use existing agents or create new ones</a:t>
            </a:r>
            <a:r>
              <a:rPr lang="en-US" sz="1200" baseline="30000">
                <a:gradFill>
                  <a:gsLst>
                    <a:gs pos="2917">
                      <a:srgbClr val="000000"/>
                    </a:gs>
                    <a:gs pos="30000">
                      <a:srgbClr val="000000"/>
                    </a:gs>
                  </a:gsLst>
                  <a:lin ang="5400000" scaled="0"/>
                </a:gradFill>
                <a:latin typeface="Segoe UI "/>
                <a:cs typeface="Segoe UI"/>
              </a:rPr>
              <a:t>1</a:t>
            </a:r>
            <a:r>
              <a:rPr lang="en-US" sz="1200">
                <a:gradFill>
                  <a:gsLst>
                    <a:gs pos="2917">
                      <a:srgbClr val="000000"/>
                    </a:gs>
                    <a:gs pos="30000">
                      <a:srgbClr val="000000"/>
                    </a:gs>
                  </a:gsLst>
                  <a:lin ang="5400000" scaled="0"/>
                </a:gradFill>
                <a:latin typeface="Segoe UI "/>
                <a:cs typeface="Segoe UI"/>
              </a:rPr>
              <a:t>. Learn more about agents in </a:t>
            </a:r>
            <a:r>
              <a:rPr lang="en-US" sz="1200">
                <a:gradFill>
                  <a:gsLst>
                    <a:gs pos="2917">
                      <a:srgbClr val="000000"/>
                    </a:gs>
                    <a:gs pos="30000">
                      <a:srgbClr val="000000"/>
                    </a:gs>
                  </a:gsLst>
                  <a:lin ang="5400000" scaled="0"/>
                </a:gradFill>
                <a:latin typeface="Segoe UI "/>
                <a:cs typeface="Segoe UI"/>
                <a:hlinkClick r:id="rId3" action="ppaction://hlinksldjump"/>
              </a:rPr>
              <a:t>slide 17</a:t>
            </a:r>
            <a:endParaRPr kumimoji="0" lang="en-US" sz="12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endParaRPr>
          </a:p>
        </p:txBody>
      </p:sp>
      <p:cxnSp>
        <p:nvCxnSpPr>
          <p:cNvPr id="6" name="Connector: Elbow 5">
            <a:extLst>
              <a:ext uri="{FF2B5EF4-FFF2-40B4-BE49-F238E27FC236}">
                <a16:creationId xmlns:a16="http://schemas.microsoft.com/office/drawing/2014/main" id="{3E0F9B3F-1A93-E0C2-6D7E-142B2B21025D}"/>
              </a:ext>
              <a:ext uri="{C183D7F6-B498-43B3-948B-1728B52AA6E4}">
                <adec:decorative xmlns:adec="http://schemas.microsoft.com/office/drawing/2017/decorative" val="1"/>
              </a:ext>
            </a:extLst>
          </p:cNvPr>
          <p:cNvCxnSpPr>
            <a:cxnSpLocks/>
            <a:endCxn id="20" idx="1"/>
          </p:cNvCxnSpPr>
          <p:nvPr/>
        </p:nvCxnSpPr>
        <p:spPr>
          <a:xfrm rot="10800000" flipV="1">
            <a:off x="990260" y="2911792"/>
            <a:ext cx="2275455" cy="363672"/>
          </a:xfrm>
          <a:prstGeom prst="bentConnector2">
            <a:avLst/>
          </a:prstGeom>
          <a:ln>
            <a:solidFill>
              <a:srgbClr val="3579CF"/>
            </a:solidFill>
          </a:ln>
        </p:spPr>
        <p:style>
          <a:lnRef idx="2">
            <a:schemeClr val="accent1"/>
          </a:lnRef>
          <a:fillRef idx="0">
            <a:schemeClr val="accent1"/>
          </a:fillRef>
          <a:effectRef idx="1">
            <a:schemeClr val="accent1"/>
          </a:effectRef>
          <a:fontRef idx="minor">
            <a:schemeClr val="tx1"/>
          </a:fontRef>
        </p:style>
      </p:cxnSp>
      <p:cxnSp>
        <p:nvCxnSpPr>
          <p:cNvPr id="40" name="Connector: Elbow 39">
            <a:extLst>
              <a:ext uri="{FF2B5EF4-FFF2-40B4-BE49-F238E27FC236}">
                <a16:creationId xmlns:a16="http://schemas.microsoft.com/office/drawing/2014/main" id="{DEA46D7F-B5E0-1E01-BA84-D66721B3921C}"/>
              </a:ext>
              <a:ext uri="{C183D7F6-B498-43B3-948B-1728B52AA6E4}">
                <adec:decorative xmlns:adec="http://schemas.microsoft.com/office/drawing/2017/decorative" val="1"/>
              </a:ext>
            </a:extLst>
          </p:cNvPr>
          <p:cNvCxnSpPr>
            <a:cxnSpLocks/>
            <a:stCxn id="5" idx="0"/>
          </p:cNvCxnSpPr>
          <p:nvPr/>
        </p:nvCxnSpPr>
        <p:spPr>
          <a:xfrm rot="16200000" flipH="1">
            <a:off x="2449708" y="1058929"/>
            <a:ext cx="990933" cy="2465788"/>
          </a:xfrm>
          <a:prstGeom prst="bentConnector4">
            <a:avLst>
              <a:gd name="adj1" fmla="val -23069"/>
              <a:gd name="adj2" fmla="val 102892"/>
            </a:avLst>
          </a:prstGeom>
          <a:ln>
            <a:solidFill>
              <a:srgbClr val="3579CF"/>
            </a:solidFill>
          </a:ln>
        </p:spPr>
        <p:style>
          <a:lnRef idx="2">
            <a:schemeClr val="accent1"/>
          </a:lnRef>
          <a:fillRef idx="0">
            <a:schemeClr val="accent1"/>
          </a:fillRef>
          <a:effectRef idx="1">
            <a:schemeClr val="accent1"/>
          </a:effectRef>
          <a:fontRef idx="minor">
            <a:schemeClr val="tx1"/>
          </a:fontRef>
        </p:style>
      </p:cxnSp>
      <p:sp>
        <p:nvSpPr>
          <p:cNvPr id="41" name="Oval 40">
            <a:extLst>
              <a:ext uri="{FF2B5EF4-FFF2-40B4-BE49-F238E27FC236}">
                <a16:creationId xmlns:a16="http://schemas.microsoft.com/office/drawing/2014/main" id="{EFE08DF0-3E6E-4E9A-04F9-6BF2665B829D}"/>
              </a:ext>
              <a:ext uri="{C183D7F6-B498-43B3-948B-1728B52AA6E4}">
                <adec:decorative xmlns:adec="http://schemas.microsoft.com/office/drawing/2017/decorative" val="1"/>
              </a:ext>
            </a:extLst>
          </p:cNvPr>
          <p:cNvSpPr/>
          <p:nvPr/>
        </p:nvSpPr>
        <p:spPr>
          <a:xfrm>
            <a:off x="1664655" y="1733574"/>
            <a:ext cx="95250" cy="91440"/>
          </a:xfrm>
          <a:prstGeom prst="ellipse">
            <a:avLst/>
          </a:prstGeom>
          <a:solidFill>
            <a:srgbClr val="3579CF"/>
          </a:solidFill>
          <a:ln w="3343" cap="flat">
            <a:noFill/>
            <a:prstDash val="solid"/>
            <a:miter/>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Segoe UI semibold(Body)"/>
              <a:ea typeface="+mn-ea"/>
              <a:cs typeface="Segoe UI" panose="020B0502040204020203" pitchFamily="34" charset="0"/>
            </a:endParaRPr>
          </a:p>
        </p:txBody>
      </p:sp>
      <p:sp>
        <p:nvSpPr>
          <p:cNvPr id="53" name="Oval 52">
            <a:extLst>
              <a:ext uri="{FF2B5EF4-FFF2-40B4-BE49-F238E27FC236}">
                <a16:creationId xmlns:a16="http://schemas.microsoft.com/office/drawing/2014/main" id="{A56FF88B-30E1-58C6-F4B2-222EAEDFC67A}"/>
              </a:ext>
              <a:ext uri="{C183D7F6-B498-43B3-948B-1728B52AA6E4}">
                <adec:decorative xmlns:adec="http://schemas.microsoft.com/office/drawing/2017/decorative" val="1"/>
              </a:ext>
            </a:extLst>
          </p:cNvPr>
          <p:cNvSpPr/>
          <p:nvPr/>
        </p:nvSpPr>
        <p:spPr>
          <a:xfrm>
            <a:off x="2353036" y="4401801"/>
            <a:ext cx="95250" cy="91440"/>
          </a:xfrm>
          <a:prstGeom prst="ellipse">
            <a:avLst/>
          </a:prstGeom>
          <a:solidFill>
            <a:srgbClr val="3579CF"/>
          </a:solidFill>
          <a:ln w="3343" cap="flat">
            <a:noFill/>
            <a:prstDash val="solid"/>
            <a:miter/>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Segoe UI semibold(Body)"/>
              <a:ea typeface="+mn-ea"/>
              <a:cs typeface="Segoe UI" panose="020B0502040204020203" pitchFamily="34" charset="0"/>
            </a:endParaRPr>
          </a:p>
        </p:txBody>
      </p:sp>
      <p:cxnSp>
        <p:nvCxnSpPr>
          <p:cNvPr id="54" name="Connector: Elbow 53">
            <a:extLst>
              <a:ext uri="{FF2B5EF4-FFF2-40B4-BE49-F238E27FC236}">
                <a16:creationId xmlns:a16="http://schemas.microsoft.com/office/drawing/2014/main" id="{55CB0636-12DD-FC9F-CB8F-2FB04B9E710B}"/>
              </a:ext>
              <a:ext uri="{C183D7F6-B498-43B3-948B-1728B52AA6E4}">
                <adec:decorative xmlns:adec="http://schemas.microsoft.com/office/drawing/2017/decorative" val="1"/>
              </a:ext>
            </a:extLst>
          </p:cNvPr>
          <p:cNvCxnSpPr>
            <a:cxnSpLocks/>
            <a:stCxn id="53" idx="4"/>
          </p:cNvCxnSpPr>
          <p:nvPr/>
        </p:nvCxnSpPr>
        <p:spPr>
          <a:xfrm rot="5400000" flipH="1" flipV="1">
            <a:off x="3342990" y="2847847"/>
            <a:ext cx="703064" cy="2587723"/>
          </a:xfrm>
          <a:prstGeom prst="bentConnector4">
            <a:avLst>
              <a:gd name="adj1" fmla="val 9183"/>
              <a:gd name="adj2" fmla="val 64677"/>
            </a:avLst>
          </a:prstGeom>
          <a:ln>
            <a:solidFill>
              <a:srgbClr val="3579CF"/>
            </a:solidFill>
          </a:ln>
        </p:spPr>
        <p:style>
          <a:lnRef idx="2">
            <a:schemeClr val="accent1"/>
          </a:lnRef>
          <a:fillRef idx="0">
            <a:schemeClr val="accent1"/>
          </a:fillRef>
          <a:effectRef idx="1">
            <a:schemeClr val="accent1"/>
          </a:effectRef>
          <a:fontRef idx="minor">
            <a:schemeClr val="tx1"/>
          </a:fontRef>
        </p:style>
      </p:cxnSp>
      <p:cxnSp>
        <p:nvCxnSpPr>
          <p:cNvPr id="70" name="Connector: Elbow 69">
            <a:extLst>
              <a:ext uri="{FF2B5EF4-FFF2-40B4-BE49-F238E27FC236}">
                <a16:creationId xmlns:a16="http://schemas.microsoft.com/office/drawing/2014/main" id="{B4AE420C-10DD-71FE-4CE2-F2416DF30E20}"/>
              </a:ext>
              <a:ext uri="{C183D7F6-B498-43B3-948B-1728B52AA6E4}">
                <adec:decorative xmlns:adec="http://schemas.microsoft.com/office/drawing/2017/decorative" val="1"/>
              </a:ext>
            </a:extLst>
          </p:cNvPr>
          <p:cNvCxnSpPr>
            <a:cxnSpLocks/>
            <a:stCxn id="35" idx="2"/>
          </p:cNvCxnSpPr>
          <p:nvPr/>
        </p:nvCxnSpPr>
        <p:spPr>
          <a:xfrm rot="10800000" flipV="1">
            <a:off x="6610208" y="3273332"/>
            <a:ext cx="2914139" cy="186508"/>
          </a:xfrm>
          <a:prstGeom prst="bentConnector3">
            <a:avLst>
              <a:gd name="adj1" fmla="val 99582"/>
            </a:avLst>
          </a:prstGeom>
          <a:ln>
            <a:solidFill>
              <a:srgbClr val="3579CF"/>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CAFA2E6-F3B6-3449-692E-D25D428E8095}"/>
              </a:ext>
            </a:extLst>
          </p:cNvPr>
          <p:cNvSpPr txBox="1"/>
          <p:nvPr/>
        </p:nvSpPr>
        <p:spPr>
          <a:xfrm>
            <a:off x="527431" y="6616896"/>
            <a:ext cx="11242661"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a:ln>
                  <a:noFill/>
                </a:ln>
                <a:solidFill>
                  <a:srgbClr val="091F2C"/>
                </a:solidFill>
                <a:effectLst/>
                <a:uLnTx/>
                <a:uFillTx/>
                <a:latin typeface="Segoe Sans Display"/>
                <a:ea typeface="+mn-ea"/>
                <a:cs typeface="+mn-cs"/>
              </a:rPr>
              <a:t>1</a:t>
            </a:r>
            <a:r>
              <a:rPr kumimoji="0" lang="en-US" sz="1100" b="0" i="0" u="none" strike="noStrike" kern="1200" cap="none" spc="0" normalizeH="0" baseline="0" noProof="0">
                <a:ln>
                  <a:noFill/>
                </a:ln>
                <a:solidFill>
                  <a:srgbClr val="091F2C"/>
                </a:solidFill>
                <a:effectLst/>
                <a:uLnTx/>
                <a:uFillTx/>
                <a:latin typeface="Segoe Sans Display"/>
                <a:ea typeface="+mn-ea"/>
                <a:cs typeface="+mn-cs"/>
              </a:rPr>
              <a:t>Agent creation is only available if your organization admin has enabled this capability.</a:t>
            </a:r>
          </a:p>
        </p:txBody>
      </p:sp>
    </p:spTree>
    <p:extLst>
      <p:ext uri="{BB962C8B-B14F-4D97-AF65-F5344CB8AC3E}">
        <p14:creationId xmlns:p14="http://schemas.microsoft.com/office/powerpoint/2010/main" val="32478927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A7F42-C976-8345-5195-235DF1F50EA7}"/>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9D80729-B445-CD93-C67F-7B0C08015E8C}"/>
              </a:ext>
              <a:ext uri="{C183D7F6-B498-43B3-948B-1728B52AA6E4}">
                <adec:decorative xmlns:adec="http://schemas.microsoft.com/office/drawing/2017/decorative" val="1"/>
              </a:ext>
            </a:extLst>
          </p:cNvPr>
          <p:cNvSpPr/>
          <p:nvPr/>
        </p:nvSpPr>
        <p:spPr bwMode="auto">
          <a:xfrm>
            <a:off x="444754" y="1436688"/>
            <a:ext cx="3530396" cy="4391575"/>
          </a:xfrm>
          <a:prstGeom prst="roundRect">
            <a:avLst>
              <a:gd name="adj" fmla="val 4127"/>
            </a:avLst>
          </a:prstGeom>
          <a:solidFill>
            <a:srgbClr val="FFFFFF">
              <a:alpha val="74118"/>
            </a:srgbClr>
          </a:solidFill>
          <a:ln>
            <a:solidFill>
              <a:schemeClr val="bg1"/>
            </a:solidFill>
          </a:ln>
          <a:effectLst>
            <a:outerShdw blurRad="343645" dist="295501" dir="2700000" algn="tl" rotWithShape="0">
              <a:srgbClr val="F3484C">
                <a:alpha val="15816"/>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4" name="Title 1">
            <a:extLst>
              <a:ext uri="{FF2B5EF4-FFF2-40B4-BE49-F238E27FC236}">
                <a16:creationId xmlns:a16="http://schemas.microsoft.com/office/drawing/2014/main" id="{B700B8B0-4B5E-1B89-266B-78EFE0A254A1}"/>
              </a:ext>
            </a:extLst>
          </p:cNvPr>
          <p:cNvSpPr txBox="1">
            <a:spLocks noGrp="1"/>
          </p:cNvSpPr>
          <p:nvPr>
            <p:ph type="title" idx="4294967295"/>
          </p:nvPr>
        </p:nvSpPr>
        <p:spPr>
          <a:xfrm>
            <a:off x="588263" y="457200"/>
            <a:ext cx="11018520"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14367"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solidFill>
                  <a:srgbClr val="000000"/>
                </a:solidFill>
                <a:effectLst/>
                <a:uLnTx/>
                <a:uFillTx/>
                <a:latin typeface="Segoe UI Semibold" panose="020B0702040204020203" pitchFamily="34" charset="0"/>
                <a:ea typeface="+mn-ea"/>
                <a:cs typeface="Segoe UI Semibold" panose="020B0702040204020203" pitchFamily="34" charset="0"/>
              </a:rPr>
              <a:t>How to chat in 3 steps</a:t>
            </a:r>
          </a:p>
        </p:txBody>
      </p:sp>
      <p:sp>
        <p:nvSpPr>
          <p:cNvPr id="5" name="TextBox 4">
            <a:extLst>
              <a:ext uri="{FF2B5EF4-FFF2-40B4-BE49-F238E27FC236}">
                <a16:creationId xmlns:a16="http://schemas.microsoft.com/office/drawing/2014/main" id="{7A860A5C-9853-987F-920B-623C2BFEC778}"/>
              </a:ext>
            </a:extLst>
          </p:cNvPr>
          <p:cNvSpPr txBox="1"/>
          <p:nvPr/>
        </p:nvSpPr>
        <p:spPr>
          <a:xfrm>
            <a:off x="1491488" y="1877872"/>
            <a:ext cx="1958073" cy="584775"/>
          </a:xfrm>
          <a:prstGeom prst="rect">
            <a:avLst/>
          </a:prstGeom>
          <a:noFill/>
        </p:spPr>
        <p:txBody>
          <a:bodyPr wrap="square" lIns="91440" tIns="45720" rIns="91440" bIns="45720" anchor="t">
            <a:spAutoFit/>
          </a:bodyPr>
          <a:lstStyle/>
          <a:p>
            <a:pPr marL="201168" marR="0" lvl="0" indent="-228600" algn="l" defTabSz="914400" rtl="0" eaLnBrk="1" fontAlgn="base" latinLnBrk="0" hangingPunct="1">
              <a:lnSpc>
                <a:spcPct val="100000"/>
              </a:lnSpc>
              <a:spcBef>
                <a:spcPct val="0"/>
              </a:spcBef>
              <a:spcAft>
                <a:spcPct val="0"/>
              </a:spcAft>
              <a:buClrTx/>
              <a:buSzTx/>
              <a:buFontTx/>
              <a:buNone/>
              <a:tabLst/>
              <a:defRPr/>
            </a:pPr>
            <a:r>
              <a:rPr kumimoji="0" lang="en-CA" sz="1600" b="1" i="0" u="none" strike="noStrike" kern="1200" cap="none" spc="0" normalizeH="0" baseline="0" noProof="0">
                <a:ln w="3175">
                  <a:noFill/>
                </a:ln>
                <a:solidFill>
                  <a:prstClr val="black"/>
                </a:solidFill>
                <a:effectLst/>
                <a:uLnTx/>
                <a:uFillTx/>
                <a:latin typeface="Segoe UI semibold(Body)"/>
                <a:ea typeface="+mn-ea"/>
                <a:cs typeface="Segoe UI"/>
              </a:rPr>
              <a:t>1. Enter your prompt</a:t>
            </a:r>
            <a:endParaRPr kumimoji="0" lang="en-US" sz="1800" b="1" i="0" u="none" strike="noStrike" kern="1200" cap="none" spc="0" normalizeH="0" baseline="0" noProof="0">
              <a:ln>
                <a:noFill/>
              </a:ln>
              <a:solidFill>
                <a:prstClr val="black"/>
              </a:solidFill>
              <a:effectLst/>
              <a:uLnTx/>
              <a:uFillTx/>
              <a:latin typeface="Aptos" panose="02110004020202020204"/>
              <a:ea typeface="+mn-ea"/>
              <a:cs typeface="Segoe UI"/>
            </a:endParaRPr>
          </a:p>
        </p:txBody>
      </p:sp>
      <p:sp>
        <p:nvSpPr>
          <p:cNvPr id="7" name="Rectangle: Rounded Corners 6">
            <a:extLst>
              <a:ext uri="{FF2B5EF4-FFF2-40B4-BE49-F238E27FC236}">
                <a16:creationId xmlns:a16="http://schemas.microsoft.com/office/drawing/2014/main" id="{1FC3DE9F-0AFA-F189-8589-9917DD3B7461}"/>
              </a:ext>
              <a:ext uri="{C183D7F6-B498-43B3-948B-1728B52AA6E4}">
                <adec:decorative xmlns:adec="http://schemas.microsoft.com/office/drawing/2017/decorative" val="1"/>
              </a:ext>
            </a:extLst>
          </p:cNvPr>
          <p:cNvSpPr/>
          <p:nvPr/>
        </p:nvSpPr>
        <p:spPr bwMode="auto">
          <a:xfrm>
            <a:off x="4326828" y="1436688"/>
            <a:ext cx="3530396" cy="4391576"/>
          </a:xfrm>
          <a:prstGeom prst="roundRect">
            <a:avLst>
              <a:gd name="adj" fmla="val 4127"/>
            </a:avLst>
          </a:prstGeom>
          <a:solidFill>
            <a:srgbClr val="FFFFFF">
              <a:alpha val="74118"/>
            </a:srgbClr>
          </a:solidFill>
          <a:ln>
            <a:solidFill>
              <a:schemeClr val="bg1"/>
            </a:solidFill>
          </a:ln>
          <a:effectLst>
            <a:outerShdw blurRad="343645" dist="295501" dir="2700000" algn="tl" rotWithShape="0">
              <a:srgbClr val="F3484C">
                <a:alpha val="15816"/>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 name="TextBox 3">
            <a:extLst>
              <a:ext uri="{FF2B5EF4-FFF2-40B4-BE49-F238E27FC236}">
                <a16:creationId xmlns:a16="http://schemas.microsoft.com/office/drawing/2014/main" id="{DE366568-0DDF-FA42-7C0F-C407D75438C4}"/>
              </a:ext>
            </a:extLst>
          </p:cNvPr>
          <p:cNvSpPr txBox="1"/>
          <p:nvPr/>
        </p:nvSpPr>
        <p:spPr>
          <a:xfrm>
            <a:off x="800165" y="2724963"/>
            <a:ext cx="2819574" cy="1969770"/>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
                <a:ea typeface="+mn-ea"/>
                <a:cs typeface="+mn-cs"/>
              </a:rPr>
              <a:t>Enter your detailed prompt in the text box at the bottom. If you would like Copilot to source information from any reference files, you can upload them in your prompt by selecting the “Add content” button.</a:t>
            </a:r>
          </a:p>
        </p:txBody>
      </p:sp>
      <p:sp>
        <p:nvSpPr>
          <p:cNvPr id="15" name="TextBox 14">
            <a:extLst>
              <a:ext uri="{FF2B5EF4-FFF2-40B4-BE49-F238E27FC236}">
                <a16:creationId xmlns:a16="http://schemas.microsoft.com/office/drawing/2014/main" id="{C6D3FBCF-3057-DE8C-C616-029B4E8A0366}"/>
              </a:ext>
            </a:extLst>
          </p:cNvPr>
          <p:cNvSpPr txBox="1"/>
          <p:nvPr/>
        </p:nvSpPr>
        <p:spPr>
          <a:xfrm>
            <a:off x="5411961" y="1877872"/>
            <a:ext cx="1605648" cy="584775"/>
          </a:xfrm>
          <a:prstGeom prst="rect">
            <a:avLst/>
          </a:prstGeom>
          <a:noFill/>
        </p:spPr>
        <p:txBody>
          <a:bodyPr wrap="square" lIns="91440" tIns="45720" rIns="91440" bIns="45720" anchor="t">
            <a:spAutoFit/>
          </a:bodyPr>
          <a:lstStyle/>
          <a:p>
            <a:pPr marL="201168" marR="0" lvl="0" indent="-228600" algn="l" defTabSz="914400" rtl="0" eaLnBrk="1" fontAlgn="base" latinLnBrk="0" hangingPunct="1">
              <a:lnSpc>
                <a:spcPct val="100000"/>
              </a:lnSpc>
              <a:spcBef>
                <a:spcPct val="0"/>
              </a:spcBef>
              <a:spcAft>
                <a:spcPct val="0"/>
              </a:spcAft>
              <a:buClrTx/>
              <a:buSzTx/>
              <a:buFontTx/>
              <a:buNone/>
              <a:tabLst/>
              <a:defRPr/>
            </a:pPr>
            <a:r>
              <a:rPr kumimoji="0" lang="en-CA" sz="1600" b="1" i="0" u="none" strike="noStrike" kern="1200" cap="none" spc="0" normalizeH="0" baseline="0" noProof="0">
                <a:ln w="3175">
                  <a:noFill/>
                </a:ln>
                <a:solidFill>
                  <a:prstClr val="black"/>
                </a:solidFill>
                <a:effectLst/>
                <a:uLnTx/>
                <a:uFillTx/>
                <a:latin typeface="Segoe UI semibold(Body)"/>
                <a:ea typeface="+mn-ea"/>
                <a:cs typeface="Segoe UI"/>
              </a:rPr>
              <a:t>2. Check sources</a:t>
            </a:r>
            <a:endParaRPr kumimoji="0" lang="en-US" sz="1800" b="1" i="0" u="none" strike="noStrike" kern="1200" cap="none" spc="0" normalizeH="0" baseline="0" noProof="0">
              <a:ln>
                <a:noFill/>
              </a:ln>
              <a:solidFill>
                <a:prstClr val="black"/>
              </a:solidFill>
              <a:effectLst/>
              <a:uLnTx/>
              <a:uFillTx/>
              <a:latin typeface="Aptos" panose="02110004020202020204"/>
              <a:ea typeface="+mn-ea"/>
              <a:cs typeface="Segoe UI"/>
            </a:endParaRPr>
          </a:p>
        </p:txBody>
      </p:sp>
      <p:sp>
        <p:nvSpPr>
          <p:cNvPr id="8" name="TextBox 7">
            <a:extLst>
              <a:ext uri="{FF2B5EF4-FFF2-40B4-BE49-F238E27FC236}">
                <a16:creationId xmlns:a16="http://schemas.microsoft.com/office/drawing/2014/main" id="{62A14101-EC94-C484-5249-2C0371E2E2B7}"/>
              </a:ext>
            </a:extLst>
          </p:cNvPr>
          <p:cNvSpPr txBox="1"/>
          <p:nvPr/>
        </p:nvSpPr>
        <p:spPr>
          <a:xfrm>
            <a:off x="4688017" y="2724963"/>
            <a:ext cx="2813709" cy="155427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gradFill>
                  <a:gsLst>
                    <a:gs pos="2917">
                      <a:srgbClr val="000000"/>
                    </a:gs>
                    <a:gs pos="30000">
                      <a:srgbClr val="000000"/>
                    </a:gs>
                  </a:gsLst>
                  <a:lin ang="5400000" scaled="0"/>
                </a:gradFill>
                <a:effectLst/>
                <a:uLnTx/>
                <a:uFillTx/>
                <a:latin typeface="Segoe UI "/>
                <a:ea typeface="+mn-ea"/>
                <a:cs typeface="Segoe UI"/>
              </a:rPr>
              <a:t>Copilot Chat </a:t>
            </a:r>
            <a:r>
              <a:rPr kumimoji="0" lang="en-US" sz="1600" b="0" i="0" u="none" strike="noStrike" kern="1200" cap="none" spc="0" normalizeH="0" baseline="0" noProof="0">
                <a:ln>
                  <a:noFill/>
                </a:ln>
                <a:solidFill>
                  <a:srgbClr val="000000"/>
                </a:solidFill>
                <a:effectLst/>
                <a:uLnTx/>
                <a:uFillTx/>
                <a:latin typeface="Segoe UI "/>
                <a:ea typeface="+mn-ea"/>
                <a:cs typeface="+mn-cs"/>
              </a:rPr>
              <a:t>is transparent about the sources of its information. See these sources listed underneath the answer.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
                <a:ea typeface="+mn-ea"/>
                <a:cs typeface="+mn-cs"/>
              </a:rPr>
              <a:t>Vet these sources and validate your answers.</a:t>
            </a:r>
          </a:p>
        </p:txBody>
      </p:sp>
      <p:sp>
        <p:nvSpPr>
          <p:cNvPr id="10" name="Rectangle: Rounded Corners 9">
            <a:extLst>
              <a:ext uri="{FF2B5EF4-FFF2-40B4-BE49-F238E27FC236}">
                <a16:creationId xmlns:a16="http://schemas.microsoft.com/office/drawing/2014/main" id="{14E461D7-8FB5-14FB-DE10-F3F703E38404}"/>
              </a:ext>
              <a:ext uri="{C183D7F6-B498-43B3-948B-1728B52AA6E4}">
                <adec:decorative xmlns:adec="http://schemas.microsoft.com/office/drawing/2017/decorative" val="1"/>
              </a:ext>
            </a:extLst>
          </p:cNvPr>
          <p:cNvSpPr/>
          <p:nvPr/>
        </p:nvSpPr>
        <p:spPr bwMode="auto">
          <a:xfrm>
            <a:off x="8208902" y="1436687"/>
            <a:ext cx="3530396" cy="4391576"/>
          </a:xfrm>
          <a:prstGeom prst="roundRect">
            <a:avLst>
              <a:gd name="adj" fmla="val 4127"/>
            </a:avLst>
          </a:prstGeom>
          <a:solidFill>
            <a:srgbClr val="FFFFFF">
              <a:alpha val="74118"/>
            </a:srgbClr>
          </a:solidFill>
          <a:ln>
            <a:solidFill>
              <a:schemeClr val="bg1"/>
            </a:solidFill>
          </a:ln>
          <a:effectLst>
            <a:outerShdw blurRad="343645" dist="295501" dir="2700000" algn="tl" rotWithShape="0">
              <a:srgbClr val="F3484C">
                <a:alpha val="15816"/>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7" name="Picture 16" descr="Screenshot of the source attachments from a Copilot response.">
            <a:extLst>
              <a:ext uri="{FF2B5EF4-FFF2-40B4-BE49-F238E27FC236}">
                <a16:creationId xmlns:a16="http://schemas.microsoft.com/office/drawing/2014/main" id="{44E582F3-7D79-B162-7A72-77D878076C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44999" y="5044440"/>
            <a:ext cx="3302002" cy="361954"/>
          </a:xfrm>
          <a:prstGeom prst="roundRect">
            <a:avLst/>
          </a:prstGeom>
          <a:ln>
            <a:noFill/>
          </a:ln>
          <a:effectLst>
            <a:outerShdw blurRad="190500" algn="tl" rotWithShape="0">
              <a:srgbClr val="000000">
                <a:alpha val="30000"/>
              </a:srgbClr>
            </a:outerShdw>
          </a:effectLst>
        </p:spPr>
      </p:pic>
      <p:sp>
        <p:nvSpPr>
          <p:cNvPr id="12" name="TextBox 11">
            <a:extLst>
              <a:ext uri="{FF2B5EF4-FFF2-40B4-BE49-F238E27FC236}">
                <a16:creationId xmlns:a16="http://schemas.microsoft.com/office/drawing/2014/main" id="{3EC72219-051C-C18D-ADB6-27759313AC16}"/>
              </a:ext>
            </a:extLst>
          </p:cNvPr>
          <p:cNvSpPr txBox="1"/>
          <p:nvPr/>
        </p:nvSpPr>
        <p:spPr>
          <a:xfrm>
            <a:off x="9371692" y="1877872"/>
            <a:ext cx="1765603" cy="584775"/>
          </a:xfrm>
          <a:prstGeom prst="rect">
            <a:avLst/>
          </a:prstGeom>
          <a:noFill/>
        </p:spPr>
        <p:txBody>
          <a:bodyPr wrap="square" lIns="91440" tIns="45720" rIns="91440" bIns="45720" anchor="t">
            <a:spAutoFit/>
          </a:bodyPr>
          <a:lstStyle/>
          <a:p>
            <a:pPr marL="228600" marR="0" lvl="0" indent="-228600" algn="l" defTabSz="914400" rtl="0" eaLnBrk="1" fontAlgn="base" latinLnBrk="0" hangingPunct="1">
              <a:lnSpc>
                <a:spcPct val="100000"/>
              </a:lnSpc>
              <a:spcBef>
                <a:spcPct val="0"/>
              </a:spcBef>
              <a:spcAft>
                <a:spcPct val="0"/>
              </a:spcAft>
              <a:buClrTx/>
              <a:buSzTx/>
              <a:buFontTx/>
              <a:buNone/>
              <a:tabLst/>
              <a:defRPr/>
            </a:pPr>
            <a:r>
              <a:rPr kumimoji="0" lang="en-CA" sz="1600" b="1" i="0" u="none" strike="noStrike" kern="1200" cap="none" spc="0" normalizeH="0" baseline="0" noProof="0">
                <a:ln w="3175">
                  <a:noFill/>
                </a:ln>
                <a:solidFill>
                  <a:prstClr val="black"/>
                </a:solidFill>
                <a:effectLst/>
                <a:uLnTx/>
                <a:uFillTx/>
                <a:latin typeface="Segoe UI semibold(Body)"/>
                <a:ea typeface="+mn-ea"/>
                <a:cs typeface="Segoe UI"/>
              </a:rPr>
              <a:t>3. Continue the conversation</a:t>
            </a:r>
            <a:endParaRPr kumimoji="0" lang="en-US" sz="1800" b="1" i="0" u="none" strike="noStrike" kern="1200" cap="none" spc="0" normalizeH="0" baseline="0" noProof="0">
              <a:ln>
                <a:noFill/>
              </a:ln>
              <a:solidFill>
                <a:prstClr val="black"/>
              </a:solidFill>
              <a:effectLst/>
              <a:uLnTx/>
              <a:uFillTx/>
              <a:latin typeface="Aptos" panose="02110004020202020204"/>
              <a:ea typeface="+mn-ea"/>
              <a:cs typeface="Segoe UI"/>
            </a:endParaRPr>
          </a:p>
        </p:txBody>
      </p:sp>
      <p:sp>
        <p:nvSpPr>
          <p:cNvPr id="11" name="TextBox 10">
            <a:extLst>
              <a:ext uri="{FF2B5EF4-FFF2-40B4-BE49-F238E27FC236}">
                <a16:creationId xmlns:a16="http://schemas.microsoft.com/office/drawing/2014/main" id="{F869742A-B12F-760E-12A9-DCA9CAFD1295}"/>
              </a:ext>
            </a:extLst>
          </p:cNvPr>
          <p:cNvSpPr txBox="1"/>
          <p:nvPr/>
        </p:nvSpPr>
        <p:spPr>
          <a:xfrm>
            <a:off x="8647748" y="2724963"/>
            <a:ext cx="2641743" cy="204671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
                <a:ea typeface="+mn-ea"/>
                <a:cs typeface="+mn-cs"/>
              </a:rPr>
              <a:t>You can ask follow-up questions as you would in a conversation. You can refine the answer too. </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
                <a:ea typeface="+mn-ea"/>
                <a:cs typeface="+mn-cs"/>
              </a:rPr>
              <a:t>For example, try “Write a shorter answer" or "Give me more detail." You can also select suggested prompts.</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6" name="Graphic 5">
            <a:extLst>
              <a:ext uri="{FF2B5EF4-FFF2-40B4-BE49-F238E27FC236}">
                <a16:creationId xmlns:a16="http://schemas.microsoft.com/office/drawing/2014/main" id="{D7B53848-806C-5224-F451-6B9CC942C10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5017" y="1965637"/>
            <a:ext cx="489993" cy="377536"/>
          </a:xfrm>
          <a:prstGeom prst="rect">
            <a:avLst/>
          </a:prstGeom>
        </p:spPr>
      </p:pic>
      <p:pic>
        <p:nvPicPr>
          <p:cNvPr id="9" name="Graphic 8">
            <a:extLst>
              <a:ext uri="{FF2B5EF4-FFF2-40B4-BE49-F238E27FC236}">
                <a16:creationId xmlns:a16="http://schemas.microsoft.com/office/drawing/2014/main" id="{BAB11729-070E-4688-A0F5-E92A3EFA0EE9}"/>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692870" y="1965637"/>
            <a:ext cx="489993" cy="388176"/>
          </a:xfrm>
          <a:prstGeom prst="rect">
            <a:avLst/>
          </a:prstGeom>
        </p:spPr>
      </p:pic>
      <p:pic>
        <p:nvPicPr>
          <p:cNvPr id="13" name="Graphic 12">
            <a:extLst>
              <a:ext uri="{FF2B5EF4-FFF2-40B4-BE49-F238E27FC236}">
                <a16:creationId xmlns:a16="http://schemas.microsoft.com/office/drawing/2014/main" id="{63835986-FE2F-AD3D-DB07-E9F3E524BEBA}"/>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60519" y="1965637"/>
            <a:ext cx="581025" cy="409575"/>
          </a:xfrm>
          <a:prstGeom prst="rect">
            <a:avLst/>
          </a:prstGeom>
        </p:spPr>
      </p:pic>
      <p:pic>
        <p:nvPicPr>
          <p:cNvPr id="2" name="Picture Placeholder 6" descr="Image of prompt entry box">
            <a:extLst>
              <a:ext uri="{FF2B5EF4-FFF2-40B4-BE49-F238E27FC236}">
                <a16:creationId xmlns:a16="http://schemas.microsoft.com/office/drawing/2014/main" id="{52AB6142-3708-EDF5-C5CB-890BFC63F186}"/>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62512" y="4980942"/>
            <a:ext cx="3094880" cy="488950"/>
          </a:xfrm>
          <a:prstGeom prst="rect">
            <a:avLst/>
          </a:prstGeom>
        </p:spPr>
      </p:pic>
    </p:spTree>
    <p:extLst>
      <p:ext uri="{BB962C8B-B14F-4D97-AF65-F5344CB8AC3E}">
        <p14:creationId xmlns:p14="http://schemas.microsoft.com/office/powerpoint/2010/main" val="979788747"/>
      </p:ext>
    </p:extLst>
  </p:cSld>
  <p:clrMapOvr>
    <a:masterClrMapping/>
  </p:clrMapOvr>
  <p:transition>
    <p:fade/>
  </p:transition>
</p:sld>
</file>

<file path=ppt/theme/theme1.xml><?xml version="1.0" encoding="utf-8"?>
<a:theme xmlns:a="http://schemas.openxmlformats.org/drawingml/2006/main" name="Microsoft 365 Copilot Template">
  <a:themeElements>
    <a:clrScheme name="Microsoft 365 Copilot">
      <a:dk1>
        <a:srgbClr val="091F2C"/>
      </a:dk1>
      <a:lt1>
        <a:srgbClr val="FFFFFF"/>
      </a:lt1>
      <a:dk2>
        <a:srgbClr val="000000"/>
      </a:dk2>
      <a:lt2>
        <a:srgbClr val="FFF8F5"/>
      </a:lt2>
      <a:accent1>
        <a:srgbClr val="0078D4"/>
      </a:accent1>
      <a:accent2>
        <a:srgbClr val="C03BC4"/>
      </a:accent2>
      <a:accent3>
        <a:srgbClr val="FFA38B"/>
      </a:accent3>
      <a:accent4>
        <a:srgbClr val="8661C5"/>
      </a:accent4>
      <a:accent5>
        <a:srgbClr val="8DC8E8"/>
      </a:accent5>
      <a:accent6>
        <a:srgbClr val="FF5C39"/>
      </a:accent6>
      <a:hlink>
        <a:srgbClr val="0078D4"/>
      </a:hlink>
      <a:folHlink>
        <a:srgbClr val="C03BC4"/>
      </a:folHlink>
    </a:clrScheme>
    <a:fontScheme name="FantasyxMSFT">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a:solidFill>
              <a:schemeClr val="bg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Presentation1" id="{37823CB9-DC0F-DE49-A7F7-325A4228CCF9}" vid="{6CB80000-F9EA-4D40-9817-2B5CD0D7D2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B4D63BEF6CE74A98DE71B79A4EFA2E" ma:contentTypeVersion="20" ma:contentTypeDescription="Create a new document." ma:contentTypeScope="" ma:versionID="cb9345eb3893610c45717ec70d2b3801">
  <xsd:schema xmlns:xsd="http://www.w3.org/2001/XMLSchema" xmlns:xs="http://www.w3.org/2001/XMLSchema" xmlns:p="http://schemas.microsoft.com/office/2006/metadata/properties" xmlns:ns1="http://schemas.microsoft.com/sharepoint/v3" xmlns:ns2="324d2b90-11f2-4fdf-990a-54fa46247cf8" xmlns:ns3="b817b00b-f121-400f-976b-40959b1c7d14" targetNamespace="http://schemas.microsoft.com/office/2006/metadata/properties" ma:root="true" ma:fieldsID="323b0e0f0e8756d44652f1531627ebfa" ns1:_="" ns2:_="" ns3:_="">
    <xsd:import namespace="http://schemas.microsoft.com/sharepoint/v3"/>
    <xsd:import namespace="324d2b90-11f2-4fdf-990a-54fa46247cf8"/>
    <xsd:import namespace="b817b00b-f121-400f-976b-40959b1c7d1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LengthInSeconds" minOccurs="0"/>
                <xsd:element ref="ns2:MediaServiceDateTaken" minOccurs="0"/>
                <xsd:element ref="ns3:SharedWithUsers" minOccurs="0"/>
                <xsd:element ref="ns3:SharedWithDetails" minOccurs="0"/>
                <xsd:element ref="ns2:MCpostID" minOccurs="0"/>
                <xsd:element ref="ns2:MCpostdate" minOccurs="0"/>
                <xsd:element ref="ns2:Recipient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4d2b90-11f2-4fdf-990a-54fa46247cf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CpostID" ma:index="24" nillable="true" ma:displayName="MC post ID" ma:format="Dropdown" ma:internalName="MCpostID">
      <xsd:simpleType>
        <xsd:restriction base="dms:Text">
          <xsd:maxLength value="255"/>
        </xsd:restriction>
      </xsd:simpleType>
    </xsd:element>
    <xsd:element name="MCpostdate" ma:index="25" nillable="true" ma:displayName="MC post date " ma:format="Dropdown" ma:internalName="MCpostdate">
      <xsd:simpleType>
        <xsd:restriction base="dms:Text">
          <xsd:maxLength value="255"/>
        </xsd:restriction>
      </xsd:simpleType>
    </xsd:element>
    <xsd:element name="Recipients" ma:index="26" nillable="true" ma:displayName="Recipients " ma:format="Dropdown" ma:internalName="Recipients">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17b00b-f121-400f-976b-40959b1c7d1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2642221-0cbc-45a0-a534-f2e154e1d76e}" ma:internalName="TaxCatchAll" ma:showField="CatchAllData" ma:web="b817b00b-f121-400f-976b-40959b1c7d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LengthInSeconds xmlns="324d2b90-11f2-4fdf-990a-54fa46247cf8" xsi:nil="true"/>
    <lcf76f155ced4ddcb4097134ff3c332f xmlns="324d2b90-11f2-4fdf-990a-54fa46247cf8">
      <Terms xmlns="http://schemas.microsoft.com/office/infopath/2007/PartnerControls"/>
    </lcf76f155ced4ddcb4097134ff3c332f>
    <MCpostdate xmlns="324d2b90-11f2-4fdf-990a-54fa46247cf8" xsi:nil="true"/>
    <Recipients xmlns="324d2b90-11f2-4fdf-990a-54fa46247cf8" xsi:nil="true"/>
    <TaxCatchAll xmlns="b817b00b-f121-400f-976b-40959b1c7d14" xsi:nil="true"/>
    <MCpostID xmlns="324d2b90-11f2-4fdf-990a-54fa46247cf8" xsi:nil="true"/>
    <SharedWithUsers xmlns="b817b00b-f121-400f-976b-40959b1c7d14">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474CC6-54CA-4B3F-9E27-49019B2552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4d2b90-11f2-4fdf-990a-54fa46247cf8"/>
    <ds:schemaRef ds:uri="b817b00b-f121-400f-976b-40959b1c7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61ADE7-B8B5-4B19-BD69-16D19E078624}">
  <ds:schemaRefs>
    <ds:schemaRef ds:uri="http://schemas.microsoft.com/office/2006/metadata/properties"/>
    <ds:schemaRef ds:uri="http://schemas.microsoft.com/office/2006/documentManagement/types"/>
    <ds:schemaRef ds:uri="324d2b90-11f2-4fdf-990a-54fa46247cf8"/>
    <ds:schemaRef ds:uri="http://purl.org/dc/dcmitype/"/>
    <ds:schemaRef ds:uri="http://purl.org/dc/elements/1.1/"/>
    <ds:schemaRef ds:uri="b817b00b-f121-400f-976b-40959b1c7d14"/>
    <ds:schemaRef ds:uri="http://schemas.microsoft.com/office/infopath/2007/PartnerControls"/>
    <ds:schemaRef ds:uri="http://schemas.openxmlformats.org/package/2006/metadata/core-properties"/>
    <ds:schemaRef ds:uri="http://schemas.microsoft.com/sharepoint/v3"/>
    <ds:schemaRef ds:uri="http://www.w3.org/XML/1998/namespace"/>
    <ds:schemaRef ds:uri="http://purl.org/dc/terms/"/>
  </ds:schemaRefs>
</ds:datastoreItem>
</file>

<file path=customXml/itemProps3.xml><?xml version="1.0" encoding="utf-8"?>
<ds:datastoreItem xmlns:ds="http://schemas.openxmlformats.org/officeDocument/2006/customXml" ds:itemID="{BEBA5AF7-D94A-42E9-B3B8-DE2E58ECEAF3}">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1823</Words>
  <Application>Microsoft Office PowerPoint</Application>
  <PresentationFormat>Widescreen</PresentationFormat>
  <Paragraphs>197</Paragraphs>
  <Slides>22</Slides>
  <Notes>2</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Aptos</vt:lpstr>
      <vt:lpstr>Arial</vt:lpstr>
      <vt:lpstr>Calibri</vt:lpstr>
      <vt:lpstr>Segoe Sans Display</vt:lpstr>
      <vt:lpstr>Segoe Sans Display Semibold</vt:lpstr>
      <vt:lpstr>Segoe UI</vt:lpstr>
      <vt:lpstr>Segoe UI </vt:lpstr>
      <vt:lpstr>Segoe UI Semibold</vt:lpstr>
      <vt:lpstr>Segoe UI semibold(Body)</vt:lpstr>
      <vt:lpstr>Segoe UI Variable Display </vt:lpstr>
      <vt:lpstr>Segoe UI Variable Display Semibold</vt:lpstr>
      <vt:lpstr>Wingdings</vt:lpstr>
      <vt:lpstr>Microsoft 365 Copilot Template</vt:lpstr>
      <vt:lpstr>Get started with Microsoft 365 Copilot Chat</vt:lpstr>
      <vt:lpstr>Here’s what you’ll learn in this deck:</vt:lpstr>
      <vt:lpstr>What is Copilot Chat?</vt:lpstr>
      <vt:lpstr>Our approved AI chat tool</vt:lpstr>
      <vt:lpstr>Copilot Chat introduction video</vt:lpstr>
      <vt:lpstr>Get started with Copilot Chat</vt:lpstr>
      <vt:lpstr>Sign in with your work account</vt:lpstr>
      <vt:lpstr>Get to know Copilot Chat</vt:lpstr>
      <vt:lpstr>How to chat in 3 steps</vt:lpstr>
      <vt:lpstr>What is a “prompt?“</vt:lpstr>
      <vt:lpstr>Writing an effective prompt</vt:lpstr>
      <vt:lpstr>Writing an effective prompt part 2</vt:lpstr>
      <vt:lpstr>Upload a file to your prompt</vt:lpstr>
      <vt:lpstr>Use Copilot Chat to visualize data</vt:lpstr>
      <vt:lpstr>Discover and share Copilot prompts</vt:lpstr>
      <vt:lpstr>Access Copilot Chat from where you’re working</vt:lpstr>
      <vt:lpstr>Pin Copilot Chat in your Teams app</vt:lpstr>
      <vt:lpstr>Use Microsoft 365 Copilot on the go</vt:lpstr>
      <vt:lpstr>Copilot Chat prompt examples</vt:lpstr>
      <vt:lpstr>Get the answers you need to move forward</vt:lpstr>
      <vt:lpstr>Brainstorm and draft content quickly</vt:lpstr>
      <vt:lpstr>Microsoft 365 Copilot Chat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2025-09-12T15:30:22Z</dcterms:created>
  <dcterms:modified xsi:type="dcterms:W3CDTF">2026-04-19T16:54:43Z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TriggerFlowInfo">
    <vt:lpwstr/>
  </property>
  <property fmtid="{D5CDD505-2E9C-101B-9397-08002B2CF9AE}" pid="4" name="TemplateUrl">
    <vt:lpwstr/>
  </property>
  <property fmtid="{D5CDD505-2E9C-101B-9397-08002B2CF9AE}" pid="5" name="_ExtendedDescription">
    <vt:lpwstr/>
  </property>
  <property fmtid="{D5CDD505-2E9C-101B-9397-08002B2CF9AE}" pid="6" name="MediaServiceImageTags">
    <vt:lpwstr/>
  </property>
  <property fmtid="{D5CDD505-2E9C-101B-9397-08002B2CF9AE}" pid="7" name="xd_Signature">
    <vt:lpwstr/>
  </property>
  <property fmtid="{D5CDD505-2E9C-101B-9397-08002B2CF9AE}" pid="8" name="xd_ProgID">
    <vt:lpwstr/>
  </property>
  <property fmtid="{D5CDD505-2E9C-101B-9397-08002B2CF9AE}" pid="9" name="ContentTypeId">
    <vt:lpwstr>0x010100CAB4D63BEF6CE74A98DE71B79A4EFA2E</vt:lpwstr>
  </property>
  <property fmtid="{D5CDD505-2E9C-101B-9397-08002B2CF9AE}" pid="10" name="Order">
    <vt:lpwstr>27900.0000000000</vt:lpwstr>
  </property>
</Properties>
</file>