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4061" r:id="rId1"/>
  </p:sldMasterIdLst>
  <p:notesMasterIdLst>
    <p:notesMasterId r:id="rId35"/>
  </p:notesMasterIdLst>
  <p:sldIdLst>
    <p:sldId id="258" r:id="rId2"/>
    <p:sldId id="2147482557" r:id="rId3"/>
    <p:sldId id="2147482558" r:id="rId4"/>
    <p:sldId id="2147482560" r:id="rId5"/>
    <p:sldId id="2147482561" r:id="rId6"/>
    <p:sldId id="2147483631" r:id="rId7"/>
    <p:sldId id="2147483632" r:id="rId8"/>
    <p:sldId id="2147482566" r:id="rId9"/>
    <p:sldId id="2147482567" r:id="rId10"/>
    <p:sldId id="2147482568" r:id="rId11"/>
    <p:sldId id="2147482569" r:id="rId12"/>
    <p:sldId id="2147482570" r:id="rId13"/>
    <p:sldId id="2147482574" r:id="rId14"/>
    <p:sldId id="2147482575" r:id="rId15"/>
    <p:sldId id="2147483635" r:id="rId16"/>
    <p:sldId id="2147482578" r:id="rId17"/>
    <p:sldId id="2147482562" r:id="rId18"/>
    <p:sldId id="2147482563" r:id="rId19"/>
    <p:sldId id="2147482564" r:id="rId20"/>
    <p:sldId id="2147482565" r:id="rId21"/>
    <p:sldId id="2147482579" r:id="rId22"/>
    <p:sldId id="2147482580" r:id="rId23"/>
    <p:sldId id="2147483634" r:id="rId24"/>
    <p:sldId id="2147482581" r:id="rId25"/>
    <p:sldId id="2147482589" r:id="rId26"/>
    <p:sldId id="2147482590" r:id="rId27"/>
    <p:sldId id="2147479420" r:id="rId28"/>
    <p:sldId id="2147479415" r:id="rId29"/>
    <p:sldId id="2147479417" r:id="rId30"/>
    <p:sldId id="2147479418" r:id="rId31"/>
    <p:sldId id="2147479419" r:id="rId32"/>
    <p:sldId id="2147482591" r:id="rId33"/>
    <p:sldId id="214748259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F9B9D363-4004-4DAE-8C2A-E466D418BAFB}">
          <p14:sldIdLst>
            <p14:sldId id="258"/>
            <p14:sldId id="2147482557"/>
          </p14:sldIdLst>
        </p14:section>
        <p14:section name="Microsoft 365 Copilot app" id="{98DF7A9B-86ED-4E55-A942-35F5D9142B2A}">
          <p14:sldIdLst>
            <p14:sldId id="2147482558"/>
            <p14:sldId id="2147482560"/>
            <p14:sldId id="2147482561"/>
            <p14:sldId id="2147483631"/>
            <p14:sldId id="2147483632"/>
          </p14:sldIdLst>
        </p14:section>
        <p14:section name="How to use Copilot Chat" id="{23E2E914-E79A-4F5E-AEFB-F07D9F1B9F3B}">
          <p14:sldIdLst>
            <p14:sldId id="2147482566"/>
            <p14:sldId id="2147482567"/>
            <p14:sldId id="2147482568"/>
            <p14:sldId id="2147482569"/>
            <p14:sldId id="2147482570"/>
            <p14:sldId id="2147482574"/>
            <p14:sldId id="2147482575"/>
            <p14:sldId id="2147483635"/>
            <p14:sldId id="2147482578"/>
          </p14:sldIdLst>
        </p14:section>
        <p14:section name="Search" id="{9D707AA5-F39D-4697-BBE5-EA6809195B97}">
          <p14:sldIdLst>
            <p14:sldId id="2147482562"/>
            <p14:sldId id="2147482563"/>
            <p14:sldId id="2147482564"/>
            <p14:sldId id="2147482565"/>
          </p14:sldIdLst>
        </p14:section>
        <p14:section name="How to use agents" id="{77A7E17D-858A-4CB2-A4EC-D1D46950901C}">
          <p14:sldIdLst>
            <p14:sldId id="2147482579"/>
            <p14:sldId id="2147482580"/>
            <p14:sldId id="2147483634"/>
            <p14:sldId id="2147482581"/>
          </p14:sldIdLst>
        </p14:section>
        <p14:section name="Notebooks" id="{1DDEFAFC-B945-4C33-B7DC-829CCD0C9C27}">
          <p14:sldIdLst>
            <p14:sldId id="2147482589"/>
            <p14:sldId id="2147482590"/>
            <p14:sldId id="2147479420"/>
            <p14:sldId id="2147479415"/>
            <p14:sldId id="2147479417"/>
            <p14:sldId id="2147479418"/>
            <p14:sldId id="2147479419"/>
          </p14:sldIdLst>
        </p14:section>
        <p14:section name="Create" id="{0785A4E7-F4D8-469B-9D10-6CD5A408FEBC}">
          <p14:sldIdLst>
            <p14:sldId id="2147482591"/>
            <p14:sldId id="2147482592"/>
          </p14:sldIdLst>
        </p14:section>
      </p14:sectionLst>
    </p:ext>
    <p:ext uri="{EFAFB233-063F-42B5-8137-9DF3F51BA10A}">
      <p15:sldGuideLst xmlns:p15="http://schemas.microsoft.com/office/powerpoint/2012/main">
        <p15:guide id="1" pos="624" userDrawn="1">
          <p15:clr>
            <a:srgbClr val="A4A3A4"/>
          </p15:clr>
        </p15:guide>
        <p15:guide id="2" orient="horz" pos="93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78D4"/>
    <a:srgbClr val="FAFAFA"/>
    <a:srgbClr val="F5F5F5"/>
    <a:srgbClr val="FCFCFC"/>
    <a:srgbClr val="F7F6FA"/>
    <a:srgbClr val="F8F5FA"/>
    <a:srgbClr val="3579CF"/>
    <a:srgbClr val="FFCCCC"/>
    <a:srgbClr val="FBDD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4E1E6D-20F1-48FD-B55D-EEC7C987948C}" v="22" dt="2026-05-25T11:46:08.178"/>
    <p1510:client id="{938B1763-0636-4A2A-9135-25C906EEB413}" v="29" dt="2026-05-25T12:18:13.044"/>
    <p1510:client id="{9975A63B-BC86-4A30-A786-2B8E7BDA1E75}" v="4751" dt="2026-05-25T11:59:13.952"/>
    <p1510:client id="{AD061A76-5455-4771-A736-91EDC35DA3EB}" v="3605" dt="2026-05-25T11:58:06.152"/>
    <p1510:client id="{E743A745-011D-44A0-B0BD-A5C8877DF96B}" v="3887" dt="2026-05-25T12:01:04.1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84" y="126"/>
      </p:cViewPr>
      <p:guideLst>
        <p:guide pos="624"/>
        <p:guide orient="horz" pos="93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E16745-969E-49A4-B9C4-1A0CE8DBA346}" type="datetimeFigureOut">
              <a:rPr lang="en-US" smtClean="0"/>
              <a:t>5/25/2026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E2843E-4E3F-4539-8169-3BC120CDD5F2}" type="slidenum">
              <a:rPr lang="en-US" smtClean="0"/>
              <a:t>‹#›</a:t>
            </a:fld>
            <a:endParaRPr lang="en-US"/>
          </a:p>
        </p:txBody>
      </p:sp>
    </p:spTree>
    <p:extLst>
      <p:ext uri="{BB962C8B-B14F-4D97-AF65-F5344CB8AC3E}">
        <p14:creationId xmlns:p14="http://schemas.microsoft.com/office/powerpoint/2010/main" val="2098242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m365copilot.co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F43AC-C579-4519-988E-910819434F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0800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200" b="1" i="0" kern="1200">
                <a:solidFill>
                  <a:schemeClr val="tx1"/>
                </a:solidFill>
                <a:effectLst/>
                <a:latin typeface="+mn-lt"/>
                <a:ea typeface="+mn-ea"/>
                <a:cs typeface="+mn-cs"/>
              </a:rPr>
              <a:t>Let’s talk about what happens after you send a prompt in Copilot Chat.</a:t>
            </a:r>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When you ask Copilot a question, it doesn’t just give you a quick answer and move on. Instead, you get a detailed response and Copilot shows you where it got its information—so you can see the sources, like files or websites, that it used to build the answer. This is super helpful if you want to double-check something or dig deeper.</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You’ll also notice there are lots of options for what to do with Copilot’s response. You can copy it to your clipboard, share it with a colleague, or even save the prompt if you think you’ll want to use it again later. If you want to keep working on the answer, you can edit it right in Copilot Pages, or open it in Word for more formatting.</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Another cool thing: Copilot gives you suggestions for follow-up questions, so you can keep the conversation going and get even more out of your chat. And if you like or don’t like a response, you can give feedback to help improve Copilot for everyone.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F43AC-C579-4519-988E-910819434F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192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200" b="1" i="0" kern="1200">
                <a:solidFill>
                  <a:schemeClr val="tx1"/>
                </a:solidFill>
                <a:effectLst/>
                <a:latin typeface="+mn-lt"/>
                <a:ea typeface="+mn-ea"/>
                <a:cs typeface="+mn-cs"/>
              </a:rPr>
              <a:t>Let’s talk about keeping track of your Copilot Chat conversations.</a:t>
            </a:r>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One of the really handy features in the Copilot app is that it automatically saves your chat history. So, if you’ve ever had a great conversation with Copilot—maybe it helped you draft an email, summarize a meeting, or brainstorm ideas—you don’t have to worry about losing it. </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You’ll find all your past chats under the “Conversations” section in the Chat module.</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You can scroll through your list of conversations, pick up where you left off, or revisit something you worked on earlier. If you want to keep things organized, you can even rename your chats to something more memorable or delete the ones you don’t need anymore. Just click the “More” ellipses next to the conversation name for those options.</a:t>
            </a:r>
          </a:p>
          <a:p>
            <a:endParaRPr lang="en-US"/>
          </a:p>
        </p:txBody>
      </p:sp>
      <p:sp>
        <p:nvSpPr>
          <p:cNvPr id="4" name="Slide Number Placeholder 3"/>
          <p:cNvSpPr>
            <a:spLocks noGrp="1"/>
          </p:cNvSpPr>
          <p:nvPr>
            <p:ph type="sldNum" sz="quarter" idx="5"/>
          </p:nvPr>
        </p:nvSpPr>
        <p:spPr/>
        <p:txBody>
          <a:bodyPr/>
          <a:lstStyle/>
          <a:p>
            <a:fld id="{78E2843E-4E3F-4539-8169-3BC120CDD5F2}" type="slidenum">
              <a:rPr lang="en-US" smtClean="0"/>
              <a:t>12</a:t>
            </a:fld>
            <a:endParaRPr lang="en-US"/>
          </a:p>
        </p:txBody>
      </p:sp>
    </p:spTree>
    <p:extLst>
      <p:ext uri="{BB962C8B-B14F-4D97-AF65-F5344CB8AC3E}">
        <p14:creationId xmlns:p14="http://schemas.microsoft.com/office/powerpoint/2010/main" val="152740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b="1"/>
              <a:t>Let’s talk about how you can make Copilot’s answers even smarter by including work sources in your prompt.</a:t>
            </a:r>
          </a:p>
          <a:p>
            <a:pPr marL="0" indent="0">
              <a:buFont typeface="+mj-lt"/>
              <a:buNone/>
            </a:pPr>
            <a:br>
              <a:rPr lang="en-US"/>
            </a:br>
            <a:r>
              <a:rPr lang="en-US"/>
              <a:t>If you want Copilot to use information from a specific file, email, meeting, or chat, you’ve got two easy options:</a:t>
            </a:r>
          </a:p>
          <a:p>
            <a:pPr marL="228600" indent="-228600">
              <a:buFont typeface="+mj-lt"/>
              <a:buAutoNum type="arabicPeriod"/>
            </a:pPr>
            <a:r>
              <a:rPr lang="en-US"/>
              <a:t>First, you can click the “+” button in the prompt box. This lets you add work content, upload a file from your computer, or attach something from SharePoint or OneDrive.</a:t>
            </a:r>
          </a:p>
          <a:p>
            <a:pPr marL="228600" indent="-228600">
              <a:buFont typeface="+mj-lt"/>
              <a:buAutoNum type="arabicPeriod"/>
            </a:pPr>
            <a:r>
              <a:rPr lang="en-US"/>
              <a:t>Second, you can just type a slash “/” in the prompt box while you’re writing. This opens up a menu where you can search for and include files, emails, meetings, or chats directly.</a:t>
            </a:r>
          </a:p>
          <a:p>
            <a:pPr marL="0" indent="0">
              <a:buFont typeface="+mj-lt"/>
              <a:buNone/>
            </a:pPr>
            <a:br>
              <a:rPr lang="en-US"/>
            </a:br>
            <a:r>
              <a:rPr lang="en-US"/>
              <a:t>Both methods let you quickly pull in recent files or upload something new, so Copilot knows exactly what to reference when answering your question.</a:t>
            </a:r>
            <a:br>
              <a:rPr lang="en-US"/>
            </a:br>
            <a:br>
              <a:rPr lang="en-US"/>
            </a:br>
            <a:r>
              <a:rPr lang="en-US"/>
              <a:t>Bottom line: Adding work sources to your prompt gives Copilot more context, which means you get more accurate, relevant answers—without having to dig for the info yourself.</a:t>
            </a:r>
          </a:p>
        </p:txBody>
      </p:sp>
      <p:sp>
        <p:nvSpPr>
          <p:cNvPr id="4" name="Slide Number Placeholder 3"/>
          <p:cNvSpPr>
            <a:spLocks noGrp="1"/>
          </p:cNvSpPr>
          <p:nvPr>
            <p:ph type="sldNum" sz="quarter" idx="5"/>
          </p:nvPr>
        </p:nvSpPr>
        <p:spPr/>
        <p:txBody>
          <a:bodyPr/>
          <a:lstStyle/>
          <a:p>
            <a:fld id="{78E2843E-4E3F-4539-8169-3BC120CDD5F2}" type="slidenum">
              <a:rPr lang="en-US" smtClean="0"/>
              <a:t>13</a:t>
            </a:fld>
            <a:endParaRPr lang="en-US"/>
          </a:p>
        </p:txBody>
      </p:sp>
    </p:spTree>
    <p:extLst>
      <p:ext uri="{BB962C8B-B14F-4D97-AF65-F5344CB8AC3E}">
        <p14:creationId xmlns:p14="http://schemas.microsoft.com/office/powerpoint/2010/main" val="260834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b="1"/>
              <a:t>Now, let’s look at how you can make your favorite prompts work even harder for you!</a:t>
            </a:r>
            <a:br>
              <a:rPr lang="en-US" b="1"/>
            </a:br>
            <a:r>
              <a:rPr lang="en-US"/>
              <a:t>If you find a prompt that’s really helpful, you can save it by hovering over the prompt after you’ve sent it and clicking the bookmark icon. All your saved prompts are easy to find in the Copilot Prompt Gallery, so you don’t have to reinvent the wheel every time.</a:t>
            </a:r>
          </a:p>
          <a:p>
            <a:br>
              <a:rPr lang="en-US"/>
            </a:br>
            <a:r>
              <a:rPr lang="en-US"/>
              <a:t>You can also schedule prompts to run automatically at a certain time or on a regular cadence—just click the clock icon. This is great for things like daily summaries or weekly reports.</a:t>
            </a:r>
          </a:p>
          <a:p>
            <a:br>
              <a:rPr lang="en-US"/>
            </a:br>
            <a:r>
              <a:rPr lang="en-US"/>
              <a:t>And if you think a prompt would help your teammates, you can share it by clicking the link icon. This copies a link to the prompt so your colleagues can try it out too.</a:t>
            </a:r>
          </a:p>
          <a:p>
            <a:br>
              <a:rPr lang="en-US"/>
            </a:br>
            <a:r>
              <a:rPr lang="en-US"/>
              <a:t>So, whether you want to save time, automate routine tasks, or help your team, these features make Copilot even more powerful and collaborative.</a:t>
            </a:r>
          </a:p>
        </p:txBody>
      </p:sp>
      <p:sp>
        <p:nvSpPr>
          <p:cNvPr id="4" name="Slide Number Placeholder 3"/>
          <p:cNvSpPr>
            <a:spLocks noGrp="1"/>
          </p:cNvSpPr>
          <p:nvPr>
            <p:ph type="sldNum" sz="quarter" idx="5"/>
          </p:nvPr>
        </p:nvSpPr>
        <p:spPr/>
        <p:txBody>
          <a:bodyPr/>
          <a:lstStyle/>
          <a:p>
            <a:fld id="{78E2843E-4E3F-4539-8169-3BC120CDD5F2}" type="slidenum">
              <a:rPr lang="en-US" smtClean="0"/>
              <a:t>14</a:t>
            </a:fld>
            <a:endParaRPr lang="en-US"/>
          </a:p>
        </p:txBody>
      </p:sp>
    </p:spTree>
    <p:extLst>
      <p:ext uri="{BB962C8B-B14F-4D97-AF65-F5344CB8AC3E}">
        <p14:creationId xmlns:p14="http://schemas.microsoft.com/office/powerpoint/2010/main" val="2621984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BD604-AFFF-DFFF-9B16-9D1FFCFAE9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1FEB2F-A852-9A13-717E-D0F2C0F257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9692B5-55DA-F880-74A9-698CEF80762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B03566A-6586-F585-2F71-30D99201C771}"/>
              </a:ext>
            </a:extLst>
          </p:cNvPr>
          <p:cNvSpPr>
            <a:spLocks noGrp="1"/>
          </p:cNvSpPr>
          <p:nvPr>
            <p:ph type="sldNum" sz="quarter" idx="5"/>
          </p:nvPr>
        </p:nvSpPr>
        <p:spPr/>
        <p:txBody>
          <a:bodyPr/>
          <a:lstStyle/>
          <a:p>
            <a:fld id="{78E2843E-4E3F-4539-8169-3BC120CDD5F2}" type="slidenum">
              <a:rPr lang="en-US" smtClean="0"/>
              <a:t>15</a:t>
            </a:fld>
            <a:endParaRPr lang="en-US"/>
          </a:p>
        </p:txBody>
      </p:sp>
    </p:spTree>
    <p:extLst>
      <p:ext uri="{BB962C8B-B14F-4D97-AF65-F5344CB8AC3E}">
        <p14:creationId xmlns:p14="http://schemas.microsoft.com/office/powerpoint/2010/main" val="3817762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200" b="1" i="0" kern="1200">
                <a:solidFill>
                  <a:schemeClr val="tx1"/>
                </a:solidFill>
                <a:effectLst/>
                <a:latin typeface="+mn-lt"/>
                <a:ea typeface="+mn-ea"/>
                <a:cs typeface="+mn-cs"/>
              </a:rPr>
              <a:t>Let’s talk about getting inspired with Copilot prompts!</a:t>
            </a:r>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Especially when getting started with Copilot it can be a challenge to figure out what to ask. That’s where the Copilot Prompt Gallery comes in. It’s basically a collection of creative, useful, and sometimes even fun prompts that you can use to get more out of Copilot.</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You can browse through a curated selection of prompts—these are ideas that Microsoft and your organization have found helpful. If you find a prompt you really like, you can save it for later, so you don’t have to remember it or type it out again. You can also see prompts that your teammates have shared, which is a great way to learn new tricks or discover ways Copilot can help with tasks you hadn’t even thought of.</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If you come up with a prompt that works really well for you, you can share it with others too. Just grab the link and send it to a colleague—they can try it out right away. The gallery is always growing, so it’s a great place to visit when you want to try something new or just need a little inspiration.</a:t>
            </a:r>
          </a:p>
          <a:p>
            <a:endParaRPr lang="en-US"/>
          </a:p>
          <a:p>
            <a:r>
              <a:rPr lang="en-US"/>
              <a:t>Recommended exercise:</a:t>
            </a:r>
          </a:p>
          <a:p>
            <a:r>
              <a:rPr lang="en-US"/>
              <a:t>Have everyone open the Prompt Gallery and filter for prompts by their role</a:t>
            </a:r>
          </a:p>
          <a:p>
            <a:endParaRPr lang="en-US"/>
          </a:p>
        </p:txBody>
      </p:sp>
      <p:sp>
        <p:nvSpPr>
          <p:cNvPr id="4" name="Slide Number Placeholder 3"/>
          <p:cNvSpPr>
            <a:spLocks noGrp="1"/>
          </p:cNvSpPr>
          <p:nvPr>
            <p:ph type="sldNum" sz="quarter" idx="5"/>
          </p:nvPr>
        </p:nvSpPr>
        <p:spPr/>
        <p:txBody>
          <a:bodyPr/>
          <a:lstStyle/>
          <a:p>
            <a:fld id="{78E2843E-4E3F-4539-8169-3BC120CDD5F2}" type="slidenum">
              <a:rPr lang="en-US" smtClean="0"/>
              <a:t>16</a:t>
            </a:fld>
            <a:endParaRPr lang="en-US"/>
          </a:p>
        </p:txBody>
      </p:sp>
    </p:spTree>
    <p:extLst>
      <p:ext uri="{BB962C8B-B14F-4D97-AF65-F5344CB8AC3E}">
        <p14:creationId xmlns:p14="http://schemas.microsoft.com/office/powerpoint/2010/main" val="14819369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b="1"/>
              <a:t>Let’s talk about Copilot Search!</a:t>
            </a:r>
            <a:endParaRPr lang="en-US"/>
          </a:p>
          <a:p>
            <a:r>
              <a:rPr lang="en-US"/>
              <a:t>So, imagine you’re at work and you need to find something—maybe a file, an email, a chat, or even a meeting note. Normally, you’d have to dig through folders, scroll through your inbox, or try to remember where you saved that document. Copilot Search makes that way easier.</a:t>
            </a:r>
          </a:p>
          <a:p>
            <a:endParaRPr lang="en-US"/>
          </a:p>
          <a:p>
            <a:r>
              <a:rPr lang="en-US" b="1"/>
              <a:t>What is Copilot Search?</a:t>
            </a:r>
            <a:br>
              <a:rPr lang="en-US"/>
            </a:br>
            <a:r>
              <a:rPr lang="en-US"/>
              <a:t>Copilot Search is like having a super-powered search bar that understands what you’re looking for—even if you’re not exactly sure yourself. You just type in a few keywords, a project name, or even ask a question in plain English, and Copilot will search across your entire work context: files, emails, chats, meetings, and more. It’s not just looking for filenames—it’s actually reading the content, understanding what’s relevant, and surfacing the best results for you.</a:t>
            </a:r>
          </a:p>
          <a:p>
            <a:endParaRPr lang="en-US"/>
          </a:p>
          <a:p>
            <a:r>
              <a:rPr lang="en-US" b="1"/>
              <a:t>Why is it awesome?</a:t>
            </a:r>
            <a:endParaRPr lang="en-US"/>
          </a:p>
          <a:p>
            <a:r>
              <a:rPr lang="en-US" b="1"/>
              <a:t>Saves time:</a:t>
            </a:r>
            <a:r>
              <a:rPr lang="en-US"/>
              <a:t> No more hunting through different apps or folders. You get everything in one place.</a:t>
            </a:r>
          </a:p>
          <a:p>
            <a:r>
              <a:rPr lang="en-US" b="1"/>
              <a:t>Smarter results:</a:t>
            </a:r>
            <a:r>
              <a:rPr lang="en-US"/>
              <a:t> Copilot uses AI to understand what you mean, not just what you type. So if you search for “budget update from last week,” it’ll find the right emails, chats, or files—even if you don’t remember the exact name.</a:t>
            </a:r>
          </a:p>
          <a:p>
            <a:r>
              <a:rPr lang="en-US" b="1"/>
              <a:t>Organization-wide answers:</a:t>
            </a:r>
            <a:r>
              <a:rPr lang="en-US"/>
              <a:t> Admins can curate answers, so you get authoritative, up-to-date info that’s tailored for your company. If there’s a policy or a process you need, Copilot Search can point you to the official source.</a:t>
            </a:r>
          </a:p>
          <a:p>
            <a:r>
              <a:rPr lang="en-US" b="1"/>
              <a:t>Filters and recommendations:</a:t>
            </a:r>
            <a:r>
              <a:rPr lang="en-US"/>
              <a:t> You can filter by person, file type, date, or even see recommended content like meeting recaps or files shared with you. It’s super handy when you’re prepping for a meeting or catching up on a project.</a:t>
            </a:r>
          </a:p>
          <a:p>
            <a:endParaRPr lang="en-US"/>
          </a:p>
          <a:p>
            <a:r>
              <a:rPr lang="en-US" b="1"/>
              <a:t>Real-life example:</a:t>
            </a:r>
            <a:br>
              <a:rPr lang="en-US"/>
            </a:br>
            <a:r>
              <a:rPr lang="en-US"/>
              <a:t>Let’s say you’re about to meet with a client and want to get up to speed. You can search for the client’s name, and Copilot will pull together emails, chats, files, and even meeting notes related to them. You get a quick summary, and you’re ready to go—no stress, no wasted time.</a:t>
            </a:r>
          </a:p>
          <a:p>
            <a:endParaRPr lang="en-US"/>
          </a:p>
          <a:p>
            <a:r>
              <a:rPr lang="en-US" b="1"/>
              <a:t>Bottom line:</a:t>
            </a:r>
            <a:br>
              <a:rPr lang="en-US"/>
            </a:br>
            <a:r>
              <a:rPr lang="en-US"/>
              <a:t>Copilot Search is all about making your work life easier. It helps you find what you need, when you need it, and lets you focus on actually getting things done instead of searching for stuff. If you haven’t tried it yet, give it a spin—you’ll wonder how you managed without it!</a:t>
            </a:r>
          </a:p>
        </p:txBody>
      </p:sp>
      <p:sp>
        <p:nvSpPr>
          <p:cNvPr id="4" name="Slide Number Placeholder 3"/>
          <p:cNvSpPr>
            <a:spLocks noGrp="1"/>
          </p:cNvSpPr>
          <p:nvPr>
            <p:ph type="sldNum" sz="quarter" idx="5"/>
          </p:nvPr>
        </p:nvSpPr>
        <p:spPr/>
        <p:txBody>
          <a:bodyPr/>
          <a:lstStyle/>
          <a:p>
            <a:fld id="{78E2843E-4E3F-4539-8169-3BC120CDD5F2}" type="slidenum">
              <a:rPr lang="en-US" smtClean="0"/>
              <a:t>17</a:t>
            </a:fld>
            <a:endParaRPr lang="en-US"/>
          </a:p>
        </p:txBody>
      </p:sp>
    </p:spTree>
    <p:extLst>
      <p:ext uri="{BB962C8B-B14F-4D97-AF65-F5344CB8AC3E}">
        <p14:creationId xmlns:p14="http://schemas.microsoft.com/office/powerpoint/2010/main" val="82964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200" b="1" i="0" kern="1200">
                <a:solidFill>
                  <a:schemeClr val="tx1"/>
                </a:solidFill>
                <a:effectLst/>
                <a:latin typeface="+mn-lt"/>
                <a:ea typeface="+mn-ea"/>
                <a:cs typeface="+mn-cs"/>
              </a:rPr>
              <a:t>Let’s talk about how to actually use Copilot Search in your day-to-day work.</a:t>
            </a:r>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So, when you open up Copilot Search, you’ll see it’s designed to help you find stuff fast—whether that’s meeting recaps, files you’ve worked on recently, or things people have shared with you. The cool part is, you don’t have to remember exactly where you saved something or what it was called. You just type in a few keywords, and Copilot does the heavy lifting.</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You’ll notice there’s a “Recommended” section right at the top. This is like your personal shortcut—it shows you files and meeting notes that Copilot thinks are relevant to you, and even suggests prompts to help you dig deeper. If you hover over an item, you get a quick summary, so you don’t have to open a bunch of things just to see what’s inside.</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There are also filters you can use—by person, file type, location, or even recent activity. So if you’re looking for a spreadsheet someone shared last week, you can narrow it down in seconds.</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And here’s a tip: you can mark favorites or even convert files to PDF right from the search results. It’s all about making your workflow smoother and saving you time.</a:t>
            </a:r>
          </a:p>
          <a:p>
            <a:endParaRPr lang="en-US"/>
          </a:p>
        </p:txBody>
      </p:sp>
      <p:sp>
        <p:nvSpPr>
          <p:cNvPr id="4" name="Slide Number Placeholder 3"/>
          <p:cNvSpPr>
            <a:spLocks noGrp="1"/>
          </p:cNvSpPr>
          <p:nvPr>
            <p:ph type="sldNum" sz="quarter" idx="5"/>
          </p:nvPr>
        </p:nvSpPr>
        <p:spPr/>
        <p:txBody>
          <a:bodyPr/>
          <a:lstStyle/>
          <a:p>
            <a:fld id="{78E2843E-4E3F-4539-8169-3BC120CDD5F2}" type="slidenum">
              <a:rPr lang="en-US" smtClean="0"/>
              <a:t>18</a:t>
            </a:fld>
            <a:endParaRPr lang="en-US"/>
          </a:p>
        </p:txBody>
      </p:sp>
    </p:spTree>
    <p:extLst>
      <p:ext uri="{BB962C8B-B14F-4D97-AF65-F5344CB8AC3E}">
        <p14:creationId xmlns:p14="http://schemas.microsoft.com/office/powerpoint/2010/main" val="18712015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200" b="1" i="0" kern="1200">
                <a:solidFill>
                  <a:schemeClr val="tx1"/>
                </a:solidFill>
                <a:effectLst/>
                <a:latin typeface="+mn-lt"/>
                <a:ea typeface="+mn-ea"/>
                <a:cs typeface="+mn-cs"/>
              </a:rPr>
              <a:t>Alright, let’s talk about what happens after you run a search in Copilot.</a:t>
            </a:r>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When you type in your keywords and hit search, Copilot doesn’t just spit out a random list of files. Instead, it gives you a super organized set of results. You’ll see things like who owns the content, where it’s stored, and even a short description so you know what you’re looking at before you open anything.</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If you’re not seeing exactly what you want, you can use filters—like by date, file type, or even by person. So, if you only want files from last month or just spreadsheets, you can narrow it down in a couple of clicks.</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One of my favorite features is the “Overview” button. Hover over an item and you get a quick summary, which is awesome if you’re in a hurry and don’t want to open a bunch of files just to check what’s inside. Plus, Copilot can actually generate a brief or summary for you, so if you’re prepping for a meeting or need a quick update, you get the highlights without having to dig through everything yourself.</a:t>
            </a:r>
          </a:p>
          <a:p>
            <a:endParaRPr lang="en-US"/>
          </a:p>
        </p:txBody>
      </p:sp>
      <p:sp>
        <p:nvSpPr>
          <p:cNvPr id="4" name="Slide Number Placeholder 3"/>
          <p:cNvSpPr>
            <a:spLocks noGrp="1"/>
          </p:cNvSpPr>
          <p:nvPr>
            <p:ph type="sldNum" sz="quarter" idx="5"/>
          </p:nvPr>
        </p:nvSpPr>
        <p:spPr/>
        <p:txBody>
          <a:bodyPr/>
          <a:lstStyle/>
          <a:p>
            <a:fld id="{78E2843E-4E3F-4539-8169-3BC120CDD5F2}" type="slidenum">
              <a:rPr lang="en-US" smtClean="0"/>
              <a:t>19</a:t>
            </a:fld>
            <a:endParaRPr lang="en-US"/>
          </a:p>
        </p:txBody>
      </p:sp>
    </p:spTree>
    <p:extLst>
      <p:ext uri="{BB962C8B-B14F-4D97-AF65-F5344CB8AC3E}">
        <p14:creationId xmlns:p14="http://schemas.microsoft.com/office/powerpoint/2010/main" val="3701289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200" b="1" i="0" kern="1200">
                <a:solidFill>
                  <a:schemeClr val="tx1"/>
                </a:solidFill>
                <a:effectLst/>
                <a:latin typeface="+mn-lt"/>
                <a:ea typeface="+mn-ea"/>
                <a:cs typeface="+mn-cs"/>
              </a:rPr>
              <a:t>Let’s chat about how to get the most out of Copilot Search with good prompts.</a:t>
            </a:r>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So, Copilot Search is super smart, but it’s even better when you give it clear instructions. And here search is different than Chat because for Search simpler is better. If you’re looking for info about a project, just type the project name. Want details on a topic? Enter that topic. Not sure what an acronym means? Ask Copilot, and it’ll explain it for you. You can also search for people—just type in a colleague’s name and Copilot will show you details and shared resources. </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The best part is, you don’t have to use fancy language. Keywords or short descriptions work great. For example, you can try “Vacation” to see related policies, or enter your name to find files and info connected to you.</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Basically, Copilot Search is all about retrieval. It’s designed to filter, rank, and pull up the most authoritative content across your organization, including stuff your admins have curated. It’s the perfect starting point for things like prepping for a meeting or compiling a report—especially when you know what you need but not exactly where it lives.</a:t>
            </a:r>
          </a:p>
          <a:p>
            <a:endParaRPr lang="en-US"/>
          </a:p>
          <a:p>
            <a:r>
              <a:rPr lang="en-US"/>
              <a:t>Recommended exercises:</a:t>
            </a:r>
          </a:p>
          <a:p>
            <a:pPr marL="171450" indent="-171450">
              <a:buFont typeface="Arial" panose="020B0604020202020204" pitchFamily="34" charset="0"/>
              <a:buChar char="•"/>
            </a:pPr>
            <a:r>
              <a:rPr lang="en-US"/>
              <a:t>Have everyone try out their favorite acronym to see what Copilot finds about it.</a:t>
            </a:r>
          </a:p>
          <a:p>
            <a:pPr marL="171450" indent="-171450">
              <a:buFont typeface="Arial" panose="020B0604020202020204" pitchFamily="34" charset="0"/>
              <a:buChar char="•"/>
            </a:pPr>
            <a:r>
              <a:rPr lang="en-US"/>
              <a:t>Have everyone enter a project name of something they are working on and see how relevant the content is</a:t>
            </a:r>
          </a:p>
        </p:txBody>
      </p:sp>
      <p:sp>
        <p:nvSpPr>
          <p:cNvPr id="4" name="Slide Number Placeholder 3"/>
          <p:cNvSpPr>
            <a:spLocks noGrp="1"/>
          </p:cNvSpPr>
          <p:nvPr>
            <p:ph type="sldNum" sz="quarter" idx="5"/>
          </p:nvPr>
        </p:nvSpPr>
        <p:spPr/>
        <p:txBody>
          <a:bodyPr/>
          <a:lstStyle/>
          <a:p>
            <a:fld id="{78E2843E-4E3F-4539-8169-3BC120CDD5F2}" type="slidenum">
              <a:rPr lang="en-US" smtClean="0"/>
              <a:t>20</a:t>
            </a:fld>
            <a:endParaRPr lang="en-US"/>
          </a:p>
        </p:txBody>
      </p:sp>
    </p:spTree>
    <p:extLst>
      <p:ext uri="{BB962C8B-B14F-4D97-AF65-F5344CB8AC3E}">
        <p14:creationId xmlns:p14="http://schemas.microsoft.com/office/powerpoint/2010/main" val="143005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E2843E-4E3F-4539-8169-3BC120CDD5F2}" type="slidenum">
              <a:rPr lang="en-US" smtClean="0"/>
              <a:t>2</a:t>
            </a:fld>
            <a:endParaRPr lang="en-US"/>
          </a:p>
        </p:txBody>
      </p:sp>
    </p:spTree>
    <p:extLst>
      <p:ext uri="{BB962C8B-B14F-4D97-AF65-F5344CB8AC3E}">
        <p14:creationId xmlns:p14="http://schemas.microsoft.com/office/powerpoint/2010/main" val="4009524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200" b="1" i="0" kern="1200">
                <a:solidFill>
                  <a:schemeClr val="tx1"/>
                </a:solidFill>
                <a:effectLst/>
                <a:latin typeface="+mn-lt"/>
                <a:ea typeface="+mn-ea"/>
                <a:cs typeface="+mn-cs"/>
              </a:rPr>
              <a:t>Let’s talk about Copilot Agents!</a:t>
            </a:r>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So, what exactly are Copilot Agents? Think of them as your own personal AI-powered helpers that you can set up to handle specific tasks or workflows for you and your team. Instead of you having to do repetitive or complex work manually, you can have an agent do it for you—kind of like having a digital coworker who never gets tired and is always ready to help.</a:t>
            </a:r>
          </a:p>
          <a:p>
            <a:r>
              <a:rPr lang="en-US" sz="1200" b="1" i="0" kern="1200">
                <a:solidFill>
                  <a:schemeClr val="tx1"/>
                </a:solidFill>
                <a:effectLst/>
                <a:latin typeface="+mn-lt"/>
                <a:ea typeface="+mn-ea"/>
                <a:cs typeface="+mn-cs"/>
              </a:rPr>
              <a:t>Here’s how they work:</a:t>
            </a:r>
            <a:br>
              <a:rPr lang="en-US" sz="1200" b="0" i="0" kern="1200">
                <a:solidFill>
                  <a:schemeClr val="tx1"/>
                </a:solidFill>
                <a:effectLst/>
                <a:latin typeface="+mn-lt"/>
                <a:ea typeface="+mn-ea"/>
                <a:cs typeface="+mn-cs"/>
              </a:rPr>
            </a:br>
            <a:r>
              <a:rPr lang="en-US" sz="1200" b="0" i="0" kern="1200">
                <a:solidFill>
                  <a:schemeClr val="tx1"/>
                </a:solidFill>
                <a:effectLst/>
                <a:latin typeface="+mn-lt"/>
                <a:ea typeface="+mn-ea"/>
                <a:cs typeface="+mn-cs"/>
              </a:rPr>
              <a:t>Agents can be built by Microsoft, by your company, or even by you (if you want to get creative). There are pre-built agents for things like meeting management, research, data analysis, and more. But you can also create custom agents tailored to your team’s unique needs—no coding required! You just describe what you want the agent to do, connect it to the right data sources (like SharePoint, Teams, or other apps), and set a few preferences. The agent then gets to work, automating those tasks in the background.</a:t>
            </a:r>
          </a:p>
          <a:p>
            <a:endParaRPr lang="en-US" sz="1200" b="0" i="0" kern="1200">
              <a:solidFill>
                <a:schemeClr val="tx1"/>
              </a:solidFill>
              <a:effectLst/>
              <a:latin typeface="+mn-lt"/>
              <a:ea typeface="+mn-ea"/>
              <a:cs typeface="+mn-cs"/>
            </a:endParaRPr>
          </a:p>
          <a:p>
            <a:r>
              <a:rPr lang="en-US" sz="1200" b="1" i="0" kern="1200">
                <a:solidFill>
                  <a:schemeClr val="tx1"/>
                </a:solidFill>
                <a:effectLst/>
                <a:latin typeface="+mn-lt"/>
                <a:ea typeface="+mn-ea"/>
                <a:cs typeface="+mn-cs"/>
              </a:rPr>
              <a:t>What are the benefits?</a:t>
            </a:r>
            <a:r>
              <a:rPr lang="en-US" sz="1200" b="0" i="0" kern="1200">
                <a:solidFill>
                  <a:schemeClr val="tx1"/>
                </a:solidFill>
                <a:effectLst/>
                <a:latin typeface="+mn-lt"/>
                <a:ea typeface="+mn-ea"/>
                <a:cs typeface="+mn-cs"/>
              </a:rPr>
              <a:t> </a:t>
            </a:r>
          </a:p>
          <a:p>
            <a:r>
              <a:rPr lang="en-US" sz="1200" b="1" i="0" kern="1200">
                <a:solidFill>
                  <a:schemeClr val="tx1"/>
                </a:solidFill>
                <a:effectLst/>
                <a:latin typeface="+mn-lt"/>
                <a:ea typeface="+mn-ea"/>
                <a:cs typeface="+mn-cs"/>
              </a:rPr>
              <a:t>Saves time:</a:t>
            </a:r>
            <a:r>
              <a:rPr lang="en-US" sz="1200" b="0" i="0" kern="1200">
                <a:solidFill>
                  <a:schemeClr val="tx1"/>
                </a:solidFill>
                <a:effectLst/>
                <a:latin typeface="+mn-lt"/>
                <a:ea typeface="+mn-ea"/>
                <a:cs typeface="+mn-cs"/>
              </a:rPr>
              <a:t> Agents can take care of routine or time-consuming tasks, so you can focus on more important work. For example, you could have an agent that automatically gathers project updates, summarizes meeting notes, or even manages surveys for your team.</a:t>
            </a:r>
          </a:p>
          <a:p>
            <a:r>
              <a:rPr lang="en-US" sz="1200" b="1" i="0" kern="1200">
                <a:solidFill>
                  <a:schemeClr val="tx1"/>
                </a:solidFill>
                <a:effectLst/>
                <a:latin typeface="+mn-lt"/>
                <a:ea typeface="+mn-ea"/>
                <a:cs typeface="+mn-cs"/>
              </a:rPr>
              <a:t>Reduces errors:</a:t>
            </a:r>
            <a:r>
              <a:rPr lang="en-US" sz="1200" b="0" i="0" kern="1200">
                <a:solidFill>
                  <a:schemeClr val="tx1"/>
                </a:solidFill>
                <a:effectLst/>
                <a:latin typeface="+mn-lt"/>
                <a:ea typeface="+mn-ea"/>
                <a:cs typeface="+mn-cs"/>
              </a:rPr>
              <a:t> Because agents follow the instructions you set, they’re consistent and don’t forget steps—no more missing a detail in a process or forgetting to send a reminder.</a:t>
            </a:r>
          </a:p>
          <a:p>
            <a:r>
              <a:rPr lang="en-US" sz="1200" b="1" i="0" kern="1200">
                <a:solidFill>
                  <a:schemeClr val="tx1"/>
                </a:solidFill>
                <a:effectLst/>
                <a:latin typeface="+mn-lt"/>
                <a:ea typeface="+mn-ea"/>
                <a:cs typeface="+mn-cs"/>
              </a:rPr>
              <a:t>Boosts productivity:</a:t>
            </a:r>
            <a:r>
              <a:rPr lang="en-US" sz="1200" b="0" i="0" kern="1200">
                <a:solidFill>
                  <a:schemeClr val="tx1"/>
                </a:solidFill>
                <a:effectLst/>
                <a:latin typeface="+mn-lt"/>
                <a:ea typeface="+mn-ea"/>
                <a:cs typeface="+mn-cs"/>
              </a:rPr>
              <a:t> With agents handling the busywork, you and your team can get more done in less time. It’s like multiplying your team’s capacity without hiring anyone new.</a:t>
            </a:r>
          </a:p>
          <a:p>
            <a:r>
              <a:rPr lang="en-US" sz="1200" b="1" i="0" kern="1200">
                <a:solidFill>
                  <a:schemeClr val="tx1"/>
                </a:solidFill>
                <a:effectLst/>
                <a:latin typeface="+mn-lt"/>
                <a:ea typeface="+mn-ea"/>
                <a:cs typeface="+mn-cs"/>
              </a:rPr>
              <a:t>Customizable:</a:t>
            </a:r>
            <a:r>
              <a:rPr lang="en-US" sz="1200" b="0" i="0" kern="1200">
                <a:solidFill>
                  <a:schemeClr val="tx1"/>
                </a:solidFill>
                <a:effectLst/>
                <a:latin typeface="+mn-lt"/>
                <a:ea typeface="+mn-ea"/>
                <a:cs typeface="+mn-cs"/>
              </a:rPr>
              <a:t> You can build agents for almost anything—whether it’s onboarding new employees, tracking project milestones, or even answering common HR questions. And if your needs change, you can tweak your agents anytime.</a:t>
            </a:r>
          </a:p>
          <a:p>
            <a:r>
              <a:rPr lang="en-US" sz="1200" b="1" i="0" kern="1200">
                <a:solidFill>
                  <a:schemeClr val="tx1"/>
                </a:solidFill>
                <a:effectLst/>
                <a:latin typeface="+mn-lt"/>
                <a:ea typeface="+mn-ea"/>
                <a:cs typeface="+mn-cs"/>
              </a:rPr>
              <a:t>Connects to your data:</a:t>
            </a:r>
            <a:r>
              <a:rPr lang="en-US" sz="1200" b="0" i="0" kern="1200">
                <a:solidFill>
                  <a:schemeClr val="tx1"/>
                </a:solidFill>
                <a:effectLst/>
                <a:latin typeface="+mn-lt"/>
                <a:ea typeface="+mn-ea"/>
                <a:cs typeface="+mn-cs"/>
              </a:rPr>
              <a:t> Agents can pull information from across your organization’s systems, so they always have the latest info and can give you up-to-date answers or reports.</a:t>
            </a:r>
          </a:p>
          <a:p>
            <a:endParaRPr lang="en-US" sz="1200" b="1" i="0" kern="1200">
              <a:solidFill>
                <a:schemeClr val="tx1"/>
              </a:solidFill>
              <a:effectLst/>
              <a:latin typeface="+mn-lt"/>
              <a:ea typeface="+mn-ea"/>
              <a:cs typeface="+mn-cs"/>
            </a:endParaRPr>
          </a:p>
          <a:p>
            <a:r>
              <a:rPr lang="en-US" sz="1200" b="1" i="0" kern="1200">
                <a:solidFill>
                  <a:schemeClr val="tx1"/>
                </a:solidFill>
                <a:effectLst/>
                <a:latin typeface="+mn-lt"/>
                <a:ea typeface="+mn-ea"/>
                <a:cs typeface="+mn-cs"/>
              </a:rPr>
              <a:t>Bottom line:</a:t>
            </a:r>
            <a:br>
              <a:rPr lang="en-US" sz="1200" b="0" i="0" kern="1200">
                <a:solidFill>
                  <a:schemeClr val="tx1"/>
                </a:solidFill>
                <a:effectLst/>
                <a:latin typeface="+mn-lt"/>
                <a:ea typeface="+mn-ea"/>
                <a:cs typeface="+mn-cs"/>
              </a:rPr>
            </a:br>
            <a:r>
              <a:rPr lang="en-US" sz="1200" b="0" i="0" kern="1200">
                <a:solidFill>
                  <a:schemeClr val="tx1"/>
                </a:solidFill>
                <a:effectLst/>
                <a:latin typeface="+mn-lt"/>
                <a:ea typeface="+mn-ea"/>
                <a:cs typeface="+mn-cs"/>
              </a:rPr>
              <a:t>Copilot Agents are here to make your work life easier by automating the stuff that slows you down. They’re flexible, powerful, and surprisingly easy to set up. </a:t>
            </a:r>
            <a:r>
              <a:rPr lang="en-US"/>
              <a:t>You can find agents in the Agent Store and even build your own with Copilot Studio—using natural language or pro code tooling.</a:t>
            </a:r>
          </a:p>
        </p:txBody>
      </p:sp>
      <p:sp>
        <p:nvSpPr>
          <p:cNvPr id="4" name="Slide Number Placeholder 3"/>
          <p:cNvSpPr>
            <a:spLocks noGrp="1"/>
          </p:cNvSpPr>
          <p:nvPr>
            <p:ph type="sldNum" sz="quarter" idx="5"/>
          </p:nvPr>
        </p:nvSpPr>
        <p:spPr/>
        <p:txBody>
          <a:bodyPr/>
          <a:lstStyle/>
          <a:p>
            <a:fld id="{78E2843E-4E3F-4539-8169-3BC120CDD5F2}" type="slidenum">
              <a:rPr lang="en-US" smtClean="0"/>
              <a:t>21</a:t>
            </a:fld>
            <a:endParaRPr lang="en-US"/>
          </a:p>
        </p:txBody>
      </p:sp>
    </p:spTree>
    <p:extLst>
      <p:ext uri="{BB962C8B-B14F-4D97-AF65-F5344CB8AC3E}">
        <p14:creationId xmlns:p14="http://schemas.microsoft.com/office/powerpoint/2010/main" val="22027444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Microsoft offers pre-built agents designed for work, such as:</a:t>
            </a:r>
          </a:p>
          <a:p>
            <a:r>
              <a:rPr lang="en-US" b="1"/>
              <a:t>Skills:</a:t>
            </a:r>
            <a:r>
              <a:rPr lang="en-US"/>
              <a:t> Map organizational talent.</a:t>
            </a:r>
          </a:p>
          <a:p>
            <a:r>
              <a:rPr lang="en-US" b="1"/>
              <a:t>Channels:</a:t>
            </a:r>
            <a:r>
              <a:rPr lang="en-US"/>
              <a:t> AI teammates for channel conversations.</a:t>
            </a:r>
          </a:p>
          <a:p>
            <a:r>
              <a:rPr lang="en-US" b="1"/>
              <a:t>Survey:</a:t>
            </a:r>
            <a:r>
              <a:rPr lang="en-US"/>
              <a:t> Automate survey creation and measurement.</a:t>
            </a:r>
          </a:p>
          <a:p>
            <a:r>
              <a:rPr lang="en-US" b="1"/>
              <a:t>Communities:</a:t>
            </a:r>
            <a:r>
              <a:rPr lang="en-US"/>
              <a:t> Support engagement in Viva Engage.</a:t>
            </a:r>
          </a:p>
          <a:p>
            <a:r>
              <a:rPr lang="en-US" b="1"/>
              <a:t>Facilitator:</a:t>
            </a:r>
            <a:r>
              <a:rPr lang="en-US"/>
              <a:t> Moderate Teams meetings and notes.</a:t>
            </a:r>
          </a:p>
          <a:p>
            <a:r>
              <a:rPr lang="en-US" b="1"/>
              <a:t>Analyst &amp; Researcher:</a:t>
            </a:r>
            <a:r>
              <a:rPr lang="en-US"/>
              <a:t> Advanced reasoning for data analysis and research.</a:t>
            </a:r>
          </a:p>
          <a:p>
            <a:r>
              <a:rPr lang="en-US" b="1"/>
              <a:t>Interpreter:</a:t>
            </a:r>
            <a:r>
              <a:rPr lang="en-US"/>
              <a:t> Real-time multilingual translation.</a:t>
            </a:r>
          </a:p>
          <a:p>
            <a:r>
              <a:rPr lang="en-US" b="1"/>
              <a:t>Project Manager:</a:t>
            </a:r>
            <a:r>
              <a:rPr lang="en-US"/>
              <a:t> Automate planning and reporting.</a:t>
            </a:r>
          </a:p>
          <a:p>
            <a:r>
              <a:rPr lang="en-US" b="1"/>
              <a:t>Knowledge:</a:t>
            </a:r>
            <a:r>
              <a:rPr lang="en-US"/>
              <a:t> Manage SharePoint content. These agents are available in public preview or general availability, and more are coming soon.</a:t>
            </a:r>
          </a:p>
          <a:p>
            <a:endParaRPr lang="en-US"/>
          </a:p>
        </p:txBody>
      </p:sp>
      <p:sp>
        <p:nvSpPr>
          <p:cNvPr id="4" name="Slide Number Placeholder 3"/>
          <p:cNvSpPr>
            <a:spLocks noGrp="1"/>
          </p:cNvSpPr>
          <p:nvPr>
            <p:ph type="sldNum" sz="quarter" idx="5"/>
          </p:nvPr>
        </p:nvSpPr>
        <p:spPr/>
        <p:txBody>
          <a:bodyPr/>
          <a:lstStyle/>
          <a:p>
            <a:fld id="{78E2843E-4E3F-4539-8169-3BC120CDD5F2}" type="slidenum">
              <a:rPr lang="en-US" smtClean="0"/>
              <a:t>22</a:t>
            </a:fld>
            <a:endParaRPr lang="en-US"/>
          </a:p>
        </p:txBody>
      </p:sp>
    </p:spTree>
    <p:extLst>
      <p:ext uri="{BB962C8B-B14F-4D97-AF65-F5344CB8AC3E}">
        <p14:creationId xmlns:p14="http://schemas.microsoft.com/office/powerpoint/2010/main" val="27494482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C5865C-231A-EB7E-14F7-45B00271E2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8BFD3B-5496-D018-F96E-87F8B807F7A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061FD95-8673-D9C3-2C34-B4C23402450D}"/>
              </a:ext>
            </a:extLst>
          </p:cNvPr>
          <p:cNvSpPr>
            <a:spLocks noGrp="1"/>
          </p:cNvSpPr>
          <p:nvPr>
            <p:ph type="body" idx="1"/>
          </p:nvPr>
        </p:nvSpPr>
        <p:spPr/>
        <p:txBody>
          <a:bodyPr/>
          <a:lstStyle/>
          <a:p>
            <a:r>
              <a:rPr lang="en-US" sz="1200" b="1" i="0" kern="1200">
                <a:solidFill>
                  <a:schemeClr val="tx1"/>
                </a:solidFill>
                <a:effectLst/>
                <a:latin typeface="+mn-lt"/>
                <a:ea typeface="+mn-ea"/>
                <a:cs typeface="+mn-cs"/>
              </a:rPr>
              <a:t>Let’s talk about Copilot Agents!</a:t>
            </a:r>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So, what exactly are Copilot Agents? Think of them as your own personal AI-powered helpers that you can set up to handle specific tasks or workflows for you and your team. Instead of you having to do repetitive or complex work manually, you can have an agent do it for you—kind of like having a digital coworker who never gets tired and is always ready to help.</a:t>
            </a:r>
          </a:p>
          <a:p>
            <a:r>
              <a:rPr lang="en-US" sz="1200" b="1" i="0" kern="1200">
                <a:solidFill>
                  <a:schemeClr val="tx1"/>
                </a:solidFill>
                <a:effectLst/>
                <a:latin typeface="+mn-lt"/>
                <a:ea typeface="+mn-ea"/>
                <a:cs typeface="+mn-cs"/>
              </a:rPr>
              <a:t>Here’s how they work:</a:t>
            </a:r>
            <a:br>
              <a:rPr lang="en-US" sz="1200" b="0" i="0" kern="1200">
                <a:solidFill>
                  <a:schemeClr val="tx1"/>
                </a:solidFill>
                <a:effectLst/>
                <a:latin typeface="+mn-lt"/>
                <a:ea typeface="+mn-ea"/>
                <a:cs typeface="+mn-cs"/>
              </a:rPr>
            </a:br>
            <a:r>
              <a:rPr lang="en-US" sz="1200" b="0" i="0" kern="1200">
                <a:solidFill>
                  <a:schemeClr val="tx1"/>
                </a:solidFill>
                <a:effectLst/>
                <a:latin typeface="+mn-lt"/>
                <a:ea typeface="+mn-ea"/>
                <a:cs typeface="+mn-cs"/>
              </a:rPr>
              <a:t>Agents can be built by Microsoft, by your company, or even by you (if you want to get creative). There are pre-built agents for things like meeting management, research, data analysis, and more. But you can also create custom agents tailored to your team’s unique needs—no coding required! You just describe what you want the agent to do, connect it to the right data sources (like SharePoint, Teams, or other apps), and set a few preferences. The agent then gets to work, automating those tasks in the background.</a:t>
            </a:r>
          </a:p>
          <a:p>
            <a:endParaRPr lang="en-US" sz="1200" b="0" i="0" kern="1200">
              <a:solidFill>
                <a:schemeClr val="tx1"/>
              </a:solidFill>
              <a:effectLst/>
              <a:latin typeface="+mn-lt"/>
              <a:ea typeface="+mn-ea"/>
              <a:cs typeface="+mn-cs"/>
            </a:endParaRPr>
          </a:p>
          <a:p>
            <a:r>
              <a:rPr lang="en-US" sz="1200" b="1" i="0" kern="1200">
                <a:solidFill>
                  <a:schemeClr val="tx1"/>
                </a:solidFill>
                <a:effectLst/>
                <a:latin typeface="+mn-lt"/>
                <a:ea typeface="+mn-ea"/>
                <a:cs typeface="+mn-cs"/>
              </a:rPr>
              <a:t>What are the benefits?</a:t>
            </a:r>
            <a:r>
              <a:rPr lang="en-US" sz="1200" b="0" i="0" kern="1200">
                <a:solidFill>
                  <a:schemeClr val="tx1"/>
                </a:solidFill>
                <a:effectLst/>
                <a:latin typeface="+mn-lt"/>
                <a:ea typeface="+mn-ea"/>
                <a:cs typeface="+mn-cs"/>
              </a:rPr>
              <a:t> </a:t>
            </a:r>
          </a:p>
          <a:p>
            <a:r>
              <a:rPr lang="en-US" sz="1200" b="1" i="0" kern="1200">
                <a:solidFill>
                  <a:schemeClr val="tx1"/>
                </a:solidFill>
                <a:effectLst/>
                <a:latin typeface="+mn-lt"/>
                <a:ea typeface="+mn-ea"/>
                <a:cs typeface="+mn-cs"/>
              </a:rPr>
              <a:t>Saves time:</a:t>
            </a:r>
            <a:r>
              <a:rPr lang="en-US" sz="1200" b="0" i="0" kern="1200">
                <a:solidFill>
                  <a:schemeClr val="tx1"/>
                </a:solidFill>
                <a:effectLst/>
                <a:latin typeface="+mn-lt"/>
                <a:ea typeface="+mn-ea"/>
                <a:cs typeface="+mn-cs"/>
              </a:rPr>
              <a:t> Agents can take care of routine or time-consuming tasks, so you can focus on more important work. For example, you could have an agent that automatically gathers project updates, summarizes meeting notes, or even manages surveys for your team.</a:t>
            </a:r>
          </a:p>
          <a:p>
            <a:r>
              <a:rPr lang="en-US" sz="1200" b="1" i="0" kern="1200">
                <a:solidFill>
                  <a:schemeClr val="tx1"/>
                </a:solidFill>
                <a:effectLst/>
                <a:latin typeface="+mn-lt"/>
                <a:ea typeface="+mn-ea"/>
                <a:cs typeface="+mn-cs"/>
              </a:rPr>
              <a:t>Reduces errors:</a:t>
            </a:r>
            <a:r>
              <a:rPr lang="en-US" sz="1200" b="0" i="0" kern="1200">
                <a:solidFill>
                  <a:schemeClr val="tx1"/>
                </a:solidFill>
                <a:effectLst/>
                <a:latin typeface="+mn-lt"/>
                <a:ea typeface="+mn-ea"/>
                <a:cs typeface="+mn-cs"/>
              </a:rPr>
              <a:t> Because agents follow the instructions you set, they’re consistent and don’t forget steps—no more missing a detail in a process or forgetting to send a reminder.</a:t>
            </a:r>
          </a:p>
          <a:p>
            <a:r>
              <a:rPr lang="en-US" sz="1200" b="1" i="0" kern="1200">
                <a:solidFill>
                  <a:schemeClr val="tx1"/>
                </a:solidFill>
                <a:effectLst/>
                <a:latin typeface="+mn-lt"/>
                <a:ea typeface="+mn-ea"/>
                <a:cs typeface="+mn-cs"/>
              </a:rPr>
              <a:t>Boosts productivity:</a:t>
            </a:r>
            <a:r>
              <a:rPr lang="en-US" sz="1200" b="0" i="0" kern="1200">
                <a:solidFill>
                  <a:schemeClr val="tx1"/>
                </a:solidFill>
                <a:effectLst/>
                <a:latin typeface="+mn-lt"/>
                <a:ea typeface="+mn-ea"/>
                <a:cs typeface="+mn-cs"/>
              </a:rPr>
              <a:t> With agents handling the busywork, you and your team can get more done in less time. It’s like multiplying your team’s capacity without hiring anyone new.</a:t>
            </a:r>
          </a:p>
          <a:p>
            <a:r>
              <a:rPr lang="en-US" sz="1200" b="1" i="0" kern="1200">
                <a:solidFill>
                  <a:schemeClr val="tx1"/>
                </a:solidFill>
                <a:effectLst/>
                <a:latin typeface="+mn-lt"/>
                <a:ea typeface="+mn-ea"/>
                <a:cs typeface="+mn-cs"/>
              </a:rPr>
              <a:t>Customizable:</a:t>
            </a:r>
            <a:r>
              <a:rPr lang="en-US" sz="1200" b="0" i="0" kern="1200">
                <a:solidFill>
                  <a:schemeClr val="tx1"/>
                </a:solidFill>
                <a:effectLst/>
                <a:latin typeface="+mn-lt"/>
                <a:ea typeface="+mn-ea"/>
                <a:cs typeface="+mn-cs"/>
              </a:rPr>
              <a:t> You can build agents for almost anything—whether it’s onboarding new employees, tracking project milestones, or even answering common HR questions. And if your needs change, you can tweak your agents anytime.</a:t>
            </a:r>
          </a:p>
          <a:p>
            <a:r>
              <a:rPr lang="en-US" sz="1200" b="1" i="0" kern="1200">
                <a:solidFill>
                  <a:schemeClr val="tx1"/>
                </a:solidFill>
                <a:effectLst/>
                <a:latin typeface="+mn-lt"/>
                <a:ea typeface="+mn-ea"/>
                <a:cs typeface="+mn-cs"/>
              </a:rPr>
              <a:t>Connects to your data:</a:t>
            </a:r>
            <a:r>
              <a:rPr lang="en-US" sz="1200" b="0" i="0" kern="1200">
                <a:solidFill>
                  <a:schemeClr val="tx1"/>
                </a:solidFill>
                <a:effectLst/>
                <a:latin typeface="+mn-lt"/>
                <a:ea typeface="+mn-ea"/>
                <a:cs typeface="+mn-cs"/>
              </a:rPr>
              <a:t> Agents can pull information from across your organization’s systems, so they always have the latest info and can give you up-to-date answers or reports.</a:t>
            </a:r>
          </a:p>
          <a:p>
            <a:endParaRPr lang="en-US" sz="1200" b="1" i="0" kern="1200">
              <a:solidFill>
                <a:schemeClr val="tx1"/>
              </a:solidFill>
              <a:effectLst/>
              <a:latin typeface="+mn-lt"/>
              <a:ea typeface="+mn-ea"/>
              <a:cs typeface="+mn-cs"/>
            </a:endParaRPr>
          </a:p>
          <a:p>
            <a:r>
              <a:rPr lang="en-US" sz="1200" b="1" i="0" kern="1200">
                <a:solidFill>
                  <a:schemeClr val="tx1"/>
                </a:solidFill>
                <a:effectLst/>
                <a:latin typeface="+mn-lt"/>
                <a:ea typeface="+mn-ea"/>
                <a:cs typeface="+mn-cs"/>
              </a:rPr>
              <a:t>Bottom line:</a:t>
            </a:r>
            <a:br>
              <a:rPr lang="en-US" sz="1200" b="0" i="0" kern="1200">
                <a:solidFill>
                  <a:schemeClr val="tx1"/>
                </a:solidFill>
                <a:effectLst/>
                <a:latin typeface="+mn-lt"/>
                <a:ea typeface="+mn-ea"/>
                <a:cs typeface="+mn-cs"/>
              </a:rPr>
            </a:br>
            <a:r>
              <a:rPr lang="en-US" sz="1200" b="0" i="0" kern="1200">
                <a:solidFill>
                  <a:schemeClr val="tx1"/>
                </a:solidFill>
                <a:effectLst/>
                <a:latin typeface="+mn-lt"/>
                <a:ea typeface="+mn-ea"/>
                <a:cs typeface="+mn-cs"/>
              </a:rPr>
              <a:t>Copilot Agents are here to make your work life easier by automating the stuff that slows you down. They’re flexible, powerful, and surprisingly easy to set up. </a:t>
            </a:r>
            <a:r>
              <a:rPr lang="en-US"/>
              <a:t>You can find agents in the Agent Store and even build your own with Copilot Studio—using natural language or pro code tooling.</a:t>
            </a:r>
          </a:p>
        </p:txBody>
      </p:sp>
      <p:sp>
        <p:nvSpPr>
          <p:cNvPr id="4" name="Slide Number Placeholder 3">
            <a:extLst>
              <a:ext uri="{FF2B5EF4-FFF2-40B4-BE49-F238E27FC236}">
                <a16:creationId xmlns:a16="http://schemas.microsoft.com/office/drawing/2014/main" id="{F2D09DBD-E873-D0DC-4019-2093CFF6D074}"/>
              </a:ext>
            </a:extLst>
          </p:cNvPr>
          <p:cNvSpPr>
            <a:spLocks noGrp="1"/>
          </p:cNvSpPr>
          <p:nvPr>
            <p:ph type="sldNum" sz="quarter" idx="5"/>
          </p:nvPr>
        </p:nvSpPr>
        <p:spPr/>
        <p:txBody>
          <a:bodyPr/>
          <a:lstStyle/>
          <a:p>
            <a:fld id="{78E2843E-4E3F-4539-8169-3BC120CDD5F2}" type="slidenum">
              <a:rPr lang="en-US" smtClean="0"/>
              <a:t>23</a:t>
            </a:fld>
            <a:endParaRPr lang="en-US"/>
          </a:p>
        </p:txBody>
      </p:sp>
    </p:spTree>
    <p:extLst>
      <p:ext uri="{BB962C8B-B14F-4D97-AF65-F5344CB8AC3E}">
        <p14:creationId xmlns:p14="http://schemas.microsoft.com/office/powerpoint/2010/main" val="23041767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If you have a specific task, you can easily create a custom agent—no coding required.</a:t>
            </a:r>
            <a:br>
              <a:rPr lang="en-US"/>
            </a:br>
            <a:r>
              <a:rPr lang="en-US"/>
              <a:t>Open Copilot Studio, expand the “Agents” option, and select “Create agent.”</a:t>
            </a:r>
            <a:br>
              <a:rPr lang="en-US"/>
            </a:br>
            <a:r>
              <a:rPr lang="en-US"/>
              <a:t>Start with a template or build from scratch by describing what you want your agent to do.</a:t>
            </a:r>
            <a:br>
              <a:rPr lang="en-US"/>
            </a:br>
            <a:r>
              <a:rPr lang="en-US"/>
              <a:t>Custom agents can connect to team data sources, like SharePoint, to answer questions about team documents.</a:t>
            </a:r>
          </a:p>
        </p:txBody>
      </p:sp>
      <p:sp>
        <p:nvSpPr>
          <p:cNvPr id="4" name="Slide Number Placeholder 3"/>
          <p:cNvSpPr>
            <a:spLocks noGrp="1"/>
          </p:cNvSpPr>
          <p:nvPr>
            <p:ph type="sldNum" sz="quarter" idx="5"/>
          </p:nvPr>
        </p:nvSpPr>
        <p:spPr/>
        <p:txBody>
          <a:bodyPr/>
          <a:lstStyle/>
          <a:p>
            <a:fld id="{78E2843E-4E3F-4539-8169-3BC120CDD5F2}" type="slidenum">
              <a:rPr lang="en-US" smtClean="0"/>
              <a:t>24</a:t>
            </a:fld>
            <a:endParaRPr lang="en-US"/>
          </a:p>
        </p:txBody>
      </p:sp>
    </p:spTree>
    <p:extLst>
      <p:ext uri="{BB962C8B-B14F-4D97-AF65-F5344CB8AC3E}">
        <p14:creationId xmlns:p14="http://schemas.microsoft.com/office/powerpoint/2010/main" val="12842088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200" b="1" i="0" kern="1200">
                <a:solidFill>
                  <a:schemeClr val="tx1"/>
                </a:solidFill>
                <a:effectLst/>
                <a:latin typeface="+mn-lt"/>
                <a:ea typeface="+mn-ea"/>
                <a:cs typeface="+mn-cs"/>
              </a:rPr>
              <a:t>Let’s talk about Copilot Notebooks!</a:t>
            </a:r>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So, what are Copilot Notebooks? Think of them as your digital workspace for organizing everything related to a project or task. Instead of having your notes in one place, your files in another, and your meeting recordings somewhere else, Notebooks let you pull all that content together in one spot. It’s like having a super-organized binder, but way smarter and powered by AI.</a:t>
            </a:r>
          </a:p>
          <a:p>
            <a:endParaRPr lang="en-US" sz="1200" b="0" i="0" kern="1200">
              <a:solidFill>
                <a:schemeClr val="tx1"/>
              </a:solidFill>
              <a:effectLst/>
              <a:latin typeface="+mn-lt"/>
              <a:ea typeface="+mn-ea"/>
              <a:cs typeface="+mn-cs"/>
            </a:endParaRPr>
          </a:p>
          <a:p>
            <a:r>
              <a:rPr lang="en-US" sz="1200" b="1" i="0" kern="1200">
                <a:solidFill>
                  <a:schemeClr val="tx1"/>
                </a:solidFill>
                <a:effectLst/>
                <a:latin typeface="+mn-lt"/>
                <a:ea typeface="+mn-ea"/>
                <a:cs typeface="+mn-cs"/>
              </a:rPr>
              <a:t>Here’s how it works:</a:t>
            </a:r>
            <a:br>
              <a:rPr lang="en-US" sz="1200" b="0" i="0" kern="1200">
                <a:solidFill>
                  <a:schemeClr val="tx1"/>
                </a:solidFill>
                <a:effectLst/>
                <a:latin typeface="+mn-lt"/>
                <a:ea typeface="+mn-ea"/>
                <a:cs typeface="+mn-cs"/>
              </a:rPr>
            </a:br>
            <a:r>
              <a:rPr lang="en-US" sz="1200" b="0" i="0" kern="1200">
                <a:solidFill>
                  <a:schemeClr val="tx1"/>
                </a:solidFill>
                <a:effectLst/>
                <a:latin typeface="+mn-lt"/>
                <a:ea typeface="+mn-ea"/>
                <a:cs typeface="+mn-cs"/>
              </a:rPr>
              <a:t>You start by creating a new notebook and giving it a name—maybe for a project, a client, or even just a big meeting you’re prepping for. Then, you can add all sorts of references: notes, documents, websites, Copilot Chat conversations, and even meeting recordings. Everything you need is right there, so you’re not jumping between apps or digging through folders.</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But here’s where it gets really cool: Copilot Notebooks use AI to help you make sense of all that content. You can ask questions right in your notebook’s prompt box, and Copilot will analyze everything you’ve added to give you answers and insights. Need a summary of all the meeting notes? Want to draft a proposal based on your research? Just ask, and Copilot pulls it together for you.</a:t>
            </a:r>
          </a:p>
          <a:p>
            <a:endParaRPr lang="en-US" sz="1200" b="0" i="0" kern="1200">
              <a:solidFill>
                <a:schemeClr val="tx1"/>
              </a:solidFill>
              <a:effectLst/>
              <a:latin typeface="+mn-lt"/>
              <a:ea typeface="+mn-ea"/>
              <a:cs typeface="+mn-cs"/>
            </a:endParaRPr>
          </a:p>
          <a:p>
            <a:r>
              <a:rPr lang="en-US" sz="1200" b="1" i="0" kern="1200">
                <a:solidFill>
                  <a:schemeClr val="tx1"/>
                </a:solidFill>
                <a:effectLst/>
                <a:latin typeface="+mn-lt"/>
                <a:ea typeface="+mn-ea"/>
                <a:cs typeface="+mn-cs"/>
              </a:rPr>
              <a:t>What are the benefits?</a:t>
            </a:r>
            <a:r>
              <a:rPr lang="en-US" sz="1200" b="0" i="0" kern="1200">
                <a:solidFill>
                  <a:schemeClr val="tx1"/>
                </a:solidFill>
                <a:effectLst/>
                <a:latin typeface="+mn-lt"/>
                <a:ea typeface="+mn-ea"/>
                <a:cs typeface="+mn-cs"/>
              </a:rPr>
              <a:t> </a:t>
            </a:r>
          </a:p>
          <a:p>
            <a:r>
              <a:rPr lang="en-US" sz="1200" b="1" i="0" kern="1200">
                <a:solidFill>
                  <a:schemeClr val="tx1"/>
                </a:solidFill>
                <a:effectLst/>
                <a:latin typeface="+mn-lt"/>
                <a:ea typeface="+mn-ea"/>
                <a:cs typeface="+mn-cs"/>
              </a:rPr>
              <a:t>Stay organized:</a:t>
            </a:r>
            <a:r>
              <a:rPr lang="en-US" sz="1200" b="0" i="0" kern="1200">
                <a:solidFill>
                  <a:schemeClr val="tx1"/>
                </a:solidFill>
                <a:effectLst/>
                <a:latin typeface="+mn-lt"/>
                <a:ea typeface="+mn-ea"/>
                <a:cs typeface="+mn-cs"/>
              </a:rPr>
              <a:t> No more scattered files or forgotten notes. Everything for your project is in one place, and you can add or update content as you go.</a:t>
            </a:r>
          </a:p>
          <a:p>
            <a:r>
              <a:rPr lang="en-US" sz="1200" b="1" i="0" kern="1200">
                <a:solidFill>
                  <a:schemeClr val="tx1"/>
                </a:solidFill>
                <a:effectLst/>
                <a:latin typeface="+mn-lt"/>
                <a:ea typeface="+mn-ea"/>
                <a:cs typeface="+mn-cs"/>
              </a:rPr>
              <a:t>Save time:</a:t>
            </a:r>
            <a:r>
              <a:rPr lang="en-US" sz="1200" b="0" i="0" kern="1200">
                <a:solidFill>
                  <a:schemeClr val="tx1"/>
                </a:solidFill>
                <a:effectLst/>
                <a:latin typeface="+mn-lt"/>
                <a:ea typeface="+mn-ea"/>
                <a:cs typeface="+mn-cs"/>
              </a:rPr>
              <a:t> Instead of searching through emails, chats, and documents, you can just ask Copilot to find what you need or summarize the latest updates.</a:t>
            </a:r>
          </a:p>
          <a:p>
            <a:r>
              <a:rPr lang="en-US" sz="1200" b="1" i="0" kern="1200">
                <a:solidFill>
                  <a:schemeClr val="tx1"/>
                </a:solidFill>
                <a:effectLst/>
                <a:latin typeface="+mn-lt"/>
                <a:ea typeface="+mn-ea"/>
                <a:cs typeface="+mn-cs"/>
              </a:rPr>
              <a:t>Smarter insights:</a:t>
            </a:r>
            <a:r>
              <a:rPr lang="en-US" sz="1200" b="0" i="0" kern="1200">
                <a:solidFill>
                  <a:schemeClr val="tx1"/>
                </a:solidFill>
                <a:effectLst/>
                <a:latin typeface="+mn-lt"/>
                <a:ea typeface="+mn-ea"/>
                <a:cs typeface="+mn-cs"/>
              </a:rPr>
              <a:t> Copilot can spot connections between your content, suggest additional resources, and even generate podcast-style audio summaries so you can catch up on the go.</a:t>
            </a:r>
          </a:p>
          <a:p>
            <a:r>
              <a:rPr lang="en-US" sz="1200" b="1" i="0" kern="1200">
                <a:solidFill>
                  <a:schemeClr val="tx1"/>
                </a:solidFill>
                <a:effectLst/>
                <a:latin typeface="+mn-lt"/>
                <a:ea typeface="+mn-ea"/>
                <a:cs typeface="+mn-cs"/>
              </a:rPr>
              <a:t>Easy collaboration:</a:t>
            </a:r>
            <a:r>
              <a:rPr lang="en-US" sz="1200" b="0" i="0" kern="1200">
                <a:solidFill>
                  <a:schemeClr val="tx1"/>
                </a:solidFill>
                <a:effectLst/>
                <a:latin typeface="+mn-lt"/>
                <a:ea typeface="+mn-ea"/>
                <a:cs typeface="+mn-cs"/>
              </a:rPr>
              <a:t> You can share your notebook with teammates, so everyone’s working from the same set of materials and can contribute their own notes or files.</a:t>
            </a:r>
          </a:p>
          <a:p>
            <a:endParaRPr lang="en-US" sz="1200" b="0" i="0" kern="1200">
              <a:solidFill>
                <a:schemeClr val="tx1"/>
              </a:solidFill>
              <a:effectLst/>
              <a:latin typeface="+mn-lt"/>
              <a:ea typeface="+mn-ea"/>
              <a:cs typeface="+mn-cs"/>
            </a:endParaRPr>
          </a:p>
          <a:p>
            <a:r>
              <a:rPr lang="en-US" sz="1200" b="1" i="0" kern="1200">
                <a:solidFill>
                  <a:schemeClr val="tx1"/>
                </a:solidFill>
                <a:effectLst/>
                <a:latin typeface="+mn-lt"/>
                <a:ea typeface="+mn-ea"/>
                <a:cs typeface="+mn-cs"/>
              </a:rPr>
              <a:t>Real-life example:</a:t>
            </a:r>
            <a:br>
              <a:rPr lang="en-US" sz="1200" b="0" i="0" kern="1200">
                <a:solidFill>
                  <a:schemeClr val="tx1"/>
                </a:solidFill>
                <a:effectLst/>
                <a:latin typeface="+mn-lt"/>
                <a:ea typeface="+mn-ea"/>
                <a:cs typeface="+mn-cs"/>
              </a:rPr>
            </a:br>
            <a:r>
              <a:rPr lang="en-US" sz="1200" b="0" i="0" kern="1200">
                <a:solidFill>
                  <a:schemeClr val="tx1"/>
                </a:solidFill>
                <a:effectLst/>
                <a:latin typeface="+mn-lt"/>
                <a:ea typeface="+mn-ea"/>
                <a:cs typeface="+mn-cs"/>
              </a:rPr>
              <a:t>Let’s say you’re working on a marketing campaign. You can create a notebook, add your brainstorming notes, campaign documents, relevant emails, and even recordings from kickoff meetings. When you need to prep a status update or answer a tough question, just ask Copilot in the notebook and it’ll pull together the info you need—no more scrambling or piecing things together at the last minute.</a:t>
            </a:r>
          </a:p>
          <a:p>
            <a:endParaRPr lang="en-US" sz="1200" b="0" i="0" kern="1200">
              <a:solidFill>
                <a:schemeClr val="tx1"/>
              </a:solidFill>
              <a:effectLst/>
              <a:latin typeface="+mn-lt"/>
              <a:ea typeface="+mn-ea"/>
              <a:cs typeface="+mn-cs"/>
            </a:endParaRPr>
          </a:p>
          <a:p>
            <a:r>
              <a:rPr lang="en-US" b="1"/>
              <a:t>Bottom line:</a:t>
            </a:r>
            <a:br>
              <a:rPr lang="en-US"/>
            </a:br>
            <a:r>
              <a:rPr lang="en-US"/>
              <a:t>Copilot Notebooks are all about making your work life easier and more organized. They help you keep everything in one place, get smarter answers faster, and collaborate more effectively with your team. </a:t>
            </a:r>
            <a:endParaRPr lang="en-US" sz="1200" b="0" i="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8E2843E-4E3F-4539-8169-3BC120CDD5F2}" type="slidenum">
              <a:rPr lang="en-US" smtClean="0"/>
              <a:t>25</a:t>
            </a:fld>
            <a:endParaRPr lang="en-US"/>
          </a:p>
        </p:txBody>
      </p:sp>
    </p:spTree>
    <p:extLst>
      <p:ext uri="{BB962C8B-B14F-4D97-AF65-F5344CB8AC3E}">
        <p14:creationId xmlns:p14="http://schemas.microsoft.com/office/powerpoint/2010/main" val="36187953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200" b="1" i="0" kern="1200">
                <a:solidFill>
                  <a:schemeClr val="tx1"/>
                </a:solidFill>
                <a:effectLst/>
                <a:latin typeface="+mn-lt"/>
                <a:ea typeface="+mn-ea"/>
                <a:cs typeface="+mn-cs"/>
              </a:rPr>
              <a:t>Let’s get to know Copilot Notebooks a little better!</a:t>
            </a:r>
          </a:p>
          <a:p>
            <a:r>
              <a:rPr lang="en-US" sz="1200" b="0" i="0" kern="1200">
                <a:solidFill>
                  <a:schemeClr val="tx1"/>
                </a:solidFill>
                <a:effectLst/>
                <a:latin typeface="+mn-lt"/>
                <a:ea typeface="+mn-ea"/>
                <a:cs typeface="+mn-cs"/>
              </a:rPr>
              <a:t>One really cool feature is the audio overview. If you’re short on time, you can actually listen to a quick audio summary of your notebook’s content, so you can catch up while you’re on the go or multitasking.</a:t>
            </a:r>
          </a:p>
          <a:p>
            <a:endParaRPr lang="en-US"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Use the chat pane to ask Copilot questions that are limited to just the documents in your notebook. This means you get super-relevant answers based only on the content you’ve added. And just like with Copilot Agents, you can give Notebooks instructions about the kind of responses you want—so Copilot knows exactly how to help you.</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You can also organize your content into episodes or chapters, making it easy to break big projects into manageable pieces. </a:t>
            </a:r>
            <a:endParaRPr lang="en-US"/>
          </a:p>
          <a:p>
            <a:endParaRPr lang="en-US"/>
          </a:p>
          <a:p>
            <a:endParaRPr lang="en-US"/>
          </a:p>
        </p:txBody>
      </p:sp>
      <p:sp>
        <p:nvSpPr>
          <p:cNvPr id="4" name="Slide Number Placeholder 3"/>
          <p:cNvSpPr>
            <a:spLocks noGrp="1"/>
          </p:cNvSpPr>
          <p:nvPr>
            <p:ph type="sldNum" sz="quarter" idx="5"/>
          </p:nvPr>
        </p:nvSpPr>
        <p:spPr/>
        <p:txBody>
          <a:bodyPr/>
          <a:lstStyle/>
          <a:p>
            <a:fld id="{78E2843E-4E3F-4539-8169-3BC120CDD5F2}" type="slidenum">
              <a:rPr lang="en-US" smtClean="0"/>
              <a:t>26</a:t>
            </a:fld>
            <a:endParaRPr lang="en-US"/>
          </a:p>
        </p:txBody>
      </p:sp>
    </p:spTree>
    <p:extLst>
      <p:ext uri="{BB962C8B-B14F-4D97-AF65-F5344CB8AC3E}">
        <p14:creationId xmlns:p14="http://schemas.microsoft.com/office/powerpoint/2010/main" val="32557159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DE4A2-8C68-89A2-7DEE-1EAAB5AA9B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EAE626-4FF0-070A-3CBB-B02E5EA81B3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D0EBCB2-2C68-ECA2-17F6-657169409DA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E521B8F-7889-8669-DC4E-7B1BD0FA82B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53ABE5-2492-4F9E-B20B-892D36410E1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652661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03AF2-A024-E8D0-38A1-C49AC6B4CA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5E6671-2966-C5B0-7C78-254E2EA7348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A07F9F4-A954-8905-65AE-57E903292BF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9E45A56-81C8-5AC4-2F7C-872428A009F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53ABE5-2492-4F9E-B20B-892D36410E1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684731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8770A-1B5D-31BA-56C5-8AFA76FDE5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BC8B3E-482E-CCEE-BA80-6B1AE0D6BA9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8D1BB84-5D90-B88B-A5DA-14E95DA0FF1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0E91A1C-FE8D-D9B6-0B19-AE7B63C7264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53ABE5-2492-4F9E-B20B-892D36410E1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724638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5A653E-0A18-F8A9-0D15-BD5E99034F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9CE32C-B7F4-873C-AA16-BA3A18C40EC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B92B7B2-E7C0-168C-36AE-3188AD1942D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8E469D6-C5AB-A3D8-06C7-AB65CA9352D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53ABE5-2492-4F9E-B20B-892D36410E1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45161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E2843E-4E3F-4539-8169-3BC120CDD5F2}" type="slidenum">
              <a:rPr lang="en-US" smtClean="0"/>
              <a:t>3</a:t>
            </a:fld>
            <a:endParaRPr lang="en-US"/>
          </a:p>
        </p:txBody>
      </p:sp>
    </p:spTree>
    <p:extLst>
      <p:ext uri="{BB962C8B-B14F-4D97-AF65-F5344CB8AC3E}">
        <p14:creationId xmlns:p14="http://schemas.microsoft.com/office/powerpoint/2010/main" val="15730242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200" b="1" i="0" kern="1200">
                <a:solidFill>
                  <a:schemeClr val="tx1"/>
                </a:solidFill>
                <a:effectLst/>
                <a:latin typeface="+mn-lt"/>
                <a:ea typeface="+mn-ea"/>
                <a:cs typeface="+mn-cs"/>
              </a:rPr>
              <a:t>Let’s talk about Copilot Create—this is the part of Microsoft 365 Copilot that’s all about unleashing your creativity and making content creation way easier and a lot more fun.</a:t>
            </a:r>
          </a:p>
          <a:p>
            <a:r>
              <a:rPr lang="en-US" sz="1200" b="0" i="0" kern="1200">
                <a:solidFill>
                  <a:schemeClr val="tx1"/>
                </a:solidFill>
                <a:effectLst/>
                <a:latin typeface="+mn-lt"/>
                <a:ea typeface="+mn-ea"/>
                <a:cs typeface="+mn-cs"/>
              </a:rPr>
              <a:t>So, what is Copilot Create? Think of it as your AI-powered creative assistant. Whether you need to make images, videos, documents, podcasts, or even surveys, Create is designed to help you get started quickly and produce professional-looking results—even if you’re not a designer or a content expert.</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One of the coolest things about Create is how it’s tailored to your company. You can use your organization’s branding—like logos, colors, and fonts—automatically in whatever you make. That means your flyers, presentations, and graphics always look consistent and on-brand, without you having to fiddle with formatting every time.</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You don’t have to start from scratch, either. There are thousands of templates to choose from, so if you need a quick social media post, a report cover, or a new slide deck, you can just pick a template and customize it. And if you want to get really creative, you can use the built-in editing tools to tweak text, add effects, or fine-tune your visuals until they’re just right.</a:t>
            </a:r>
          </a:p>
          <a:p>
            <a:r>
              <a:rPr lang="en-US" sz="1200" b="0" i="0" kern="1200">
                <a:solidFill>
                  <a:schemeClr val="tx1"/>
                </a:solidFill>
                <a:effectLst/>
                <a:latin typeface="+mn-lt"/>
                <a:ea typeface="+mn-ea"/>
                <a:cs typeface="+mn-cs"/>
              </a:rPr>
              <a:t>Another big benefit is how Create brings everything together in one place. You can generate content, edit it, and even collaborate with your team—all without jumping between different apps or tools. If you want to turn your ideas into something visual, just describe what you want in plain language, and Copilot will help you bring it to life.</a:t>
            </a:r>
          </a:p>
          <a:p>
            <a:endParaRPr lang="en-US" sz="1200" b="0" i="0" kern="1200">
              <a:solidFill>
                <a:schemeClr val="tx1"/>
              </a:solidFill>
              <a:effectLst/>
              <a:latin typeface="+mn-lt"/>
              <a:ea typeface="+mn-ea"/>
              <a:cs typeface="+mn-cs"/>
            </a:endParaRPr>
          </a:p>
          <a:p>
            <a:r>
              <a:rPr lang="en-US"/>
              <a:t>Bottom line: Copilot Create is here to make content creation faster, easier, and a lot less intimidating. It’s perfect for anyone who wants to make great-looking materials without spending hours on design. So next time you need to create something—whether it’s a graphic, a video, or a document—give Copilot Create a try. You might be surprised at how much time you save and how good your work looks!</a:t>
            </a:r>
            <a:endParaRPr lang="en-US" sz="1200" b="0" i="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8E2843E-4E3F-4539-8169-3BC120CDD5F2}" type="slidenum">
              <a:rPr lang="en-US" smtClean="0"/>
              <a:t>32</a:t>
            </a:fld>
            <a:endParaRPr lang="en-US"/>
          </a:p>
        </p:txBody>
      </p:sp>
    </p:spTree>
    <p:extLst>
      <p:ext uri="{BB962C8B-B14F-4D97-AF65-F5344CB8AC3E}">
        <p14:creationId xmlns:p14="http://schemas.microsoft.com/office/powerpoint/2010/main" val="20266579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When you open Create, you’ll see you can pick from existing content prompts to get started with a certain style or type of content. Just use simple language to tell Copilot what you want to make—whether it’s a graphic, a document, or something else.</a:t>
            </a:r>
          </a:p>
          <a:p>
            <a:endParaRPr lang="en-US"/>
          </a:p>
          <a:p>
            <a:r>
              <a:rPr lang="en-US"/>
              <a:t>There are filters to help you organize and view your content, which makes managing creative projects a breeze. The whole idea is to streamline your creative process, so you spend less time fiddling with formatting and more time actually creating.</a:t>
            </a:r>
          </a:p>
          <a:p>
            <a:endParaRPr lang="en-US"/>
          </a:p>
        </p:txBody>
      </p:sp>
      <p:sp>
        <p:nvSpPr>
          <p:cNvPr id="4" name="Slide Number Placeholder 3"/>
          <p:cNvSpPr>
            <a:spLocks noGrp="1"/>
          </p:cNvSpPr>
          <p:nvPr>
            <p:ph type="sldNum" sz="quarter" idx="5"/>
          </p:nvPr>
        </p:nvSpPr>
        <p:spPr/>
        <p:txBody>
          <a:bodyPr/>
          <a:lstStyle/>
          <a:p>
            <a:fld id="{78E2843E-4E3F-4539-8169-3BC120CDD5F2}" type="slidenum">
              <a:rPr lang="en-US" smtClean="0"/>
              <a:t>33</a:t>
            </a:fld>
            <a:endParaRPr lang="en-US"/>
          </a:p>
        </p:txBody>
      </p:sp>
    </p:spTree>
    <p:extLst>
      <p:ext uri="{BB962C8B-B14F-4D97-AF65-F5344CB8AC3E}">
        <p14:creationId xmlns:p14="http://schemas.microsoft.com/office/powerpoint/2010/main" val="394955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A6910-F082-619E-33C6-F3547BBABB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899BE4-BC1A-5ADB-C209-613148047D9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28D3B7F-F37F-66C2-FE46-CFEB95258839}"/>
              </a:ext>
            </a:extLst>
          </p:cNvPr>
          <p:cNvSpPr>
            <a:spLocks noGrp="1"/>
          </p:cNvSpPr>
          <p:nvPr>
            <p:ph type="body" idx="1"/>
          </p:nvPr>
        </p:nvSpPr>
        <p:spPr/>
        <p:txBody>
          <a:bodyPr/>
          <a:lstStyle/>
          <a:p>
            <a:r>
              <a:rPr lang="en-US"/>
              <a:t>You can access the Copilot app in two ways:</a:t>
            </a:r>
          </a:p>
          <a:p>
            <a:r>
              <a:rPr lang="en-US" b="1"/>
              <a:t>Windows Taskbar:</a:t>
            </a:r>
            <a:r>
              <a:rPr lang="en-US"/>
              <a:t> Your admin can pin the app for you, or you can pin it yourself.</a:t>
            </a:r>
          </a:p>
          <a:p>
            <a:r>
              <a:rPr lang="en-US" b="1"/>
              <a:t>Web Link:</a:t>
            </a:r>
            <a:r>
              <a:rPr lang="en-US"/>
              <a:t> Visit </a:t>
            </a:r>
            <a:r>
              <a:rPr lang="en-US">
                <a:hlinkClick r:id="rId3"/>
              </a:rPr>
              <a:t>M365Copilot.com</a:t>
            </a:r>
            <a:r>
              <a:rPr lang="en-US"/>
              <a:t> to open the app in your browser.</a:t>
            </a:r>
          </a:p>
          <a:p>
            <a:endParaRPr lang="en-US"/>
          </a:p>
          <a:p>
            <a:r>
              <a:rPr lang="en-US"/>
              <a:t>You can also show this video if you want to demo how to get into the app - https://support.microsoft.com/en-us/topic/video-tutorial-try-out-copilot-chat-on-desktop-mobile-edge-or-microsoft365-com-39de776c-2de9-4b40-8c17-ed7b3d30c3d6</a:t>
            </a:r>
          </a:p>
          <a:p>
            <a:endParaRPr lang="en-US"/>
          </a:p>
          <a:p>
            <a:r>
              <a:rPr lang="en-US"/>
              <a:t>Recommended activity – if your admin has not pinned Copilot to the taskbar then have people pin it themselves</a:t>
            </a:r>
          </a:p>
          <a:p>
            <a:endParaRPr lang="en-US"/>
          </a:p>
          <a:p>
            <a:r>
              <a:rPr lang="en-US" sz="1200" b="1" kern="1200">
                <a:solidFill>
                  <a:schemeClr val="tx1"/>
                </a:solidFill>
                <a:effectLst/>
                <a:latin typeface="+mn-lt"/>
                <a:ea typeface="+mn-ea"/>
                <a:cs typeface="+mn-cs"/>
              </a:rPr>
              <a:t>Steps to Pin Copilot to Taskbar</a:t>
            </a:r>
          </a:p>
          <a:p>
            <a:r>
              <a:rPr lang="en-US" sz="1200" b="1" i="0" kern="1200">
                <a:solidFill>
                  <a:schemeClr val="tx1"/>
                </a:solidFill>
                <a:effectLst/>
                <a:latin typeface="+mn-lt"/>
                <a:ea typeface="+mn-ea"/>
                <a:cs typeface="+mn-cs"/>
              </a:rPr>
              <a:t>Open the Start Menu</a:t>
            </a:r>
            <a:r>
              <a:rPr lang="en-US" sz="1200" b="0" i="0" kern="1200">
                <a:solidFill>
                  <a:schemeClr val="tx1"/>
                </a:solidFill>
                <a:effectLst/>
                <a:latin typeface="+mn-lt"/>
                <a:ea typeface="+mn-ea"/>
                <a:cs typeface="+mn-cs"/>
              </a:rPr>
              <a:t>: Click on the Windows icon on your taskbar or press the Windows key on your keyboard.</a:t>
            </a:r>
          </a:p>
          <a:p>
            <a:r>
              <a:rPr lang="en-US" sz="1200" b="1" i="0" kern="1200">
                <a:solidFill>
                  <a:schemeClr val="tx1"/>
                </a:solidFill>
                <a:effectLst/>
                <a:latin typeface="+mn-lt"/>
                <a:ea typeface="+mn-ea"/>
                <a:cs typeface="+mn-cs"/>
              </a:rPr>
              <a:t>Search for Copilot</a:t>
            </a:r>
            <a:r>
              <a:rPr lang="en-US" sz="1200" b="0" i="0" kern="1200">
                <a:solidFill>
                  <a:schemeClr val="tx1"/>
                </a:solidFill>
                <a:effectLst/>
                <a:latin typeface="+mn-lt"/>
                <a:ea typeface="+mn-ea"/>
                <a:cs typeface="+mn-cs"/>
              </a:rPr>
              <a:t>: Type “Copilot” in the search box to locate the Copilot application.</a:t>
            </a:r>
          </a:p>
          <a:p>
            <a:r>
              <a:rPr lang="en-US" b="1"/>
              <a:t>Pin to Taskbar: </a:t>
            </a:r>
            <a:r>
              <a:rPr lang="en-US"/>
              <a:t>When the Copilot app appears in the search results, right-click on it to reveal a context menu. Select “</a:t>
            </a:r>
            <a:r>
              <a:rPr lang="en-US" b="1"/>
              <a:t>Pin to taskbar</a:t>
            </a:r>
            <a:r>
              <a:rPr lang="en-US"/>
              <a:t>” from the menu. This will add the Copilot icon to your taskbar for easy access. </a:t>
            </a:r>
          </a:p>
          <a:p>
            <a:r>
              <a:rPr lang="en-US" sz="1200" b="1" i="0" kern="1200">
                <a:solidFill>
                  <a:schemeClr val="tx1"/>
                </a:solidFill>
                <a:effectLst/>
                <a:latin typeface="+mn-lt"/>
                <a:ea typeface="+mn-ea"/>
                <a:cs typeface="+mn-cs"/>
              </a:rPr>
              <a:t>Verify the Pin</a:t>
            </a:r>
            <a:r>
              <a:rPr lang="en-US" sz="1200" b="0" i="0" kern="1200">
                <a:solidFill>
                  <a:schemeClr val="tx1"/>
                </a:solidFill>
                <a:effectLst/>
                <a:latin typeface="+mn-lt"/>
                <a:ea typeface="+mn-ea"/>
                <a:cs typeface="+mn-cs"/>
              </a:rPr>
              <a:t>: Check that the Copilot icon now appears on your taskbar, allowing you to launch it with a single click.</a:t>
            </a:r>
          </a:p>
        </p:txBody>
      </p:sp>
      <p:sp>
        <p:nvSpPr>
          <p:cNvPr id="4" name="Slide Number Placeholder 3">
            <a:extLst>
              <a:ext uri="{FF2B5EF4-FFF2-40B4-BE49-F238E27FC236}">
                <a16:creationId xmlns:a16="http://schemas.microsoft.com/office/drawing/2014/main" id="{F2DC1C61-1D51-585D-CBB4-4CC7925F5C54}"/>
              </a:ext>
            </a:extLst>
          </p:cNvPr>
          <p:cNvSpPr>
            <a:spLocks noGrp="1"/>
          </p:cNvSpPr>
          <p:nvPr>
            <p:ph type="sldNum" sz="quarter" idx="5"/>
          </p:nvPr>
        </p:nvSpPr>
        <p:spPr/>
        <p:txBody>
          <a:bodyPr/>
          <a:lstStyle/>
          <a:p>
            <a:fld id="{78E2843E-4E3F-4539-8169-3BC120CDD5F2}" type="slidenum">
              <a:rPr lang="en-US" smtClean="0"/>
              <a:t>4</a:t>
            </a:fld>
            <a:endParaRPr lang="en-US"/>
          </a:p>
        </p:txBody>
      </p:sp>
    </p:spTree>
    <p:extLst>
      <p:ext uri="{BB962C8B-B14F-4D97-AF65-F5344CB8AC3E}">
        <p14:creationId xmlns:p14="http://schemas.microsoft.com/office/powerpoint/2010/main" val="1791508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Download the Microsoft 365 Copilot mobile app and sign in with your work or school account to access Copilot Chat anywhere. Use the QR code or the provided link to get started.</a:t>
            </a:r>
          </a:p>
          <a:p>
            <a:endParaRPr lang="en-US"/>
          </a:p>
          <a:p>
            <a:r>
              <a:rPr lang="en-US"/>
              <a:t>Recommended activity:</a:t>
            </a:r>
          </a:p>
          <a:p>
            <a:r>
              <a:rPr lang="en-US"/>
              <a:t>Have everyone use the QR code to install the app on their phone</a:t>
            </a:r>
          </a:p>
        </p:txBody>
      </p:sp>
      <p:sp>
        <p:nvSpPr>
          <p:cNvPr id="4" name="Slide Number Placeholder 3"/>
          <p:cNvSpPr>
            <a:spLocks noGrp="1"/>
          </p:cNvSpPr>
          <p:nvPr>
            <p:ph type="sldNum" sz="quarter" idx="5"/>
          </p:nvPr>
        </p:nvSpPr>
        <p:spPr/>
        <p:txBody>
          <a:bodyPr/>
          <a:lstStyle/>
          <a:p>
            <a:fld id="{78E2843E-4E3F-4539-8169-3BC120CDD5F2}" type="slidenum">
              <a:rPr lang="en-US" smtClean="0"/>
              <a:t>5</a:t>
            </a:fld>
            <a:endParaRPr lang="en-US"/>
          </a:p>
        </p:txBody>
      </p:sp>
    </p:spTree>
    <p:extLst>
      <p:ext uri="{BB962C8B-B14F-4D97-AF65-F5344CB8AC3E}">
        <p14:creationId xmlns:p14="http://schemas.microsoft.com/office/powerpoint/2010/main" val="2035980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2F43AC-C579-4519-988E-910819434F4E}" type="slidenum">
              <a:rPr lang="en-US" smtClean="0"/>
              <a:t>6</a:t>
            </a:fld>
            <a:endParaRPr lang="en-US"/>
          </a:p>
        </p:txBody>
      </p:sp>
    </p:spTree>
    <p:extLst>
      <p:ext uri="{BB962C8B-B14F-4D97-AF65-F5344CB8AC3E}">
        <p14:creationId xmlns:p14="http://schemas.microsoft.com/office/powerpoint/2010/main" val="761329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200" b="1" i="0" kern="1200">
                <a:solidFill>
                  <a:schemeClr val="tx1"/>
                </a:solidFill>
                <a:effectLst/>
                <a:latin typeface="+mn-lt"/>
                <a:ea typeface="+mn-ea"/>
                <a:cs typeface="+mn-cs"/>
              </a:rPr>
              <a:t>Let’s chat about Copilot Chat—literally!</a:t>
            </a:r>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Copilot Chat is kind of the heart of the Microsoft 365 Copilot app. Think of it as your secure, AI-powered work buddy that’s always ready to help. You can ask questions, get insights, or even create new content—like summaries, emails, images, or data visualizations—just by typing what you need.</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What’s really cool is that Copilot Chat pulls from your work sources, so it’s not just guessing or making things up. It uses your files, emails, chats, and even the latest info from the web (if you want), and it’s all protected by enterprise security—so you don’t have to worry about your data.</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You can use Copilot Chat to brainstorm ideas, solve problems, or just get quick answers. And if you want to turn your chat into something more permanent, you can convert it into a document or a page for collaboration. It’s super flexible!</a:t>
            </a:r>
          </a:p>
          <a:p>
            <a:endParaRPr lang="en-US"/>
          </a:p>
        </p:txBody>
      </p:sp>
      <p:sp>
        <p:nvSpPr>
          <p:cNvPr id="4" name="Slide Number Placeholder 3"/>
          <p:cNvSpPr>
            <a:spLocks noGrp="1"/>
          </p:cNvSpPr>
          <p:nvPr>
            <p:ph type="sldNum" sz="quarter" idx="5"/>
          </p:nvPr>
        </p:nvSpPr>
        <p:spPr/>
        <p:txBody>
          <a:bodyPr/>
          <a:lstStyle/>
          <a:p>
            <a:fld id="{78E2843E-4E3F-4539-8169-3BC120CDD5F2}" type="slidenum">
              <a:rPr lang="en-US" smtClean="0"/>
              <a:t>8</a:t>
            </a:fld>
            <a:endParaRPr lang="en-US"/>
          </a:p>
        </p:txBody>
      </p:sp>
    </p:spTree>
    <p:extLst>
      <p:ext uri="{BB962C8B-B14F-4D97-AF65-F5344CB8AC3E}">
        <p14:creationId xmlns:p14="http://schemas.microsoft.com/office/powerpoint/2010/main" val="1322514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200" b="1" i="0" kern="1200">
                <a:solidFill>
                  <a:schemeClr val="tx1"/>
                </a:solidFill>
                <a:effectLst/>
                <a:latin typeface="+mn-lt"/>
                <a:ea typeface="+mn-ea"/>
                <a:cs typeface="+mn-cs"/>
              </a:rPr>
              <a:t>Let’s break down how easy it is to use Copilot Chat—just three simple steps!</a:t>
            </a:r>
            <a:endParaRPr lang="en-US" sz="1200" b="0" i="0" kern="1200">
              <a:solidFill>
                <a:schemeClr val="tx1"/>
              </a:solidFill>
              <a:effectLst/>
              <a:latin typeface="+mn-lt"/>
              <a:ea typeface="+mn-ea"/>
              <a:cs typeface="+mn-cs"/>
            </a:endParaRPr>
          </a:p>
          <a:p>
            <a:pPr marL="228600" indent="-228600">
              <a:buFont typeface="+mj-lt"/>
              <a:buAutoNum type="arabicPeriod"/>
            </a:pPr>
            <a:r>
              <a:rPr lang="en-US" sz="1200" b="0" i="0" kern="1200">
                <a:solidFill>
                  <a:schemeClr val="tx1"/>
                </a:solidFill>
                <a:effectLst/>
                <a:latin typeface="+mn-lt"/>
                <a:ea typeface="+mn-ea"/>
                <a:cs typeface="+mn-cs"/>
              </a:rPr>
              <a:t>Step one: Just type your question or prompt into the chat box. With Chat the more information you can provide the better. Tell Copilot what role it should have, what tone to use, how detailed you want it to be, etc. If you want to reference a file, email, or meeting, you can use the slash “/” key and start typing the name, or use “@” to call an agent. Super straightforward!</a:t>
            </a:r>
          </a:p>
          <a:p>
            <a:pPr marL="228600" indent="-228600">
              <a:buFont typeface="+mj-lt"/>
              <a:buAutoNum type="arabicPeriod"/>
            </a:pPr>
            <a:r>
              <a:rPr lang="en-US" sz="1200" b="0" i="0" kern="1200">
                <a:solidFill>
                  <a:schemeClr val="tx1"/>
                </a:solidFill>
                <a:effectLst/>
                <a:latin typeface="+mn-lt"/>
                <a:ea typeface="+mn-ea"/>
                <a:cs typeface="+mn-cs"/>
              </a:rPr>
              <a:t>Step two: Once Copilot gives you an answer, check out the sources listed underneath the response. Copilot is transparent about where it’s pulling info from, so you can see which files, emails, or chats it used. It’s a great way to double-check and make sure you’re getting accurate info.</a:t>
            </a:r>
          </a:p>
          <a:p>
            <a:pPr marL="228600" indent="-228600">
              <a:buFont typeface="+mj-lt"/>
              <a:buAutoNum type="arabicPeriod"/>
            </a:pPr>
            <a:r>
              <a:rPr lang="en-US" sz="1200" b="0" i="0" kern="1200">
                <a:solidFill>
                  <a:schemeClr val="tx1"/>
                </a:solidFill>
                <a:effectLst/>
                <a:latin typeface="+mn-lt"/>
                <a:ea typeface="+mn-ea"/>
                <a:cs typeface="+mn-cs"/>
              </a:rPr>
              <a:t>Step three: Keep the conversation going! You can ask follow-up questions, ask Copilot to make the answer shorter or more detailed, or just keep refining until you get exactly what you need. It’s just like chatting with a helpful coworker—Copilot is always ready for another round.</a:t>
            </a:r>
          </a:p>
        </p:txBody>
      </p:sp>
      <p:sp>
        <p:nvSpPr>
          <p:cNvPr id="4" name="Slide Number Placeholder 3"/>
          <p:cNvSpPr>
            <a:spLocks noGrp="1"/>
          </p:cNvSpPr>
          <p:nvPr>
            <p:ph type="sldNum" sz="quarter" idx="5"/>
          </p:nvPr>
        </p:nvSpPr>
        <p:spPr/>
        <p:txBody>
          <a:bodyPr/>
          <a:lstStyle/>
          <a:p>
            <a:fld id="{78E2843E-4E3F-4539-8169-3BC120CDD5F2}" type="slidenum">
              <a:rPr lang="en-US" smtClean="0"/>
              <a:t>9</a:t>
            </a:fld>
            <a:endParaRPr lang="en-US"/>
          </a:p>
        </p:txBody>
      </p:sp>
    </p:spTree>
    <p:extLst>
      <p:ext uri="{BB962C8B-B14F-4D97-AF65-F5344CB8AC3E}">
        <p14:creationId xmlns:p14="http://schemas.microsoft.com/office/powerpoint/2010/main" val="3502534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200" b="1" i="0" kern="1200">
                <a:solidFill>
                  <a:schemeClr val="tx1"/>
                </a:solidFill>
                <a:effectLst/>
                <a:latin typeface="+mn-lt"/>
                <a:ea typeface="+mn-ea"/>
                <a:cs typeface="+mn-cs"/>
              </a:rPr>
              <a:t>Let’s get to know Copilot Chat a little better!</a:t>
            </a:r>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When you open Copilot Chat, you’ll see it’s packed with features designed to make your work life easier. First off, you can choose between “Work” and “Web” modes, so Copilot knows whether to pull info from your company data or the internet. You only see the Work/Web selection when you have a M365 Copilot license. </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There’s a button to try out GPT-5, which is the latest LLM from OpenAI. You can use this for all of your chats. You do have to select it every time you start a new chat. You should generally receive higher quality answers. The only think to keep in mind is that with GPT-5 Copilot may decide to use the deep reasoning model to give you a thorough answer, which can take a minute or two.</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You’ll also see suggested prompts and a link to prompt gallery, which is awesome if you’re not sure what to ask or just want some inspiration. </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Copilot keeps your chat history organized, so you can revisit past conversations or pick up where you left off. And you can access all of your Pages to continue working on response content.</a:t>
            </a:r>
          </a:p>
          <a:p>
            <a:endParaRPr lang="en-US" sz="1200" b="0" i="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78E2843E-4E3F-4539-8169-3BC120CDD5F2}" type="slidenum">
              <a:rPr lang="en-US" smtClean="0"/>
              <a:t>10</a:t>
            </a:fld>
            <a:endParaRPr lang="en-US"/>
          </a:p>
        </p:txBody>
      </p:sp>
    </p:spTree>
    <p:extLst>
      <p:ext uri="{BB962C8B-B14F-4D97-AF65-F5344CB8AC3E}">
        <p14:creationId xmlns:p14="http://schemas.microsoft.com/office/powerpoint/2010/main" val="37756756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_Gradient_Orange">
    <p:bg>
      <p:bgPr>
        <a:solidFill>
          <a:schemeClr val="bg1"/>
        </a:solidFill>
        <a:effectLst/>
      </p:bgPr>
    </p:bg>
    <p:spTree>
      <p:nvGrpSpPr>
        <p:cNvPr id="1" name=""/>
        <p:cNvGrpSpPr/>
        <p:nvPr/>
      </p:nvGrpSpPr>
      <p:grpSpPr>
        <a:xfrm>
          <a:off x="0" y="0"/>
          <a:ext cx="0" cy="0"/>
          <a:chOff x="0" y="0"/>
          <a:chExt cx="0" cy="0"/>
        </a:xfrm>
      </p:grpSpPr>
      <p:pic>
        <p:nvPicPr>
          <p:cNvPr id="4" name="Picture 3" descr="A close-up of a computer screen&#10;&#10;Description automatically generated">
            <a:extLst>
              <a:ext uri="{FF2B5EF4-FFF2-40B4-BE49-F238E27FC236}">
                <a16:creationId xmlns:a16="http://schemas.microsoft.com/office/drawing/2014/main" id="{7020DBFF-DB44-B99E-54B6-E7345800056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CBB0EE32-922D-69B4-844B-F2855033F81A}"/>
              </a:ext>
            </a:extLst>
          </p:cNvPr>
          <p:cNvSpPr/>
          <p:nvPr userDrawn="1"/>
        </p:nvSpPr>
        <p:spPr bwMode="auto">
          <a:xfrm>
            <a:off x="-1" y="0"/>
            <a:ext cx="9491241" cy="6858000"/>
          </a:xfrm>
          <a:prstGeom prst="rect">
            <a:avLst/>
          </a:prstGeom>
          <a:gradFill>
            <a:gsLst>
              <a:gs pos="53000">
                <a:srgbClr val="FFF8F3">
                  <a:alpha val="52009"/>
                </a:srgbClr>
              </a:gs>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pic>
        <p:nvPicPr>
          <p:cNvPr id="7" name="MS logo gray - EMF">
            <a:extLst>
              <a:ext uri="{FF2B5EF4-FFF2-40B4-BE49-F238E27FC236}">
                <a16:creationId xmlns:a16="http://schemas.microsoft.com/office/drawing/2014/main" id="{1A134BE8-0BA3-4A4E-8C07-9127207B8A2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
        <p:nvSpPr>
          <p:cNvPr id="2" name="Title 1">
            <a:extLst>
              <a:ext uri="{FF2B5EF4-FFF2-40B4-BE49-F238E27FC236}">
                <a16:creationId xmlns:a16="http://schemas.microsoft.com/office/drawing/2014/main" id="{589FF709-91C1-4573-83A1-5F07DB1F5083}"/>
              </a:ext>
            </a:extLst>
          </p:cNvPr>
          <p:cNvSpPr>
            <a:spLocks noGrp="1"/>
          </p:cNvSpPr>
          <p:nvPr>
            <p:ph type="title" hasCustomPrompt="1"/>
          </p:nvPr>
        </p:nvSpPr>
        <p:spPr>
          <a:xfrm>
            <a:off x="569912" y="2769057"/>
            <a:ext cx="8193024" cy="1231106"/>
          </a:xfrm>
          <a:noFill/>
        </p:spPr>
        <p:txBody>
          <a:bodyPr wrap="square" lIns="0" tIns="0" rIns="0" bIns="0" anchor="b" anchorCtr="0">
            <a:spAutoFit/>
          </a:bodyPr>
          <a:lstStyle>
            <a:lvl1pPr>
              <a:defRPr sz="4000" b="0" i="0" spc="-50" baseline="0">
                <a:solidFill>
                  <a:schemeClr val="tx1"/>
                </a:solidFill>
                <a:latin typeface="+mj-lt"/>
                <a:cs typeface="Segoe UI" panose="020B0502040204020203" pitchFamily="34" charset="0"/>
              </a:defRPr>
            </a:lvl1pPr>
          </a:lstStyle>
          <a:p>
            <a:r>
              <a:rPr lang="en-US"/>
              <a:t>Event name or </a:t>
            </a:r>
            <a:br>
              <a:rPr lang="en-US"/>
            </a:br>
            <a:r>
              <a:rPr lang="en-US"/>
              <a:t>presentation title </a:t>
            </a:r>
          </a:p>
        </p:txBody>
      </p:sp>
      <p:sp>
        <p:nvSpPr>
          <p:cNvPr id="3" name="Subtitle">
            <a:extLst>
              <a:ext uri="{FF2B5EF4-FFF2-40B4-BE49-F238E27FC236}">
                <a16:creationId xmlns:a16="http://schemas.microsoft.com/office/drawing/2014/main" id="{AA1ADBE6-5E29-7A6B-E210-597F443C7BFA}"/>
              </a:ext>
            </a:extLst>
          </p:cNvPr>
          <p:cNvSpPr>
            <a:spLocks noGrp="1"/>
          </p:cNvSpPr>
          <p:nvPr>
            <p:ph type="body" sz="quarter" idx="12" hasCustomPrompt="1"/>
          </p:nvPr>
        </p:nvSpPr>
        <p:spPr>
          <a:xfrm>
            <a:off x="582042" y="4215827"/>
            <a:ext cx="8193024" cy="246888"/>
          </a:xfrm>
          <a:prstGeom prst="rect">
            <a:avLst/>
          </a:prstGeo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sp>
        <p:nvSpPr>
          <p:cNvPr id="9" name="Text Placeholder 4">
            <a:extLst>
              <a:ext uri="{FF2B5EF4-FFF2-40B4-BE49-F238E27FC236}">
                <a16:creationId xmlns:a16="http://schemas.microsoft.com/office/drawing/2014/main" id="{9D791B19-58A7-CCC1-7E59-596D25308565}"/>
              </a:ext>
            </a:extLst>
          </p:cNvPr>
          <p:cNvSpPr>
            <a:spLocks noGrp="1"/>
          </p:cNvSpPr>
          <p:nvPr>
            <p:ph type="body" sz="quarter" idx="13" hasCustomPrompt="1"/>
          </p:nvPr>
        </p:nvSpPr>
        <p:spPr>
          <a:xfrm>
            <a:off x="582042" y="6446520"/>
            <a:ext cx="1645920" cy="153888"/>
          </a:xfrm>
          <a:prstGeom prst="rect">
            <a:avLst/>
          </a:prstGeom>
          <a:noFill/>
        </p:spPr>
        <p:txBody>
          <a:bodyPr wrap="square" lIns="0" tIns="0" rIns="0" bIns="0">
            <a:spAutoFit/>
          </a:bodyPr>
          <a:lstStyle>
            <a:lvl1pPr marL="0" indent="0">
              <a:spcBef>
                <a:spcPts val="0"/>
              </a:spcBef>
              <a:buNone/>
              <a:defRPr sz="1000" spc="0" baseline="0">
                <a:solidFill>
                  <a:schemeClr val="tx1"/>
                </a:solidFill>
                <a:latin typeface="+mn-lt"/>
                <a:cs typeface="Segoe UI" panose="020B0502040204020203" pitchFamily="34" charset="0"/>
              </a:defRPr>
            </a:lvl1pPr>
          </a:lstStyle>
          <a:p>
            <a:pPr lvl="0"/>
            <a:r>
              <a:rPr lang="en-US"/>
              <a:t>Date</a:t>
            </a:r>
          </a:p>
        </p:txBody>
      </p:sp>
      <p:sp>
        <p:nvSpPr>
          <p:cNvPr id="11" name="TextBox 10">
            <a:extLst>
              <a:ext uri="{FF2B5EF4-FFF2-40B4-BE49-F238E27FC236}">
                <a16:creationId xmlns:a16="http://schemas.microsoft.com/office/drawing/2014/main" id="{79D24C9A-89BC-97E2-72D1-CB264F76EC90}"/>
              </a:ext>
            </a:extLst>
          </p:cNvPr>
          <p:cNvSpPr txBox="1"/>
          <p:nvPr userDrawn="1"/>
        </p:nvSpPr>
        <p:spPr>
          <a:xfrm>
            <a:off x="2471054" y="6446520"/>
            <a:ext cx="3143489" cy="153888"/>
          </a:xfrm>
          <a:prstGeom prst="rect">
            <a:avLst/>
          </a:prstGeom>
          <a:noFill/>
        </p:spPr>
        <p:txBody>
          <a:bodyPr wrap="none" lIns="0" tIns="0" rIns="0" bIns="0" rtlCol="0">
            <a:spAutoFit/>
          </a:bodyPr>
          <a:lstStyle/>
          <a:p>
            <a:pPr marL="0" marR="0" lvl="0" indent="0" algn="l" defTabSz="932742" rtl="0" eaLnBrk="1" fontAlgn="auto" latinLnBrk="0" hangingPunct="1">
              <a:lnSpc>
                <a:spcPct val="100000"/>
              </a:lnSpc>
              <a:spcBef>
                <a:spcPts val="0"/>
              </a:spcBef>
              <a:spcAft>
                <a:spcPts val="0"/>
              </a:spcAft>
              <a:buClrTx/>
              <a:buSzPct val="90000"/>
              <a:buFont typeface="Arial" panose="020B0604020202020204" pitchFamily="34" charset="0"/>
              <a:buNone/>
              <a:tabLst/>
              <a:defRPr/>
            </a:pPr>
            <a:r>
              <a:rPr lang="en-US" sz="1000" kern="1200" spc="0" baseline="0">
                <a:solidFill>
                  <a:schemeClr val="tx1"/>
                </a:solidFill>
                <a:latin typeface="+mn-lt"/>
                <a:ea typeface="+mn-ea"/>
                <a:cs typeface="Segoe UI" panose="020B0502040204020203" pitchFamily="34" charset="0"/>
              </a:rPr>
              <a:t>© Copyright Microsoft Corporation. All rights reserved. </a:t>
            </a:r>
          </a:p>
        </p:txBody>
      </p:sp>
    </p:spTree>
    <p:extLst>
      <p:ext uri="{BB962C8B-B14F-4D97-AF65-F5344CB8AC3E}">
        <p14:creationId xmlns:p14="http://schemas.microsoft.com/office/powerpoint/2010/main" val="42249535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50">
          <p15:clr>
            <a:srgbClr val="FBAE40"/>
          </p15:clr>
        </p15:guide>
        <p15:guide id="2" orient="horz" pos="264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Blank_with 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1" y="585216"/>
            <a:ext cx="11011601" cy="553998"/>
          </a:xfrm>
        </p:spPr>
        <p:txBody>
          <a:bodyPr/>
          <a:lstStyle>
            <a:lvl1pPr>
              <a:defRPr sz="3600" b="0" i="0">
                <a:solidFill>
                  <a:schemeClr val="tx1"/>
                </a:solidFill>
                <a:latin typeface="+mj-lt"/>
                <a:cs typeface="Segoe UI Semibold"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20154503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_Blank_with Head">
    <p:spTree>
      <p:nvGrpSpPr>
        <p:cNvPr id="1" name=""/>
        <p:cNvGrpSpPr/>
        <p:nvPr/>
      </p:nvGrpSpPr>
      <p:grpSpPr>
        <a:xfrm>
          <a:off x="0" y="0"/>
          <a:ext cx="0" cy="0"/>
          <a:chOff x="0" y="0"/>
          <a:chExt cx="0" cy="0"/>
        </a:xfrm>
      </p:grpSpPr>
      <p:pic>
        <p:nvPicPr>
          <p:cNvPr id="4" name="Picture 3" descr="A blue sky with white clouds&#10;&#10;AI-generated content may be incorrect.">
            <a:extLst>
              <a:ext uri="{FF2B5EF4-FFF2-40B4-BE49-F238E27FC236}">
                <a16:creationId xmlns:a16="http://schemas.microsoft.com/office/drawing/2014/main" id="{51062AEC-F5B9-2802-2A76-AC2E6B10270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1" y="585216"/>
            <a:ext cx="11011601" cy="553998"/>
          </a:xfrm>
        </p:spPr>
        <p:txBody>
          <a:bodyPr/>
          <a:lstStyle>
            <a:lvl1pPr>
              <a:defRPr sz="3600" b="0" i="0">
                <a:solidFill>
                  <a:schemeClr val="tx1"/>
                </a:solidFill>
                <a:latin typeface="+mj-lt"/>
                <a:cs typeface="Segoe UI Semibold"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12962321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5_Section_Gradient_Warm Gray">
    <p:bg>
      <p:bgPr>
        <a:solidFill>
          <a:schemeClr val="bg1"/>
        </a:solidFill>
        <a:effectLst/>
      </p:bgPr>
    </p:bg>
    <p:spTree>
      <p:nvGrpSpPr>
        <p:cNvPr id="1" name=""/>
        <p:cNvGrpSpPr/>
        <p:nvPr/>
      </p:nvGrpSpPr>
      <p:grpSpPr>
        <a:xfrm>
          <a:off x="0" y="0"/>
          <a:ext cx="0" cy="0"/>
          <a:chOff x="0" y="0"/>
          <a:chExt cx="0" cy="0"/>
        </a:xfrm>
      </p:grpSpPr>
      <p:pic>
        <p:nvPicPr>
          <p:cNvPr id="8" name="Picture 7" descr="A close-up of a computer screen&#10;&#10;Description automatically generated">
            <a:extLst>
              <a:ext uri="{FF2B5EF4-FFF2-40B4-BE49-F238E27FC236}">
                <a16:creationId xmlns:a16="http://schemas.microsoft.com/office/drawing/2014/main" id="{A83DAD36-086B-87B0-091E-EC03E2CFCA2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1998" cy="6857999"/>
          </a:xfrm>
          <a:prstGeom prst="rect">
            <a:avLst/>
          </a:prstGeom>
        </p:spPr>
      </p:pic>
      <p:sp>
        <p:nvSpPr>
          <p:cNvPr id="9" name="Rectangle 8">
            <a:extLst>
              <a:ext uri="{FF2B5EF4-FFF2-40B4-BE49-F238E27FC236}">
                <a16:creationId xmlns:a16="http://schemas.microsoft.com/office/drawing/2014/main" id="{E4F28DDB-A2B6-F21A-AFAE-6D86A1D0D50C}"/>
              </a:ext>
            </a:extLst>
          </p:cNvPr>
          <p:cNvSpPr/>
          <p:nvPr userDrawn="1"/>
        </p:nvSpPr>
        <p:spPr bwMode="auto">
          <a:xfrm>
            <a:off x="0" y="0"/>
            <a:ext cx="7452360"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1">
            <a:extLst>
              <a:ext uri="{FF2B5EF4-FFF2-40B4-BE49-F238E27FC236}">
                <a16:creationId xmlns:a16="http://schemas.microsoft.com/office/drawing/2014/main" id="{12D19AFB-6939-2FBA-48C9-66A2961406A7}"/>
              </a:ext>
            </a:extLst>
          </p:cNvPr>
          <p:cNvSpPr>
            <a:spLocks noGrp="1"/>
          </p:cNvSpPr>
          <p:nvPr>
            <p:ph type="title" hasCustomPrompt="1"/>
          </p:nvPr>
        </p:nvSpPr>
        <p:spPr>
          <a:xfrm>
            <a:off x="569911" y="3384610"/>
            <a:ext cx="4989641" cy="615553"/>
          </a:xfrm>
          <a:noFill/>
        </p:spPr>
        <p:txBody>
          <a:bodyPr wrap="square" lIns="0" tIns="0" rIns="0" bIns="0" anchor="b" anchorCtr="0">
            <a:spAutoFit/>
          </a:bodyPr>
          <a:lstStyle>
            <a:lvl1pPr>
              <a:defRPr sz="4000" b="0" i="0" spc="-50" baseline="0">
                <a:solidFill>
                  <a:schemeClr val="tx1"/>
                </a:solidFill>
                <a:latin typeface="+mj-lt"/>
                <a:cs typeface="Segoe UI" panose="020B0502040204020203" pitchFamily="34" charset="0"/>
              </a:defRPr>
            </a:lvl1pPr>
          </a:lstStyle>
          <a:p>
            <a:r>
              <a:rPr lang="en-US"/>
              <a:t>Section divider title</a:t>
            </a:r>
          </a:p>
        </p:txBody>
      </p:sp>
      <p:sp>
        <p:nvSpPr>
          <p:cNvPr id="2" name="Text Placeholder 4">
            <a:extLst>
              <a:ext uri="{FF2B5EF4-FFF2-40B4-BE49-F238E27FC236}">
                <a16:creationId xmlns:a16="http://schemas.microsoft.com/office/drawing/2014/main" id="{F9CC4CD7-01CD-2983-6312-47D1240CC951}"/>
              </a:ext>
            </a:extLst>
          </p:cNvPr>
          <p:cNvSpPr>
            <a:spLocks noGrp="1"/>
          </p:cNvSpPr>
          <p:nvPr>
            <p:ph type="body" sz="quarter" idx="12" hasCustomPrompt="1"/>
          </p:nvPr>
        </p:nvSpPr>
        <p:spPr>
          <a:xfrm>
            <a:off x="582042" y="4215828"/>
            <a:ext cx="4989641" cy="246221"/>
          </a:xfrm>
          <a:prstGeom prst="rect">
            <a:avLst/>
          </a:prstGeo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Subtitle</a:t>
            </a:r>
          </a:p>
        </p:txBody>
      </p:sp>
    </p:spTree>
    <p:extLst>
      <p:ext uri="{BB962C8B-B14F-4D97-AF65-F5344CB8AC3E}">
        <p14:creationId xmlns:p14="http://schemas.microsoft.com/office/powerpoint/2010/main" val="21697733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50">
          <p15:clr>
            <a:srgbClr val="FBAE40"/>
          </p15:clr>
        </p15:guide>
        <p15:guide id="2" orient="horz" pos="264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Section_Gradient_Warm Gray">
    <p:bg>
      <p:bgPr>
        <a:solidFill>
          <a:schemeClr val="bg1"/>
        </a:solidFill>
        <a:effectLst/>
      </p:bgPr>
    </p:bg>
    <p:spTree>
      <p:nvGrpSpPr>
        <p:cNvPr id="1" name=""/>
        <p:cNvGrpSpPr/>
        <p:nvPr/>
      </p:nvGrpSpPr>
      <p:grpSpPr>
        <a:xfrm>
          <a:off x="0" y="0"/>
          <a:ext cx="0" cy="0"/>
          <a:chOff x="0" y="0"/>
          <a:chExt cx="0" cy="0"/>
        </a:xfrm>
      </p:grpSpPr>
      <p:pic>
        <p:nvPicPr>
          <p:cNvPr id="5" name="Picture 4" descr="A close-up of a colorful spiral&#10;&#10;Description automatically generated">
            <a:extLst>
              <a:ext uri="{FF2B5EF4-FFF2-40B4-BE49-F238E27FC236}">
                <a16:creationId xmlns:a16="http://schemas.microsoft.com/office/drawing/2014/main" id="{FE78A0B7-C38C-EF30-63E1-9BCE12AC5F8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E4F28DDB-A2B6-F21A-AFAE-6D86A1D0D50C}"/>
              </a:ext>
            </a:extLst>
          </p:cNvPr>
          <p:cNvSpPr/>
          <p:nvPr userDrawn="1"/>
        </p:nvSpPr>
        <p:spPr bwMode="auto">
          <a:xfrm>
            <a:off x="0" y="0"/>
            <a:ext cx="9299448"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1">
            <a:extLst>
              <a:ext uri="{FF2B5EF4-FFF2-40B4-BE49-F238E27FC236}">
                <a16:creationId xmlns:a16="http://schemas.microsoft.com/office/drawing/2014/main" id="{12D19AFB-6939-2FBA-48C9-66A2961406A7}"/>
              </a:ext>
            </a:extLst>
          </p:cNvPr>
          <p:cNvSpPr>
            <a:spLocks noGrp="1"/>
          </p:cNvSpPr>
          <p:nvPr>
            <p:ph type="title" hasCustomPrompt="1"/>
          </p:nvPr>
        </p:nvSpPr>
        <p:spPr>
          <a:xfrm>
            <a:off x="569911" y="3384610"/>
            <a:ext cx="4989641" cy="615553"/>
          </a:xfrm>
          <a:noFill/>
        </p:spPr>
        <p:txBody>
          <a:bodyPr wrap="square" lIns="0" tIns="0" rIns="0" bIns="0" anchor="b" anchorCtr="0">
            <a:spAutoFit/>
          </a:bodyPr>
          <a:lstStyle>
            <a:lvl1pPr>
              <a:defRPr sz="4000" b="1" i="0" spc="-50" baseline="0">
                <a:solidFill>
                  <a:schemeClr val="tx1"/>
                </a:solidFill>
                <a:latin typeface="+mj-lt"/>
                <a:ea typeface="Amazon Ember Display" panose="020F0603020204020204" pitchFamily="34" charset="0"/>
                <a:cs typeface="Segoe UI Semibold" panose="020B0502040204020203" pitchFamily="34" charset="0"/>
              </a:defRPr>
            </a:lvl1pPr>
          </a:lstStyle>
          <a:p>
            <a:r>
              <a:rPr lang="en-US"/>
              <a:t>Section divider title</a:t>
            </a:r>
          </a:p>
        </p:txBody>
      </p:sp>
      <p:sp>
        <p:nvSpPr>
          <p:cNvPr id="2" name="Text Placeholder 4">
            <a:extLst>
              <a:ext uri="{FF2B5EF4-FFF2-40B4-BE49-F238E27FC236}">
                <a16:creationId xmlns:a16="http://schemas.microsoft.com/office/drawing/2014/main" id="{F9CC4CD7-01CD-2983-6312-47D1240CC951}"/>
              </a:ext>
            </a:extLst>
          </p:cNvPr>
          <p:cNvSpPr>
            <a:spLocks noGrp="1"/>
          </p:cNvSpPr>
          <p:nvPr>
            <p:ph type="body" sz="quarter" idx="12" hasCustomPrompt="1"/>
          </p:nvPr>
        </p:nvSpPr>
        <p:spPr>
          <a:xfrm>
            <a:off x="582042" y="4215828"/>
            <a:ext cx="4989641" cy="246221"/>
          </a:xfrm>
          <a:prstGeom prst="rect">
            <a:avLst/>
          </a:prstGeo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Subtitle</a:t>
            </a:r>
          </a:p>
        </p:txBody>
      </p:sp>
    </p:spTree>
    <p:extLst>
      <p:ext uri="{BB962C8B-B14F-4D97-AF65-F5344CB8AC3E}">
        <p14:creationId xmlns:p14="http://schemas.microsoft.com/office/powerpoint/2010/main" val="23291784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50">
          <p15:clr>
            <a:srgbClr val="FBAE40"/>
          </p15:clr>
        </p15:guide>
        <p15:guide id="2" orient="horz" pos="264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cSld name="Blank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287841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60">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Blank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B9A76-03DF-5B6A-882D-0F1903BA22E3}"/>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Tree>
    <p:extLst>
      <p:ext uri="{BB962C8B-B14F-4D97-AF65-F5344CB8AC3E}">
        <p14:creationId xmlns:p14="http://schemas.microsoft.com/office/powerpoint/2010/main" val="79789399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60">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2" name="Title Placeholder 1"/>
          <p:cNvSpPr>
            <a:spLocks noGrp="1"/>
          </p:cNvSpPr>
          <p:nvPr userDrawn="1">
            <p:ph type="title"/>
          </p:nvPr>
        </p:nvSpPr>
        <p:spPr>
          <a:xfrm>
            <a:off x="588263" y="585216"/>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199" y="1591056"/>
            <a:ext cx="11022583" cy="726353"/>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p:txBody>
      </p:sp>
      <p:pic>
        <p:nvPicPr>
          <p:cNvPr id="6" name="Graphic 5">
            <a:extLst>
              <a:ext uri="{FF2B5EF4-FFF2-40B4-BE49-F238E27FC236}">
                <a16:creationId xmlns:a16="http://schemas.microsoft.com/office/drawing/2014/main" id="{C21DE6D5-FF91-85A4-E9FC-5084016E9E3B}"/>
              </a:ext>
            </a:extLst>
          </p:cNvPr>
          <p:cNvPicPr>
            <a:picLocks noChangeAspect="1"/>
          </p:cNvPicPr>
          <p:nvPr userDrawn="1"/>
        </p:nvPicPr>
        <p:blipFill>
          <a:blip>
            <a:extLst>
              <a:ext uri="{96DAC541-7B7A-43D3-8B79-37D633B846F1}">
                <asvg:svgBlip xmlns:asvg="http://schemas.microsoft.com/office/drawing/2016/SVG/main" r:embed="rId9"/>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569411099"/>
      </p:ext>
    </p:extLst>
  </p:cSld>
  <p:clrMap bg1="lt1" tx1="dk1" bg2="lt2" tx2="dk2" accent1="accent1" accent2="accent2" accent3="accent3" accent4="accent4" accent5="accent5" accent6="accent6" hlink="hlink" folHlink="folHlink"/>
  <p:sldLayoutIdLst>
    <p:sldLayoutId id="2147484062" r:id="rId1"/>
    <p:sldLayoutId id="2147484063" r:id="rId2"/>
    <p:sldLayoutId id="2147484064" r:id="rId3"/>
    <p:sldLayoutId id="2147484065" r:id="rId4"/>
    <p:sldLayoutId id="2147484066" r:id="rId5"/>
    <p:sldLayoutId id="2147484067" r:id="rId6"/>
    <p:sldLayoutId id="2147484068" r:id="rId7"/>
  </p:sldLayoutIdLst>
  <p:transition>
    <p:fade/>
  </p:transition>
  <p:hf sldNum="0" hdr="0" dt="0"/>
  <p:txStyles>
    <p:titleStyle>
      <a:lvl1pPr algn="l" defTabSz="932742" rtl="0" eaLnBrk="1" latinLnBrk="0" hangingPunct="1">
        <a:lnSpc>
          <a:spcPct val="100000"/>
        </a:lnSpc>
        <a:spcBef>
          <a:spcPct val="0"/>
        </a:spcBef>
        <a:buNone/>
        <a:defRPr lang="en-US" sz="3600" b="0" kern="1200" cap="none" spc="0" baseline="0" dirty="0" smtClean="0">
          <a:ln w="3175">
            <a:noFill/>
          </a:ln>
          <a:solidFill>
            <a:schemeClr val="tx1"/>
          </a:solidFill>
          <a:effectLst/>
          <a:latin typeface="+mj-lt"/>
          <a:ea typeface="+mn-ea"/>
          <a:cs typeface="Segoe UI" pitchFamily="34" charset="0"/>
        </a:defRPr>
      </a:lvl1pPr>
    </p:titleStyle>
    <p:bodyStyle>
      <a:lvl1pPr marL="137160" marR="0" indent="-137160"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600" kern="1200" spc="0" baseline="0">
          <a:solidFill>
            <a:schemeClr val="tx1"/>
          </a:solidFill>
          <a:latin typeface="+mn-lt"/>
          <a:ea typeface="+mn-ea"/>
          <a:cs typeface="Segoe UI" panose="020B0502040204020203" pitchFamily="34" charset="0"/>
        </a:defRPr>
      </a:lvl1pPr>
      <a:lvl2pPr marL="265176" marR="0" indent="-109728"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400" kern="1200" spc="0" baseline="0">
          <a:solidFill>
            <a:schemeClr val="tx1"/>
          </a:solidFill>
          <a:latin typeface="+mn-lt"/>
          <a:ea typeface="+mn-ea"/>
          <a:cs typeface="+mn-cs"/>
        </a:defRPr>
      </a:lvl2pPr>
      <a:lvl3pPr marL="384048" marR="0" indent="-118872"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2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186">
          <p15:clr>
            <a:srgbClr val="A5A5A5"/>
          </p15:clr>
        </p15:guide>
        <p15:guide id="26" pos="7496">
          <p15:clr>
            <a:srgbClr val="A5A5A5"/>
          </p15:clr>
        </p15:guide>
        <p15:guide id="29" orient="horz" pos="184">
          <p15:clr>
            <a:srgbClr val="A5A5A5"/>
          </p15:clr>
        </p15:guide>
        <p15:guide id="40" orient="horz" pos="4134">
          <p15:clr>
            <a:srgbClr val="A5A5A5"/>
          </p15:clr>
        </p15:guide>
        <p15:guide id="42" pos="365">
          <p15:clr>
            <a:srgbClr val="C35EA4"/>
          </p15:clr>
        </p15:guide>
        <p15:guide id="43" orient="horz" pos="367">
          <p15:clr>
            <a:srgbClr val="C35EA4"/>
          </p15:clr>
        </p15:guide>
        <p15:guide id="44" orient="horz" pos="3953">
          <p15:clr>
            <a:srgbClr val="C35EA4"/>
          </p15:clr>
        </p15:guide>
        <p15:guide id="45" pos="7307">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12" Type="http://schemas.openxmlformats.org/officeDocument/2006/relationships/hyperlink" Target="https://support.microsoft.com/topic/get-started-with-voice-features-in-microsoft-365-copilot-9262968d-565e-470c-a04b-991eb8e0d1ea"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s>
</file>

<file path=ppt/slides/_rels/slide11.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76.png"/><Relationship Id="rId18" Type="http://schemas.openxmlformats.org/officeDocument/2006/relationships/image" Target="../media/image81.pn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png"/><Relationship Id="rId17" Type="http://schemas.openxmlformats.org/officeDocument/2006/relationships/image" Target="../media/image80.png"/><Relationship Id="rId2" Type="http://schemas.openxmlformats.org/officeDocument/2006/relationships/notesSlide" Target="../notesSlides/notesSlide10.xml"/><Relationship Id="rId16" Type="http://schemas.openxmlformats.org/officeDocument/2006/relationships/image" Target="../media/image79.png"/><Relationship Id="rId1" Type="http://schemas.openxmlformats.org/officeDocument/2006/relationships/slideLayout" Target="../slideLayouts/slideLayout3.xml"/><Relationship Id="rId6" Type="http://schemas.openxmlformats.org/officeDocument/2006/relationships/image" Target="../media/image69.png"/><Relationship Id="rId11" Type="http://schemas.openxmlformats.org/officeDocument/2006/relationships/image" Target="../media/image74.png"/><Relationship Id="rId5" Type="http://schemas.openxmlformats.org/officeDocument/2006/relationships/image" Target="../media/image68.png"/><Relationship Id="rId15" Type="http://schemas.openxmlformats.org/officeDocument/2006/relationships/image" Target="../media/image78.pn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png"/><Relationship Id="rId14" Type="http://schemas.openxmlformats.org/officeDocument/2006/relationships/image" Target="../media/image7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82.png"/><Relationship Id="rId5" Type="http://schemas.openxmlformats.org/officeDocument/2006/relationships/hyperlink" Target="https://support.microsoft.com/topic/revisit-your-microsoft-365-copilot-chat-history-6ea899e3-3bb1-450a-a2ae-220341ac193a" TargetMode="Externa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hyperlink" Target="https://support.microsoft.com/topic/using-context-iq-to-refer-to-specific-files-people-and-more-in-microsoft-365-copilot-and-copilot-chat-272ac2c1-c5f7-49c9-8a42-2a8a87846fa0"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84.png"/><Relationship Id="rId4" Type="http://schemas.openxmlformats.org/officeDocument/2006/relationships/image" Target="../media/image83.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86.png"/><Relationship Id="rId5" Type="http://schemas.openxmlformats.org/officeDocument/2006/relationships/image" Target="../media/image85.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https://support.microsoft.com/en-us/topic/meet-copilot-lab-7796a17b-f609-48a8-bdc7-f867c2667379" TargetMode="External"/><Relationship Id="rId5" Type="http://schemas.openxmlformats.org/officeDocument/2006/relationships/image" Target="../media/image89.png"/><Relationship Id="rId4" Type="http://schemas.openxmlformats.org/officeDocument/2006/relationships/image" Target="../media/image88.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90.gif"/><Relationship Id="rId5" Type="http://schemas.openxmlformats.org/officeDocument/2006/relationships/hyperlink" Target="https://support.microsoft.com/en-us/topic/get-started-with-search-in-the-microsoft-365-copilot-app-acc4d31f-496e-4f9d-ade0-67bae32d14ba" TargetMode="Externa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93.png"/><Relationship Id="rId4" Type="http://schemas.openxmlformats.org/officeDocument/2006/relationships/image" Target="../media/image92.png"/></Relationships>
</file>

<file path=ppt/slides/_rels/slide1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95.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9.jpe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96.png"/><Relationship Id="rId5" Type="http://schemas.openxmlformats.org/officeDocument/2006/relationships/hyperlink" Target="https://support.microsoft.com/topic/get-started-with-agents-in-microsoft-365-copilot-943e563d-602d-40fa-bdd1-dbc83f582466" TargetMode="Externa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8" Type="http://schemas.openxmlformats.org/officeDocument/2006/relationships/image" Target="../media/image99.png"/><Relationship Id="rId13" Type="http://schemas.openxmlformats.org/officeDocument/2006/relationships/image" Target="../media/image103.png"/><Relationship Id="rId18" Type="http://schemas.openxmlformats.org/officeDocument/2006/relationships/hyperlink" Target="https://aka.ms/AgentValueGuide" TargetMode="External"/><Relationship Id="rId3" Type="http://schemas.openxmlformats.org/officeDocument/2006/relationships/image" Target="../media/image8.png"/><Relationship Id="rId7" Type="http://schemas.microsoft.com/office/2007/relationships/hdphoto" Target="../media/hdphoto6.wdp"/><Relationship Id="rId12" Type="http://schemas.openxmlformats.org/officeDocument/2006/relationships/image" Target="../media/image102.png"/><Relationship Id="rId17" Type="http://schemas.openxmlformats.org/officeDocument/2006/relationships/image" Target="../media/image106.png"/><Relationship Id="rId2" Type="http://schemas.openxmlformats.org/officeDocument/2006/relationships/notesSlide" Target="../notesSlides/notesSlide21.xml"/><Relationship Id="rId16" Type="http://schemas.openxmlformats.org/officeDocument/2006/relationships/image" Target="../media/image105.png"/><Relationship Id="rId1" Type="http://schemas.openxmlformats.org/officeDocument/2006/relationships/slideLayout" Target="../slideLayouts/slideLayout3.xml"/><Relationship Id="rId6" Type="http://schemas.openxmlformats.org/officeDocument/2006/relationships/image" Target="../media/image98.png"/><Relationship Id="rId11" Type="http://schemas.openxmlformats.org/officeDocument/2006/relationships/image" Target="../media/image101.png"/><Relationship Id="rId5" Type="http://schemas.openxmlformats.org/officeDocument/2006/relationships/image" Target="../media/image97.png"/><Relationship Id="rId15" Type="http://schemas.openxmlformats.org/officeDocument/2006/relationships/image" Target="../media/image104.png"/><Relationship Id="rId10" Type="http://schemas.openxmlformats.org/officeDocument/2006/relationships/image" Target="../media/image100.png"/><Relationship Id="rId4" Type="http://schemas.microsoft.com/office/2007/relationships/hdphoto" Target="../media/hdphoto1.wdp"/><Relationship Id="rId9" Type="http://schemas.microsoft.com/office/2007/relationships/hdphoto" Target="../media/hdphoto7.wdp"/><Relationship Id="rId14" Type="http://schemas.microsoft.com/office/2007/relationships/hdphoto" Target="../media/hdphoto8.wdp"/></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107.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108.png"/><Relationship Id="rId5" Type="http://schemas.openxmlformats.org/officeDocument/2006/relationships/hyperlink" Target="https://adoption.microsoft.com/files/customer-hub/Customer-Hub_Agent-Builder-demos.pptx" TargetMode="Externa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109.png"/><Relationship Id="rId5" Type="http://schemas.openxmlformats.org/officeDocument/2006/relationships/hyperlink" Target="https://support.microsoft.com/topic/get-started-with-microsoft-365-copilot-notebooks-0775e693-11c6-4d80-8aba-fcc81a737a06" TargetMode="Externa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11.png"/></Relationships>
</file>

<file path=ppt/slides/_rels/slide27.xml.rels><?xml version="1.0" encoding="UTF-8" standalone="yes"?>
<Relationships xmlns="http://schemas.openxmlformats.org/package/2006/relationships"><Relationship Id="rId8" Type="http://schemas.openxmlformats.org/officeDocument/2006/relationships/image" Target="../media/image116.svg"/><Relationship Id="rId3" Type="http://schemas.microsoft.com/office/2007/relationships/hdphoto" Target="../media/hdphoto1.wdp"/><Relationship Id="rId7" Type="http://schemas.openxmlformats.org/officeDocument/2006/relationships/image" Target="../media/image115.sv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14.svg"/><Relationship Id="rId5" Type="http://schemas.openxmlformats.org/officeDocument/2006/relationships/image" Target="../media/image113.svg"/><Relationship Id="rId4" Type="http://schemas.openxmlformats.org/officeDocument/2006/relationships/image" Target="../media/image112.svg"/><Relationship Id="rId9" Type="http://schemas.openxmlformats.org/officeDocument/2006/relationships/hyperlink" Target="https://techcommunity.microsoft.com/blog/microsoft365copilotblog/copilot-notebooks-enhancements-to-support-creation-collaboration-and-learning/4505360?previewMessage=true"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17.svg"/><Relationship Id="rId7" Type="http://schemas.openxmlformats.org/officeDocument/2006/relationships/hyperlink" Target="https://techcommunity.microsoft.com/blog/microsoft365copilotblog/copilot-notebooks-enhancements-to-support-creation-collaboration-and-learning/4505360?previewMessage=true"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118.png"/><Relationship Id="rId5" Type="http://schemas.microsoft.com/office/2007/relationships/hdphoto" Target="../media/hdphoto1.wdp"/><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119.svg"/><Relationship Id="rId7" Type="http://schemas.openxmlformats.org/officeDocument/2006/relationships/hyperlink" Target="https://techcommunity.microsoft.com/blog/microsoft365copilotblog/copilot-notebooks-enhancements-to-support-creation-collaboration-and-learning/4505360?previewMessage=true"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120.png"/><Relationship Id="rId5" Type="http://schemas.microsoft.com/office/2007/relationships/hdphoto" Target="../media/hdphoto1.wdp"/><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hyperlink" Target="https://support.microsoft.com/topic/welcome-to-the-microsoft-365-copilot-app-092599f1-5917-4bd6-bd59-58af628bbc39" TargetMode="Externa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techcommunity.microsoft.com/blog/microsoft365copilotblog/copilot-notebooks-enhancements-to-support-creation-collaboration-and-learning/4505360?previewMessage=true"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121.png"/><Relationship Id="rId5" Type="http://schemas.openxmlformats.org/officeDocument/2006/relationships/image" Target="../media/image114.svg"/><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techcommunity.microsoft.com/blog/microsoft365copilotblog/copilot-notebooks-enhancements-to-support-creation-collaboration-and-learning/4505360?previewMessage=true"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122.png"/><Relationship Id="rId5" Type="http://schemas.openxmlformats.org/officeDocument/2006/relationships/image" Target="../media/image116.svg"/><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123.gif"/><Relationship Id="rId5" Type="http://schemas.openxmlformats.org/officeDocument/2006/relationships/hyperlink" Target="https://support.microsoft.com/topic/get-started-with-microsoft-365-copilot-create-6e0c616d-69fb-42f2-a4cb-c59e006ec4f5" TargetMode="Externa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microsoft.com/office/2007/relationships/hdphoto" Target="../media/hdphoto9.wdp"/></Relationships>
</file>

<file path=ppt/slides/_rels/slide4.xml.rels><?xml version="1.0" encoding="UTF-8" standalone="yes"?>
<Relationships xmlns="http://schemas.openxmlformats.org/package/2006/relationships"><Relationship Id="rId8" Type="http://schemas.openxmlformats.org/officeDocument/2006/relationships/hyperlink" Target="https://www.microsoft.com/en-us/microsoft-365-copilot/download-copilot-app" TargetMode="External"/><Relationship Id="rId13" Type="http://schemas.openxmlformats.org/officeDocument/2006/relationships/image" Target="../media/image15.png"/><Relationship Id="rId3" Type="http://schemas.openxmlformats.org/officeDocument/2006/relationships/image" Target="../media/image8.png"/><Relationship Id="rId7" Type="http://schemas.openxmlformats.org/officeDocument/2006/relationships/hyperlink" Target="https://www.microsoft.com/microsoft-365-copilot/download-copilot-app?msockid=171b316f673c61533f86259f66e36080" TargetMode="External"/><Relationship Id="rId12"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m365copilot.com/" TargetMode="External"/><Relationship Id="rId11" Type="http://schemas.openxmlformats.org/officeDocument/2006/relationships/image" Target="../media/image13.png"/><Relationship Id="rId5" Type="http://schemas.openxmlformats.org/officeDocument/2006/relationships/image" Target="../media/image11.png"/><Relationship Id="rId10" Type="http://schemas.openxmlformats.org/officeDocument/2006/relationships/image" Target="../media/image12.png"/><Relationship Id="rId4" Type="http://schemas.microsoft.com/office/2007/relationships/hdphoto" Target="../media/hdphoto1.wdp"/><Relationship Id="rId9" Type="http://schemas.openxmlformats.org/officeDocument/2006/relationships/hyperlink" Target="https://www.microsoft.com/microsoft-365-copilot/download-copilot-app?msockid=171b316f673c61533f86259f66e36080#downloadthemobileapp"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www.microsoft.com/en-us/microsoft-365/copilot/download-copilot-app?msockid=171b316f673c61533f86259f66e36080"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6.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13" Type="http://schemas.openxmlformats.org/officeDocument/2006/relationships/image" Target="../media/image28.png"/><Relationship Id="rId18" Type="http://schemas.openxmlformats.org/officeDocument/2006/relationships/image" Target="../media/image33.png"/><Relationship Id="rId26" Type="http://schemas.openxmlformats.org/officeDocument/2006/relationships/image" Target="../media/image41.png"/><Relationship Id="rId21" Type="http://schemas.openxmlformats.org/officeDocument/2006/relationships/image" Target="../media/image36.png"/><Relationship Id="rId34" Type="http://schemas.microsoft.com/office/2007/relationships/hdphoto" Target="../media/hdphoto5.wdp"/><Relationship Id="rId7" Type="http://schemas.openxmlformats.org/officeDocument/2006/relationships/image" Target="../media/image23.png"/><Relationship Id="rId12" Type="http://schemas.openxmlformats.org/officeDocument/2006/relationships/image" Target="../media/image27.svg"/><Relationship Id="rId17" Type="http://schemas.openxmlformats.org/officeDocument/2006/relationships/image" Target="../media/image32.png"/><Relationship Id="rId25" Type="http://schemas.openxmlformats.org/officeDocument/2006/relationships/image" Target="../media/image40.png"/><Relationship Id="rId33" Type="http://schemas.openxmlformats.org/officeDocument/2006/relationships/image" Target="../media/image47.png"/><Relationship Id="rId2" Type="http://schemas.openxmlformats.org/officeDocument/2006/relationships/image" Target="../media/image8.png"/><Relationship Id="rId16" Type="http://schemas.openxmlformats.org/officeDocument/2006/relationships/image" Target="../media/image31.png"/><Relationship Id="rId20" Type="http://schemas.openxmlformats.org/officeDocument/2006/relationships/image" Target="../media/image35.png"/><Relationship Id="rId29" Type="http://schemas.openxmlformats.org/officeDocument/2006/relationships/image" Target="../media/image44.png"/><Relationship Id="rId1" Type="http://schemas.openxmlformats.org/officeDocument/2006/relationships/slideLayout" Target="../slideLayouts/slideLayout3.xml"/><Relationship Id="rId6" Type="http://schemas.openxmlformats.org/officeDocument/2006/relationships/image" Target="../media/image22.svg"/><Relationship Id="rId11" Type="http://schemas.microsoft.com/office/2007/relationships/hdphoto" Target="../media/hdphoto3.wdp"/><Relationship Id="rId24" Type="http://schemas.openxmlformats.org/officeDocument/2006/relationships/image" Target="../media/image39.png"/><Relationship Id="rId32" Type="http://schemas.microsoft.com/office/2007/relationships/hdphoto" Target="../media/hdphoto4.wdp"/><Relationship Id="rId37" Type="http://schemas.openxmlformats.org/officeDocument/2006/relationships/image" Target="../media/image50.png"/><Relationship Id="rId5" Type="http://schemas.microsoft.com/office/2007/relationships/hdphoto" Target="../media/hdphoto2.wdp"/><Relationship Id="rId15" Type="http://schemas.openxmlformats.org/officeDocument/2006/relationships/image" Target="../media/image30.png"/><Relationship Id="rId23" Type="http://schemas.openxmlformats.org/officeDocument/2006/relationships/image" Target="../media/image38.png"/><Relationship Id="rId28" Type="http://schemas.openxmlformats.org/officeDocument/2006/relationships/image" Target="../media/image43.png"/><Relationship Id="rId36" Type="http://schemas.openxmlformats.org/officeDocument/2006/relationships/image" Target="../media/image49.png"/><Relationship Id="rId10" Type="http://schemas.openxmlformats.org/officeDocument/2006/relationships/image" Target="../media/image26.png"/><Relationship Id="rId19" Type="http://schemas.openxmlformats.org/officeDocument/2006/relationships/image" Target="../media/image34.png"/><Relationship Id="rId31" Type="http://schemas.openxmlformats.org/officeDocument/2006/relationships/image" Target="../media/image46.png"/><Relationship Id="rId4" Type="http://schemas.openxmlformats.org/officeDocument/2006/relationships/image" Target="../media/image21.png"/><Relationship Id="rId9" Type="http://schemas.openxmlformats.org/officeDocument/2006/relationships/image" Target="../media/image25.png"/><Relationship Id="rId14" Type="http://schemas.openxmlformats.org/officeDocument/2006/relationships/image" Target="../media/image29.png"/><Relationship Id="rId22" Type="http://schemas.openxmlformats.org/officeDocument/2006/relationships/image" Target="../media/image37.png"/><Relationship Id="rId27" Type="http://schemas.openxmlformats.org/officeDocument/2006/relationships/image" Target="../media/image42.png"/><Relationship Id="rId30" Type="http://schemas.openxmlformats.org/officeDocument/2006/relationships/image" Target="../media/image45.png"/><Relationship Id="rId35" Type="http://schemas.openxmlformats.org/officeDocument/2006/relationships/image" Target="../media/image48.png"/><Relationship Id="rId8" Type="http://schemas.openxmlformats.org/officeDocument/2006/relationships/image" Target="../media/image24.png"/><Relationship Id="rId3"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51.png"/><Relationship Id="rId5" Type="http://schemas.openxmlformats.org/officeDocument/2006/relationships/hyperlink" Target="https://support.microsoft.com/topic/get-started-with-microsoft-365-copilot-chat-5b00a52d-7296-48ee-b938-b95b7209f737" TargetMode="Externa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8.png"/><Relationship Id="rId7" Type="http://schemas.openxmlformats.org/officeDocument/2006/relationships/image" Target="../media/image54.sv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53.svg"/><Relationship Id="rId5" Type="http://schemas.openxmlformats.org/officeDocument/2006/relationships/image" Target="../media/image52.svg"/><Relationship Id="rId4" Type="http://schemas.microsoft.com/office/2007/relationships/hdphoto" Target="../media/hdphoto1.wdp"/><Relationship Id="rId9" Type="http://schemas.openxmlformats.org/officeDocument/2006/relationships/image" Target="../media/image5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58757013-9C84-D19C-68F5-8F6245AA02DA}"/>
              </a:ext>
              <a:ext uri="{C183D7F6-B498-43B3-948B-1728B52AA6E4}">
                <adec:decorative xmlns:adec="http://schemas.microsoft.com/office/drawing/2017/decorative" val="0"/>
              </a:ext>
            </a:extLst>
          </p:cNvPr>
          <p:cNvSpPr>
            <a:spLocks noGrp="1"/>
          </p:cNvSpPr>
          <p:nvPr>
            <p:ph type="title"/>
          </p:nvPr>
        </p:nvSpPr>
        <p:spPr>
          <a:xfrm>
            <a:off x="569914" y="2153841"/>
            <a:ext cx="4653728" cy="1846659"/>
          </a:xfrm>
        </p:spPr>
        <p:txBody>
          <a:bodyPr wrap="square">
            <a:spAutoFit/>
          </a:bodyPr>
          <a:lstStyle/>
          <a:p>
            <a:r>
              <a:rPr lang="en-US" noProof="0"/>
              <a:t>Get started with</a:t>
            </a:r>
            <a:br>
              <a:rPr lang="en-US" noProof="0"/>
            </a:br>
            <a:r>
              <a:rPr lang="en-US" noProof="0"/>
              <a:t>Microsoft 365 Copilot App</a:t>
            </a:r>
          </a:p>
        </p:txBody>
      </p:sp>
      <p:sp>
        <p:nvSpPr>
          <p:cNvPr id="15" name="Text Placeholder 14">
            <a:extLst>
              <a:ext uri="{FF2B5EF4-FFF2-40B4-BE49-F238E27FC236}">
                <a16:creationId xmlns:a16="http://schemas.microsoft.com/office/drawing/2014/main" id="{468983CF-E017-3584-DE40-A325E5313F12}"/>
              </a:ext>
              <a:ext uri="{C183D7F6-B498-43B3-948B-1728B52AA6E4}">
                <adec:decorative xmlns:adec="http://schemas.microsoft.com/office/drawing/2017/decorative" val="0"/>
              </a:ext>
            </a:extLst>
          </p:cNvPr>
          <p:cNvSpPr>
            <a:spLocks noGrp="1"/>
          </p:cNvSpPr>
          <p:nvPr>
            <p:ph type="body" sz="quarter" idx="12"/>
          </p:nvPr>
        </p:nvSpPr>
        <p:spPr>
          <a:xfrm>
            <a:off x="582613" y="4216400"/>
            <a:ext cx="5353367" cy="492443"/>
          </a:xfrm>
        </p:spPr>
        <p:txBody>
          <a:bodyPr wrap="square">
            <a:spAutoFit/>
          </a:bodyPr>
          <a:lstStyle/>
          <a:p>
            <a:r>
              <a:rPr lang="en-US" noProof="0"/>
              <a:t>Practical examples and how-</a:t>
            </a:r>
            <a:r>
              <a:rPr lang="en-US" noProof="0" err="1"/>
              <a:t>tos</a:t>
            </a:r>
            <a:r>
              <a:rPr lang="en-US" noProof="0"/>
              <a:t> for licensed Microsoft 365 Copilot users</a:t>
            </a:r>
          </a:p>
        </p:txBody>
      </p:sp>
      <p:sp>
        <p:nvSpPr>
          <p:cNvPr id="3" name="TextBox 2">
            <a:extLst>
              <a:ext uri="{FF2B5EF4-FFF2-40B4-BE49-F238E27FC236}">
                <a16:creationId xmlns:a16="http://schemas.microsoft.com/office/drawing/2014/main" id="{38C29A6D-D715-398C-3EC9-4014127FA396}"/>
              </a:ext>
              <a:ext uri="{C183D7F6-B498-43B3-948B-1728B52AA6E4}">
                <adec:decorative xmlns:adec="http://schemas.microsoft.com/office/drawing/2017/decorative" val="0"/>
              </a:ext>
            </a:extLst>
          </p:cNvPr>
          <p:cNvSpPr txBox="1"/>
          <p:nvPr/>
        </p:nvSpPr>
        <p:spPr>
          <a:xfrm>
            <a:off x="582041" y="5208063"/>
            <a:ext cx="6096000" cy="430887"/>
          </a:xfrm>
          <a:prstGeom prst="rect">
            <a:avLst/>
          </a:prstGeom>
          <a:noFill/>
        </p:spPr>
        <p:txBody>
          <a:bodyPr wrap="square" lIns="0" tIns="0" rIns="0" bIns="0">
            <a:spAutoFit/>
          </a:bodyPr>
          <a:lstStyle/>
          <a:p>
            <a:pPr defTabSz="914367">
              <a:spcAft>
                <a:spcPts val="1800"/>
              </a:spcAft>
              <a:defRPr/>
            </a:pPr>
            <a:r>
              <a:rPr lang="en-US" sz="1400" i="1"/>
              <a:t>Note: “Product user interface shown is current as of May 18, 2026 and is subject to change. Features, functionality, and visual elements may vary over time"</a:t>
            </a:r>
            <a:endParaRPr lang="en-US" sz="1400"/>
          </a:p>
        </p:txBody>
      </p:sp>
      <p:sp>
        <p:nvSpPr>
          <p:cNvPr id="16" name="Text Placeholder 15">
            <a:extLst>
              <a:ext uri="{FF2B5EF4-FFF2-40B4-BE49-F238E27FC236}">
                <a16:creationId xmlns:a16="http://schemas.microsoft.com/office/drawing/2014/main" id="{B149E88B-3B91-5369-23CA-377B1267FE7E}"/>
              </a:ext>
              <a:ext uri="{C183D7F6-B498-43B3-948B-1728B52AA6E4}">
                <adec:decorative xmlns:adec="http://schemas.microsoft.com/office/drawing/2017/decorative" val="0"/>
              </a:ext>
            </a:extLst>
          </p:cNvPr>
          <p:cNvSpPr>
            <a:spLocks noGrp="1"/>
          </p:cNvSpPr>
          <p:nvPr>
            <p:ph type="body" sz="quarter" idx="13"/>
          </p:nvPr>
        </p:nvSpPr>
        <p:spPr>
          <a:xfrm>
            <a:off x="582042" y="6446520"/>
            <a:ext cx="1645920" cy="153888"/>
          </a:xfrm>
        </p:spPr>
        <p:txBody>
          <a:bodyPr/>
          <a:lstStyle/>
          <a:p>
            <a:r>
              <a:rPr lang="en-US"/>
              <a:t>May 2026</a:t>
            </a:r>
            <a:endParaRPr lang="en-US" noProof="0"/>
          </a:p>
        </p:txBody>
      </p:sp>
    </p:spTree>
    <p:extLst>
      <p:ext uri="{BB962C8B-B14F-4D97-AF65-F5344CB8AC3E}">
        <p14:creationId xmlns:p14="http://schemas.microsoft.com/office/powerpoint/2010/main" val="1378140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858AD0-0B0B-3952-76F2-436ADF60FAAF}"/>
            </a:ext>
          </a:extLst>
        </p:cNvPr>
        <p:cNvGrpSpPr/>
        <p:nvPr/>
      </p:nvGrpSpPr>
      <p:grpSpPr>
        <a:xfrm>
          <a:off x="0" y="0"/>
          <a:ext cx="0" cy="0"/>
          <a:chOff x="0" y="0"/>
          <a:chExt cx="0" cy="0"/>
        </a:xfrm>
      </p:grpSpPr>
      <p:cxnSp>
        <p:nvCxnSpPr>
          <p:cNvPr id="153" name="Straight Arrow Connector 152">
            <a:extLst>
              <a:ext uri="{FF2B5EF4-FFF2-40B4-BE49-F238E27FC236}">
                <a16:creationId xmlns:a16="http://schemas.microsoft.com/office/drawing/2014/main" id="{2527BD33-F66B-09AA-9DEC-251723651D4C}"/>
              </a:ext>
              <a:ext uri="{C183D7F6-B498-43B3-948B-1728B52AA6E4}">
                <adec:decorative xmlns:adec="http://schemas.microsoft.com/office/drawing/2017/decorative" val="1"/>
              </a:ext>
            </a:extLst>
          </p:cNvPr>
          <p:cNvCxnSpPr>
            <a:stCxn id="136" idx="2"/>
            <a:endCxn id="141" idx="2"/>
          </p:cNvCxnSpPr>
          <p:nvPr/>
        </p:nvCxnSpPr>
        <p:spPr>
          <a:xfrm>
            <a:off x="10200879" y="1402700"/>
            <a:ext cx="0" cy="1807226"/>
          </a:xfrm>
          <a:prstGeom prst="straightConnector1">
            <a:avLst/>
          </a:prstGeom>
          <a:ln w="6350" cap="flat">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pic>
        <p:nvPicPr>
          <p:cNvPr id="39" name="Picture 38">
            <a:extLst>
              <a:ext uri="{FF2B5EF4-FFF2-40B4-BE49-F238E27FC236}">
                <a16:creationId xmlns:a16="http://schemas.microsoft.com/office/drawing/2014/main" id="{F5048E00-AC5E-8C61-65E4-A0FD85798121}"/>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9838844" y="2358037"/>
            <a:ext cx="255275" cy="239113"/>
          </a:xfrm>
          <a:prstGeom prst="rect">
            <a:avLst/>
          </a:prstGeom>
        </p:spPr>
      </p:pic>
      <p:pic>
        <p:nvPicPr>
          <p:cNvPr id="19" name="Picture 18">
            <a:extLst>
              <a:ext uri="{FF2B5EF4-FFF2-40B4-BE49-F238E27FC236}">
                <a16:creationId xmlns:a16="http://schemas.microsoft.com/office/drawing/2014/main" id="{BF924DFA-86BB-412B-9A50-9430A0D187B3}"/>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3040200" y="2028952"/>
            <a:ext cx="6111600" cy="3496476"/>
          </a:xfrm>
          <a:prstGeom prst="roundRect">
            <a:avLst>
              <a:gd name="adj" fmla="val 1578"/>
            </a:avLst>
          </a:prstGeom>
        </p:spPr>
      </p:pic>
      <p:sp>
        <p:nvSpPr>
          <p:cNvPr id="25" name="Rectangle: Rounded Corners 24">
            <a:extLst>
              <a:ext uri="{FF2B5EF4-FFF2-40B4-BE49-F238E27FC236}">
                <a16:creationId xmlns:a16="http://schemas.microsoft.com/office/drawing/2014/main" id="{A0A4D51E-034C-19A9-8AB7-82FB4CE65EE0}"/>
              </a:ext>
              <a:ext uri="{C183D7F6-B498-43B3-948B-1728B52AA6E4}">
                <adec:decorative xmlns:adec="http://schemas.microsoft.com/office/drawing/2017/decorative" val="1"/>
              </a:ext>
            </a:extLst>
          </p:cNvPr>
          <p:cNvSpPr/>
          <p:nvPr/>
        </p:nvSpPr>
        <p:spPr bwMode="auto">
          <a:xfrm>
            <a:off x="3063875" y="2324100"/>
            <a:ext cx="1273175" cy="200025"/>
          </a:xfrm>
          <a:prstGeom prst="roundRect">
            <a:avLst/>
          </a:prstGeom>
          <a:noFill/>
          <a:ln w="15875">
            <a:solidFill>
              <a:srgbClr val="EE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chemeClr val="bg1"/>
              </a:solidFill>
              <a:cs typeface="Segoe UI" pitchFamily="34" charset="0"/>
            </a:endParaRPr>
          </a:p>
        </p:txBody>
      </p:sp>
      <p:sp>
        <p:nvSpPr>
          <p:cNvPr id="28" name="Rectangle: Rounded Corners 27">
            <a:extLst>
              <a:ext uri="{FF2B5EF4-FFF2-40B4-BE49-F238E27FC236}">
                <a16:creationId xmlns:a16="http://schemas.microsoft.com/office/drawing/2014/main" id="{C8A33CCA-FEBC-AD50-96E0-FB669D360866}"/>
              </a:ext>
              <a:ext uri="{C183D7F6-B498-43B3-948B-1728B52AA6E4}">
                <adec:decorative xmlns:adec="http://schemas.microsoft.com/office/drawing/2017/decorative" val="1"/>
              </a:ext>
            </a:extLst>
          </p:cNvPr>
          <p:cNvSpPr/>
          <p:nvPr/>
        </p:nvSpPr>
        <p:spPr bwMode="auto">
          <a:xfrm>
            <a:off x="3063875" y="4919664"/>
            <a:ext cx="1273175" cy="588168"/>
          </a:xfrm>
          <a:prstGeom prst="roundRect">
            <a:avLst>
              <a:gd name="adj" fmla="val 6141"/>
            </a:avLst>
          </a:prstGeom>
          <a:noFill/>
          <a:ln w="15875">
            <a:solidFill>
              <a:srgbClr val="EE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chemeClr val="bg1"/>
              </a:solidFill>
              <a:cs typeface="Segoe UI" pitchFamily="34" charset="0"/>
            </a:endParaRPr>
          </a:p>
        </p:txBody>
      </p:sp>
      <p:sp>
        <p:nvSpPr>
          <p:cNvPr id="30" name="Rectangle: Rounded Corners 29">
            <a:extLst>
              <a:ext uri="{FF2B5EF4-FFF2-40B4-BE49-F238E27FC236}">
                <a16:creationId xmlns:a16="http://schemas.microsoft.com/office/drawing/2014/main" id="{494B04A5-A213-2E1E-C691-25055486A357}"/>
              </a:ext>
              <a:ext uri="{C183D7F6-B498-43B3-948B-1728B52AA6E4}">
                <adec:decorative xmlns:adec="http://schemas.microsoft.com/office/drawing/2017/decorative" val="1"/>
              </a:ext>
            </a:extLst>
          </p:cNvPr>
          <p:cNvSpPr/>
          <p:nvPr/>
        </p:nvSpPr>
        <p:spPr bwMode="auto">
          <a:xfrm>
            <a:off x="4834706" y="4936628"/>
            <a:ext cx="2848794" cy="276722"/>
          </a:xfrm>
          <a:prstGeom prst="roundRect">
            <a:avLst>
              <a:gd name="adj" fmla="val 6141"/>
            </a:avLst>
          </a:prstGeom>
          <a:noFill/>
          <a:ln w="15875">
            <a:solidFill>
              <a:srgbClr val="EE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chemeClr val="bg1"/>
              </a:solidFill>
              <a:cs typeface="Segoe UI" pitchFamily="34" charset="0"/>
            </a:endParaRPr>
          </a:p>
        </p:txBody>
      </p:sp>
      <p:sp>
        <p:nvSpPr>
          <p:cNvPr id="33" name="Rectangle: Rounded Corners 32">
            <a:extLst>
              <a:ext uri="{FF2B5EF4-FFF2-40B4-BE49-F238E27FC236}">
                <a16:creationId xmlns:a16="http://schemas.microsoft.com/office/drawing/2014/main" id="{40A90AF7-3FF5-9B31-FA4A-913B7DDAF865}"/>
              </a:ext>
              <a:ext uri="{C183D7F6-B498-43B3-948B-1728B52AA6E4}">
                <adec:decorative xmlns:adec="http://schemas.microsoft.com/office/drawing/2017/decorative" val="1"/>
              </a:ext>
            </a:extLst>
          </p:cNvPr>
          <p:cNvSpPr/>
          <p:nvPr/>
        </p:nvSpPr>
        <p:spPr bwMode="auto">
          <a:xfrm>
            <a:off x="4645818" y="4675031"/>
            <a:ext cx="150019" cy="219680"/>
          </a:xfrm>
          <a:prstGeom prst="roundRect">
            <a:avLst>
              <a:gd name="adj" fmla="val 6141"/>
            </a:avLst>
          </a:prstGeom>
          <a:noFill/>
          <a:ln w="15875">
            <a:solidFill>
              <a:srgbClr val="EE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chemeClr val="bg1"/>
              </a:solidFill>
              <a:cs typeface="Segoe UI" pitchFamily="34" charset="0"/>
            </a:endParaRPr>
          </a:p>
        </p:txBody>
      </p:sp>
      <p:sp>
        <p:nvSpPr>
          <p:cNvPr id="34" name="Rectangle: Rounded Corners 33">
            <a:extLst>
              <a:ext uri="{FF2B5EF4-FFF2-40B4-BE49-F238E27FC236}">
                <a16:creationId xmlns:a16="http://schemas.microsoft.com/office/drawing/2014/main" id="{19A712C7-2D5E-49DC-3340-E68C830A1526}"/>
              </a:ext>
              <a:ext uri="{C183D7F6-B498-43B3-948B-1728B52AA6E4}">
                <adec:decorative xmlns:adec="http://schemas.microsoft.com/office/drawing/2017/decorative" val="1"/>
              </a:ext>
            </a:extLst>
          </p:cNvPr>
          <p:cNvSpPr/>
          <p:nvPr/>
        </p:nvSpPr>
        <p:spPr bwMode="auto">
          <a:xfrm>
            <a:off x="8375649" y="4675031"/>
            <a:ext cx="680245" cy="219680"/>
          </a:xfrm>
          <a:prstGeom prst="roundRect">
            <a:avLst>
              <a:gd name="adj" fmla="val 6141"/>
            </a:avLst>
          </a:prstGeom>
          <a:noFill/>
          <a:ln w="15875">
            <a:solidFill>
              <a:srgbClr val="EE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chemeClr val="bg1"/>
              </a:solidFill>
              <a:cs typeface="Segoe UI" pitchFamily="34" charset="0"/>
            </a:endParaRPr>
          </a:p>
        </p:txBody>
      </p:sp>
      <p:sp>
        <p:nvSpPr>
          <p:cNvPr id="35" name="Rectangle: Rounded Corners 34">
            <a:extLst>
              <a:ext uri="{FF2B5EF4-FFF2-40B4-BE49-F238E27FC236}">
                <a16:creationId xmlns:a16="http://schemas.microsoft.com/office/drawing/2014/main" id="{D4B9B337-CAFB-4DB4-169B-400CF72D5CF3}"/>
              </a:ext>
              <a:ext uri="{C183D7F6-B498-43B3-948B-1728B52AA6E4}">
                <adec:decorative xmlns:adec="http://schemas.microsoft.com/office/drawing/2017/decorative" val="1"/>
              </a:ext>
            </a:extLst>
          </p:cNvPr>
          <p:cNvSpPr/>
          <p:nvPr/>
        </p:nvSpPr>
        <p:spPr bwMode="auto">
          <a:xfrm>
            <a:off x="8471555" y="2075250"/>
            <a:ext cx="680245" cy="219680"/>
          </a:xfrm>
          <a:prstGeom prst="roundRect">
            <a:avLst>
              <a:gd name="adj" fmla="val 6141"/>
            </a:avLst>
          </a:prstGeom>
          <a:noFill/>
          <a:ln w="15875">
            <a:solidFill>
              <a:srgbClr val="EE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chemeClr val="bg1"/>
              </a:solidFill>
              <a:cs typeface="Segoe UI" pitchFamily="34" charset="0"/>
            </a:endParaRPr>
          </a:p>
        </p:txBody>
      </p:sp>
      <p:sp>
        <p:nvSpPr>
          <p:cNvPr id="36" name="Rectangle: Rounded Corners 35">
            <a:extLst>
              <a:ext uri="{FF2B5EF4-FFF2-40B4-BE49-F238E27FC236}">
                <a16:creationId xmlns:a16="http://schemas.microsoft.com/office/drawing/2014/main" id="{CB81BA12-0730-905D-26B5-251B92F19522}"/>
              </a:ext>
              <a:ext uri="{C183D7F6-B498-43B3-948B-1728B52AA6E4}">
                <adec:decorative xmlns:adec="http://schemas.microsoft.com/office/drawing/2017/decorative" val="1"/>
              </a:ext>
            </a:extLst>
          </p:cNvPr>
          <p:cNvSpPr/>
          <p:nvPr/>
        </p:nvSpPr>
        <p:spPr bwMode="auto">
          <a:xfrm>
            <a:off x="5297350" y="2075250"/>
            <a:ext cx="327164" cy="219680"/>
          </a:xfrm>
          <a:prstGeom prst="roundRect">
            <a:avLst>
              <a:gd name="adj" fmla="val 6141"/>
            </a:avLst>
          </a:prstGeom>
          <a:noFill/>
          <a:ln w="15875">
            <a:solidFill>
              <a:srgbClr val="EE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chemeClr val="bg1"/>
              </a:solidFill>
              <a:cs typeface="Segoe UI" pitchFamily="34" charset="0"/>
            </a:endParaRPr>
          </a:p>
        </p:txBody>
      </p:sp>
      <p:sp>
        <p:nvSpPr>
          <p:cNvPr id="37" name="Rectangle: Rounded Corners 36">
            <a:extLst>
              <a:ext uri="{FF2B5EF4-FFF2-40B4-BE49-F238E27FC236}">
                <a16:creationId xmlns:a16="http://schemas.microsoft.com/office/drawing/2014/main" id="{0BEBD1A0-6BED-5BB6-B418-AE4FFA9E3885}"/>
              </a:ext>
              <a:ext uri="{C183D7F6-B498-43B3-948B-1728B52AA6E4}">
                <adec:decorative xmlns:adec="http://schemas.microsoft.com/office/drawing/2017/decorative" val="1"/>
              </a:ext>
            </a:extLst>
          </p:cNvPr>
          <p:cNvSpPr/>
          <p:nvPr/>
        </p:nvSpPr>
        <p:spPr bwMode="auto">
          <a:xfrm>
            <a:off x="4670161" y="2075250"/>
            <a:ext cx="607495" cy="219680"/>
          </a:xfrm>
          <a:prstGeom prst="roundRect">
            <a:avLst>
              <a:gd name="adj" fmla="val 6141"/>
            </a:avLst>
          </a:prstGeom>
          <a:noFill/>
          <a:ln w="15875">
            <a:solidFill>
              <a:srgbClr val="EE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chemeClr val="bg1"/>
              </a:solidFill>
              <a:cs typeface="Segoe UI" pitchFamily="34" charset="0"/>
            </a:endParaRPr>
          </a:p>
        </p:txBody>
      </p:sp>
      <p:cxnSp>
        <p:nvCxnSpPr>
          <p:cNvPr id="42" name="Straight Connector 41">
            <a:extLst>
              <a:ext uri="{FF2B5EF4-FFF2-40B4-BE49-F238E27FC236}">
                <a16:creationId xmlns:a16="http://schemas.microsoft.com/office/drawing/2014/main" id="{FBB9FE11-F9C6-A990-9774-436E2E2C3374}"/>
              </a:ext>
              <a:ext uri="{C183D7F6-B498-43B3-948B-1728B52AA6E4}">
                <adec:decorative xmlns:adec="http://schemas.microsoft.com/office/drawing/2017/decorative" val="1"/>
              </a:ext>
            </a:extLst>
          </p:cNvPr>
          <p:cNvCxnSpPr>
            <a:cxnSpLocks/>
            <a:stCxn id="48" idx="3"/>
            <a:endCxn id="25" idx="1"/>
          </p:cNvCxnSpPr>
          <p:nvPr/>
        </p:nvCxnSpPr>
        <p:spPr>
          <a:xfrm>
            <a:off x="2273787" y="2422130"/>
            <a:ext cx="790088" cy="1983"/>
          </a:xfrm>
          <a:prstGeom prst="line">
            <a:avLst/>
          </a:prstGeom>
          <a:ln w="6350" cap="flat">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48" name="Rectangle: Rounded Corners 47">
            <a:extLst>
              <a:ext uri="{FF2B5EF4-FFF2-40B4-BE49-F238E27FC236}">
                <a16:creationId xmlns:a16="http://schemas.microsoft.com/office/drawing/2014/main" id="{E24FC8D2-1DC0-8040-D964-734EBF1F117D}"/>
              </a:ext>
              <a:ext uri="{C183D7F6-B498-43B3-948B-1728B52AA6E4}">
                <adec:decorative xmlns:adec="http://schemas.microsoft.com/office/drawing/2017/decorative" val="1"/>
              </a:ext>
            </a:extLst>
          </p:cNvPr>
          <p:cNvSpPr/>
          <p:nvPr/>
        </p:nvSpPr>
        <p:spPr bwMode="auto">
          <a:xfrm>
            <a:off x="2246355" y="2312569"/>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60" name="Rectangle: Rounded Corners 59">
            <a:extLst>
              <a:ext uri="{FF2B5EF4-FFF2-40B4-BE49-F238E27FC236}">
                <a16:creationId xmlns:a16="http://schemas.microsoft.com/office/drawing/2014/main" id="{1E8388B9-4201-497A-32DB-2BD95DC5F0CE}"/>
              </a:ext>
              <a:ext uri="{C183D7F6-B498-43B3-948B-1728B52AA6E4}">
                <adec:decorative xmlns:adec="http://schemas.microsoft.com/office/drawing/2017/decorative" val="1"/>
              </a:ext>
            </a:extLst>
          </p:cNvPr>
          <p:cNvSpPr/>
          <p:nvPr/>
        </p:nvSpPr>
        <p:spPr bwMode="auto">
          <a:xfrm>
            <a:off x="2246355" y="3043100"/>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70" name="Rectangle 69">
            <a:extLst>
              <a:ext uri="{FF2B5EF4-FFF2-40B4-BE49-F238E27FC236}">
                <a16:creationId xmlns:a16="http://schemas.microsoft.com/office/drawing/2014/main" id="{DC16BA34-42CD-5AD6-9865-534BAA086DD1}"/>
              </a:ext>
              <a:ext uri="{C183D7F6-B498-43B3-948B-1728B52AA6E4}">
                <adec:decorative xmlns:adec="http://schemas.microsoft.com/office/drawing/2017/decorative" val="1"/>
              </a:ext>
            </a:extLst>
          </p:cNvPr>
          <p:cNvSpPr/>
          <p:nvPr/>
        </p:nvSpPr>
        <p:spPr bwMode="auto">
          <a:xfrm flipV="1">
            <a:off x="7123765" y="4664076"/>
            <a:ext cx="283369" cy="45719"/>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400" err="1">
              <a:gradFill>
                <a:gsLst>
                  <a:gs pos="0">
                    <a:srgbClr val="FFFFFF"/>
                  </a:gs>
                  <a:gs pos="100000">
                    <a:srgbClr val="FFFFFF"/>
                  </a:gs>
                </a:gsLst>
                <a:lin ang="5400000" scaled="0"/>
              </a:gradFill>
              <a:ea typeface="Segoe UI" pitchFamily="34" charset="0"/>
              <a:cs typeface="Segoe UI" pitchFamily="34" charset="0"/>
            </a:endParaRPr>
          </a:p>
        </p:txBody>
      </p:sp>
      <p:sp>
        <p:nvSpPr>
          <p:cNvPr id="29" name="Rectangle: Rounded Corners 28">
            <a:extLst>
              <a:ext uri="{FF2B5EF4-FFF2-40B4-BE49-F238E27FC236}">
                <a16:creationId xmlns:a16="http://schemas.microsoft.com/office/drawing/2014/main" id="{D2ED1429-A668-94D3-48AA-AA16CDE67A23}"/>
              </a:ext>
              <a:ext uri="{C183D7F6-B498-43B3-948B-1728B52AA6E4}">
                <adec:decorative xmlns:adec="http://schemas.microsoft.com/office/drawing/2017/decorative" val="1"/>
              </a:ext>
            </a:extLst>
          </p:cNvPr>
          <p:cNvSpPr/>
          <p:nvPr/>
        </p:nvSpPr>
        <p:spPr bwMode="auto">
          <a:xfrm>
            <a:off x="4834706" y="4675031"/>
            <a:ext cx="2848794" cy="219680"/>
          </a:xfrm>
          <a:prstGeom prst="roundRect">
            <a:avLst>
              <a:gd name="adj" fmla="val 6141"/>
            </a:avLst>
          </a:prstGeom>
          <a:noFill/>
          <a:ln w="15875">
            <a:solidFill>
              <a:srgbClr val="EE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chemeClr val="bg1"/>
              </a:solidFill>
              <a:cs typeface="Segoe UI" pitchFamily="34" charset="0"/>
            </a:endParaRPr>
          </a:p>
        </p:txBody>
      </p:sp>
      <p:cxnSp>
        <p:nvCxnSpPr>
          <p:cNvPr id="77" name="Connector: Elbow 76">
            <a:extLst>
              <a:ext uri="{FF2B5EF4-FFF2-40B4-BE49-F238E27FC236}">
                <a16:creationId xmlns:a16="http://schemas.microsoft.com/office/drawing/2014/main" id="{296B9862-B1B9-6E9D-0C56-58E5098CE2B0}"/>
              </a:ext>
              <a:ext uri="{C183D7F6-B498-43B3-948B-1728B52AA6E4}">
                <adec:decorative xmlns:adec="http://schemas.microsoft.com/office/drawing/2017/decorative" val="1"/>
              </a:ext>
            </a:extLst>
          </p:cNvPr>
          <p:cNvCxnSpPr>
            <a:cxnSpLocks/>
            <a:stCxn id="60" idx="3"/>
            <a:endCxn id="70" idx="2"/>
          </p:cNvCxnSpPr>
          <p:nvPr/>
        </p:nvCxnSpPr>
        <p:spPr>
          <a:xfrm>
            <a:off x="2273787" y="3152661"/>
            <a:ext cx="4991663" cy="1511415"/>
          </a:xfrm>
          <a:prstGeom prst="bentConnector2">
            <a:avLst/>
          </a:prstGeom>
          <a:ln w="6350" cap="flat">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95" name="Rectangle: Rounded Corners 94">
            <a:extLst>
              <a:ext uri="{FF2B5EF4-FFF2-40B4-BE49-F238E27FC236}">
                <a16:creationId xmlns:a16="http://schemas.microsoft.com/office/drawing/2014/main" id="{844E3549-6CB7-75AF-2613-C27C40E6876D}"/>
              </a:ext>
              <a:ext uri="{C183D7F6-B498-43B3-948B-1728B52AA6E4}">
                <adec:decorative xmlns:adec="http://schemas.microsoft.com/office/drawing/2017/decorative" val="1"/>
              </a:ext>
            </a:extLst>
          </p:cNvPr>
          <p:cNvSpPr/>
          <p:nvPr/>
        </p:nvSpPr>
        <p:spPr bwMode="auto">
          <a:xfrm>
            <a:off x="2246355" y="3883192"/>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cxnSp>
        <p:nvCxnSpPr>
          <p:cNvPr id="96" name="Connector: Elbow 95">
            <a:extLst>
              <a:ext uri="{FF2B5EF4-FFF2-40B4-BE49-F238E27FC236}">
                <a16:creationId xmlns:a16="http://schemas.microsoft.com/office/drawing/2014/main" id="{3F256467-F28C-D24D-9988-C8215E1C79E9}"/>
              </a:ext>
              <a:ext uri="{C183D7F6-B498-43B3-948B-1728B52AA6E4}">
                <adec:decorative xmlns:adec="http://schemas.microsoft.com/office/drawing/2017/decorative" val="1"/>
              </a:ext>
            </a:extLst>
          </p:cNvPr>
          <p:cNvCxnSpPr>
            <a:cxnSpLocks/>
            <a:stCxn id="95" idx="3"/>
            <a:endCxn id="33" idx="1"/>
          </p:cNvCxnSpPr>
          <p:nvPr/>
        </p:nvCxnSpPr>
        <p:spPr>
          <a:xfrm>
            <a:off x="2273787" y="3992753"/>
            <a:ext cx="2372031" cy="792118"/>
          </a:xfrm>
          <a:prstGeom prst="bentConnector3">
            <a:avLst>
              <a:gd name="adj1" fmla="val 78644"/>
            </a:avLst>
          </a:prstGeom>
          <a:ln w="6350" cap="flat">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pic>
        <p:nvPicPr>
          <p:cNvPr id="103" name="Picture 102">
            <a:extLst>
              <a:ext uri="{FF2B5EF4-FFF2-40B4-BE49-F238E27FC236}">
                <a16:creationId xmlns:a16="http://schemas.microsoft.com/office/drawing/2014/main" id="{E6D2D0C8-65ED-D18E-E1EF-E1A0667ACB36}"/>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rcRect l="-1" r="12137" b="13453"/>
          <a:stretch>
            <a:fillRect/>
          </a:stretch>
        </p:blipFill>
        <p:spPr>
          <a:xfrm>
            <a:off x="1704173" y="3808661"/>
            <a:ext cx="308535" cy="339759"/>
          </a:xfrm>
          <a:prstGeom prst="rect">
            <a:avLst/>
          </a:prstGeom>
        </p:spPr>
      </p:pic>
      <p:cxnSp>
        <p:nvCxnSpPr>
          <p:cNvPr id="107" name="Connector: Elbow 106">
            <a:extLst>
              <a:ext uri="{FF2B5EF4-FFF2-40B4-BE49-F238E27FC236}">
                <a16:creationId xmlns:a16="http://schemas.microsoft.com/office/drawing/2014/main" id="{16E54B5D-FCA9-FBB9-0ED9-FF950BC7561A}"/>
              </a:ext>
              <a:ext uri="{C183D7F6-B498-43B3-948B-1728B52AA6E4}">
                <adec:decorative xmlns:adec="http://schemas.microsoft.com/office/drawing/2017/decorative" val="1"/>
              </a:ext>
            </a:extLst>
          </p:cNvPr>
          <p:cNvCxnSpPr>
            <a:cxnSpLocks/>
            <a:stCxn id="110" idx="3"/>
            <a:endCxn id="28" idx="1"/>
          </p:cNvCxnSpPr>
          <p:nvPr/>
        </p:nvCxnSpPr>
        <p:spPr>
          <a:xfrm flipV="1">
            <a:off x="2273787" y="5213748"/>
            <a:ext cx="790088" cy="225705"/>
          </a:xfrm>
          <a:prstGeom prst="bentConnector3">
            <a:avLst>
              <a:gd name="adj1" fmla="val 50000"/>
            </a:avLst>
          </a:prstGeom>
          <a:ln w="6350" cap="flat">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10" name="Rectangle: Rounded Corners 109">
            <a:extLst>
              <a:ext uri="{FF2B5EF4-FFF2-40B4-BE49-F238E27FC236}">
                <a16:creationId xmlns:a16="http://schemas.microsoft.com/office/drawing/2014/main" id="{FA06E029-01F2-5178-99D2-A5AE3F22D8C5}"/>
              </a:ext>
              <a:ext uri="{C183D7F6-B498-43B3-948B-1728B52AA6E4}">
                <adec:decorative xmlns:adec="http://schemas.microsoft.com/office/drawing/2017/decorative" val="1"/>
              </a:ext>
            </a:extLst>
          </p:cNvPr>
          <p:cNvSpPr/>
          <p:nvPr/>
        </p:nvSpPr>
        <p:spPr bwMode="auto">
          <a:xfrm>
            <a:off x="2246355" y="5329892"/>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pic>
        <p:nvPicPr>
          <p:cNvPr id="114" name="Picture 113">
            <a:extLst>
              <a:ext uri="{FF2B5EF4-FFF2-40B4-BE49-F238E27FC236}">
                <a16:creationId xmlns:a16="http://schemas.microsoft.com/office/drawing/2014/main" id="{B84BCED3-A7FB-E44B-9902-8C92C25BFEB2}"/>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3769614" y="1267791"/>
            <a:ext cx="1124107" cy="381053"/>
          </a:xfrm>
          <a:prstGeom prst="rect">
            <a:avLst/>
          </a:prstGeom>
        </p:spPr>
      </p:pic>
      <p:cxnSp>
        <p:nvCxnSpPr>
          <p:cNvPr id="115" name="Connector: Elbow 114">
            <a:extLst>
              <a:ext uri="{FF2B5EF4-FFF2-40B4-BE49-F238E27FC236}">
                <a16:creationId xmlns:a16="http://schemas.microsoft.com/office/drawing/2014/main" id="{C00D62AE-9AB2-FBF7-1222-17AE82CD7D87}"/>
              </a:ext>
              <a:ext uri="{C183D7F6-B498-43B3-948B-1728B52AA6E4}">
                <adec:decorative xmlns:adec="http://schemas.microsoft.com/office/drawing/2017/decorative" val="1"/>
              </a:ext>
            </a:extLst>
          </p:cNvPr>
          <p:cNvCxnSpPr>
            <a:cxnSpLocks/>
            <a:stCxn id="37" idx="0"/>
            <a:endCxn id="114" idx="2"/>
          </p:cNvCxnSpPr>
          <p:nvPr/>
        </p:nvCxnSpPr>
        <p:spPr>
          <a:xfrm rot="16200000" flipV="1">
            <a:off x="4439586" y="1540926"/>
            <a:ext cx="426406" cy="642241"/>
          </a:xfrm>
          <a:prstGeom prst="bentConnector3">
            <a:avLst>
              <a:gd name="adj1" fmla="val 50000"/>
            </a:avLst>
          </a:prstGeom>
          <a:ln w="6350" cap="flat">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18" name="Connector: Elbow 117">
            <a:extLst>
              <a:ext uri="{FF2B5EF4-FFF2-40B4-BE49-F238E27FC236}">
                <a16:creationId xmlns:a16="http://schemas.microsoft.com/office/drawing/2014/main" id="{F46FED2C-3A77-66AB-B3DC-02CA8D4CC4DF}"/>
              </a:ext>
              <a:ext uri="{C183D7F6-B498-43B3-948B-1728B52AA6E4}">
                <adec:decorative xmlns:adec="http://schemas.microsoft.com/office/drawing/2017/decorative" val="1"/>
              </a:ext>
            </a:extLst>
          </p:cNvPr>
          <p:cNvCxnSpPr>
            <a:cxnSpLocks/>
            <a:stCxn id="123" idx="2"/>
            <a:endCxn id="36" idx="3"/>
          </p:cNvCxnSpPr>
          <p:nvPr/>
        </p:nvCxnSpPr>
        <p:spPr>
          <a:xfrm rot="5400000">
            <a:off x="6046604" y="1198176"/>
            <a:ext cx="564825" cy="1409003"/>
          </a:xfrm>
          <a:prstGeom prst="bentConnector2">
            <a:avLst/>
          </a:prstGeom>
          <a:ln w="6350" cap="flat">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pic>
        <p:nvPicPr>
          <p:cNvPr id="123" name="Picture 122">
            <a:extLst>
              <a:ext uri="{FF2B5EF4-FFF2-40B4-BE49-F238E27FC236}">
                <a16:creationId xmlns:a16="http://schemas.microsoft.com/office/drawing/2014/main" id="{6A4FD4D4-CAE5-359C-86C7-3276E64C3036}"/>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6628648" y="1267791"/>
            <a:ext cx="809738" cy="352474"/>
          </a:xfrm>
          <a:prstGeom prst="rect">
            <a:avLst/>
          </a:prstGeom>
        </p:spPr>
      </p:pic>
      <p:grpSp>
        <p:nvGrpSpPr>
          <p:cNvPr id="134" name="Group 133">
            <a:extLst>
              <a:ext uri="{FF2B5EF4-FFF2-40B4-BE49-F238E27FC236}">
                <a16:creationId xmlns:a16="http://schemas.microsoft.com/office/drawing/2014/main" id="{EF6EE7B9-F07E-1F91-91D3-D8C01DDC47F2}"/>
              </a:ext>
              <a:ext uri="{C183D7F6-B498-43B3-948B-1728B52AA6E4}">
                <adec:decorative xmlns:adec="http://schemas.microsoft.com/office/drawing/2017/decorative" val="1"/>
              </a:ext>
            </a:extLst>
          </p:cNvPr>
          <p:cNvGrpSpPr/>
          <p:nvPr/>
        </p:nvGrpSpPr>
        <p:grpSpPr>
          <a:xfrm>
            <a:off x="9851841" y="1183578"/>
            <a:ext cx="242278" cy="229076"/>
            <a:chOff x="9768270" y="1261638"/>
            <a:chExt cx="409420" cy="387112"/>
          </a:xfrm>
        </p:grpSpPr>
        <p:sp>
          <p:nvSpPr>
            <p:cNvPr id="131" name="Rectangle: Rounded Corners 130">
              <a:extLst>
                <a:ext uri="{FF2B5EF4-FFF2-40B4-BE49-F238E27FC236}">
                  <a16:creationId xmlns:a16="http://schemas.microsoft.com/office/drawing/2014/main" id="{A925881B-E5B0-9A23-D7FA-95C16D9BBD46}"/>
                </a:ext>
              </a:extLst>
            </p:cNvPr>
            <p:cNvSpPr/>
            <p:nvPr/>
          </p:nvSpPr>
          <p:spPr bwMode="auto">
            <a:xfrm>
              <a:off x="9768270" y="1261638"/>
              <a:ext cx="409420" cy="387112"/>
            </a:xfrm>
            <a:prstGeom prst="roundRect">
              <a:avLst>
                <a:gd name="adj" fmla="val 6886"/>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132" name="Picture 131">
              <a:extLst>
                <a:ext uri="{FF2B5EF4-FFF2-40B4-BE49-F238E27FC236}">
                  <a16:creationId xmlns:a16="http://schemas.microsoft.com/office/drawing/2014/main" id="{7DECACC2-C340-F4CC-56A2-D6206FF342CF}"/>
                </a:ext>
              </a:extLst>
            </p:cNvPr>
            <p:cNvPicPr>
              <a:picLocks noChangeAspect="1"/>
            </p:cNvPicPr>
            <p:nvPr/>
          </p:nvPicPr>
          <p:blipFill>
            <a:blip r:embed="rId8" cstate="screen">
              <a:clrChange>
                <a:clrFrom>
                  <a:srgbClr val="FAFAFA"/>
                </a:clrFrom>
                <a:clrTo>
                  <a:srgbClr val="FAFAFA">
                    <a:alpha val="0"/>
                  </a:srgbClr>
                </a:clrTo>
              </a:clrChange>
              <a:extLst>
                <a:ext uri="{28A0092B-C50C-407E-A947-70E740481C1C}">
                  <a14:useLocalDpi xmlns:a14="http://schemas.microsoft.com/office/drawing/2010/main"/>
                </a:ext>
              </a:extLst>
            </a:blip>
            <a:srcRect/>
            <a:stretch>
              <a:fillRect/>
            </a:stretch>
          </p:blipFill>
          <p:spPr>
            <a:xfrm>
              <a:off x="9780706" y="1272314"/>
              <a:ext cx="384549" cy="365760"/>
            </a:xfrm>
            <a:prstGeom prst="rect">
              <a:avLst/>
            </a:prstGeom>
          </p:spPr>
        </p:pic>
      </p:grpSp>
      <p:sp>
        <p:nvSpPr>
          <p:cNvPr id="136" name="Rectangle: Rounded Corners 135">
            <a:extLst>
              <a:ext uri="{FF2B5EF4-FFF2-40B4-BE49-F238E27FC236}">
                <a16:creationId xmlns:a16="http://schemas.microsoft.com/office/drawing/2014/main" id="{0F8C6C41-2213-0C2F-99F9-5A7EB11FDC70}"/>
              </a:ext>
              <a:ext uri="{C183D7F6-B498-43B3-948B-1728B52AA6E4}">
                <adec:decorative xmlns:adec="http://schemas.microsoft.com/office/drawing/2017/decorative" val="1"/>
              </a:ext>
            </a:extLst>
          </p:cNvPr>
          <p:cNvSpPr/>
          <p:nvPr/>
        </p:nvSpPr>
        <p:spPr bwMode="auto">
          <a:xfrm>
            <a:off x="10187163" y="1183578"/>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140" name="Rectangle: Rounded Corners 139">
            <a:extLst>
              <a:ext uri="{FF2B5EF4-FFF2-40B4-BE49-F238E27FC236}">
                <a16:creationId xmlns:a16="http://schemas.microsoft.com/office/drawing/2014/main" id="{5B82654D-A790-BA63-0193-2E466006AE78}"/>
              </a:ext>
              <a:ext uri="{C183D7F6-B498-43B3-948B-1728B52AA6E4}">
                <adec:decorative xmlns:adec="http://schemas.microsoft.com/office/drawing/2017/decorative" val="1"/>
              </a:ext>
            </a:extLst>
          </p:cNvPr>
          <p:cNvSpPr/>
          <p:nvPr/>
        </p:nvSpPr>
        <p:spPr bwMode="auto">
          <a:xfrm>
            <a:off x="10187163" y="2368032"/>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141" name="Rectangle: Rounded Corners 140">
            <a:extLst>
              <a:ext uri="{FF2B5EF4-FFF2-40B4-BE49-F238E27FC236}">
                <a16:creationId xmlns:a16="http://schemas.microsoft.com/office/drawing/2014/main" id="{DCA17F73-291F-E513-18DC-B20E8F4B773E}"/>
              </a:ext>
              <a:ext uri="{C183D7F6-B498-43B3-948B-1728B52AA6E4}">
                <adec:decorative xmlns:adec="http://schemas.microsoft.com/office/drawing/2017/decorative" val="1"/>
              </a:ext>
            </a:extLst>
          </p:cNvPr>
          <p:cNvSpPr/>
          <p:nvPr/>
        </p:nvSpPr>
        <p:spPr bwMode="auto">
          <a:xfrm>
            <a:off x="10187163" y="2990804"/>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grpSp>
        <p:nvGrpSpPr>
          <p:cNvPr id="158" name="Group 157">
            <a:extLst>
              <a:ext uri="{FF2B5EF4-FFF2-40B4-BE49-F238E27FC236}">
                <a16:creationId xmlns:a16="http://schemas.microsoft.com/office/drawing/2014/main" id="{05912388-E9D3-619A-D0F9-EE7B03BB1516}"/>
              </a:ext>
              <a:ext uri="{C183D7F6-B498-43B3-948B-1728B52AA6E4}">
                <adec:decorative xmlns:adec="http://schemas.microsoft.com/office/drawing/2017/decorative" val="1"/>
              </a:ext>
            </a:extLst>
          </p:cNvPr>
          <p:cNvGrpSpPr>
            <a:grpSpLocks noChangeAspect="1"/>
          </p:cNvGrpSpPr>
          <p:nvPr/>
        </p:nvGrpSpPr>
        <p:grpSpPr>
          <a:xfrm>
            <a:off x="9802968" y="2990804"/>
            <a:ext cx="291152" cy="275286"/>
            <a:chOff x="9276581" y="2319482"/>
            <a:chExt cx="231750" cy="219122"/>
          </a:xfrm>
        </p:grpSpPr>
        <p:sp>
          <p:nvSpPr>
            <p:cNvPr id="159" name="Rectangle: Rounded Corners 158">
              <a:extLst>
                <a:ext uri="{FF2B5EF4-FFF2-40B4-BE49-F238E27FC236}">
                  <a16:creationId xmlns:a16="http://schemas.microsoft.com/office/drawing/2014/main" id="{DB07BA9E-5FDD-55F8-6FEB-C950E6140AC0}"/>
                </a:ext>
              </a:extLst>
            </p:cNvPr>
            <p:cNvSpPr/>
            <p:nvPr/>
          </p:nvSpPr>
          <p:spPr bwMode="auto">
            <a:xfrm>
              <a:off x="9276581" y="2319482"/>
              <a:ext cx="231750" cy="219122"/>
            </a:xfrm>
            <a:prstGeom prst="roundRect">
              <a:avLst>
                <a:gd name="adj" fmla="val 6886"/>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160" name="Picture 159">
              <a:extLst>
                <a:ext uri="{FF2B5EF4-FFF2-40B4-BE49-F238E27FC236}">
                  <a16:creationId xmlns:a16="http://schemas.microsoft.com/office/drawing/2014/main" id="{28BE49B2-11B0-164E-A173-1629518C4E02}"/>
                </a:ext>
              </a:extLst>
            </p:cNvPr>
            <p:cNvPicPr>
              <a:picLocks noChangeAspect="1"/>
            </p:cNvPicPr>
            <p:nvPr/>
          </p:nvPicPr>
          <p:blipFill>
            <a:blip r:embed="rId9" cstate="screen">
              <a:clrChange>
                <a:clrFrom>
                  <a:srgbClr val="FAFAFA"/>
                </a:clrFrom>
                <a:clrTo>
                  <a:srgbClr val="FAFAFA">
                    <a:alpha val="0"/>
                  </a:srgbClr>
                </a:clrTo>
              </a:clrChange>
              <a:extLst>
                <a:ext uri="{28A0092B-C50C-407E-A947-70E740481C1C}">
                  <a14:useLocalDpi xmlns:a14="http://schemas.microsoft.com/office/drawing/2010/main"/>
                </a:ext>
              </a:extLst>
            </a:blip>
            <a:srcRect/>
            <a:stretch>
              <a:fillRect/>
            </a:stretch>
          </p:blipFill>
          <p:spPr>
            <a:xfrm>
              <a:off x="9310303" y="2374275"/>
              <a:ext cx="164306" cy="109536"/>
            </a:xfrm>
            <a:prstGeom prst="rect">
              <a:avLst/>
            </a:prstGeom>
          </p:spPr>
        </p:pic>
      </p:grpSp>
      <p:pic>
        <p:nvPicPr>
          <p:cNvPr id="164" name="Picture 163">
            <a:extLst>
              <a:ext uri="{FF2B5EF4-FFF2-40B4-BE49-F238E27FC236}">
                <a16:creationId xmlns:a16="http://schemas.microsoft.com/office/drawing/2014/main" id="{7CA17BDB-CCE3-8F6D-C22F-C2F70593680B}"/>
              </a:ext>
              <a:ext uri="{C183D7F6-B498-43B3-948B-1728B52AA6E4}">
                <adec:decorative xmlns:adec="http://schemas.microsoft.com/office/drawing/2017/decorative" val="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910583" y="4062088"/>
            <a:ext cx="183536" cy="207218"/>
          </a:xfrm>
          <a:prstGeom prst="rect">
            <a:avLst/>
          </a:prstGeom>
        </p:spPr>
      </p:pic>
      <p:pic>
        <p:nvPicPr>
          <p:cNvPr id="167" name="Picture 166">
            <a:extLst>
              <a:ext uri="{FF2B5EF4-FFF2-40B4-BE49-F238E27FC236}">
                <a16:creationId xmlns:a16="http://schemas.microsoft.com/office/drawing/2014/main" id="{161B7BDB-8AAB-2A00-687D-B4B32CC3F277}"/>
              </a:ext>
              <a:ext uri="{C183D7F6-B498-43B3-948B-1728B52AA6E4}">
                <adec:decorative xmlns:adec="http://schemas.microsoft.com/office/drawing/2017/decorative" val="1"/>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894149" y="4528780"/>
            <a:ext cx="199970" cy="177246"/>
          </a:xfrm>
          <a:prstGeom prst="rect">
            <a:avLst/>
          </a:prstGeom>
        </p:spPr>
      </p:pic>
      <p:cxnSp>
        <p:nvCxnSpPr>
          <p:cNvPr id="180" name="Connector: Elbow 179">
            <a:extLst>
              <a:ext uri="{FF2B5EF4-FFF2-40B4-BE49-F238E27FC236}">
                <a16:creationId xmlns:a16="http://schemas.microsoft.com/office/drawing/2014/main" id="{C42F8943-8F10-C088-1BDD-48159F6597E7}"/>
              </a:ext>
              <a:ext uri="{C183D7F6-B498-43B3-948B-1728B52AA6E4}">
                <adec:decorative xmlns:adec="http://schemas.microsoft.com/office/drawing/2017/decorative" val="1"/>
              </a:ext>
            </a:extLst>
          </p:cNvPr>
          <p:cNvCxnSpPr>
            <a:cxnSpLocks/>
            <a:stCxn id="34" idx="3"/>
            <a:endCxn id="164" idx="1"/>
          </p:cNvCxnSpPr>
          <p:nvPr/>
        </p:nvCxnSpPr>
        <p:spPr>
          <a:xfrm flipV="1">
            <a:off x="9055894" y="4165697"/>
            <a:ext cx="854689" cy="619174"/>
          </a:xfrm>
          <a:prstGeom prst="bentConnector3">
            <a:avLst>
              <a:gd name="adj1" fmla="val 50000"/>
            </a:avLst>
          </a:prstGeom>
          <a:ln w="6350" cap="flat">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70" name="Rectangle: Rounded Corners 169">
            <a:extLst>
              <a:ext uri="{FF2B5EF4-FFF2-40B4-BE49-F238E27FC236}">
                <a16:creationId xmlns:a16="http://schemas.microsoft.com/office/drawing/2014/main" id="{361EDD77-F5DA-5E36-68A6-3183335FBE6E}"/>
              </a:ext>
              <a:ext uri="{C183D7F6-B498-43B3-948B-1728B52AA6E4}">
                <adec:decorative xmlns:adec="http://schemas.microsoft.com/office/drawing/2017/decorative" val="1"/>
              </a:ext>
            </a:extLst>
          </p:cNvPr>
          <p:cNvSpPr/>
          <p:nvPr/>
        </p:nvSpPr>
        <p:spPr bwMode="auto">
          <a:xfrm>
            <a:off x="10187163" y="3993710"/>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171" name="Rectangle: Rounded Corners 170">
            <a:extLst>
              <a:ext uri="{FF2B5EF4-FFF2-40B4-BE49-F238E27FC236}">
                <a16:creationId xmlns:a16="http://schemas.microsoft.com/office/drawing/2014/main" id="{6569958F-8A1C-20DD-33A2-804EA2AD2CE8}"/>
              </a:ext>
              <a:ext uri="{C183D7F6-B498-43B3-948B-1728B52AA6E4}">
                <adec:decorative xmlns:adec="http://schemas.microsoft.com/office/drawing/2017/decorative" val="1"/>
              </a:ext>
            </a:extLst>
          </p:cNvPr>
          <p:cNvSpPr/>
          <p:nvPr/>
        </p:nvSpPr>
        <p:spPr bwMode="auto">
          <a:xfrm>
            <a:off x="10187163" y="4528780"/>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cxnSp>
        <p:nvCxnSpPr>
          <p:cNvPr id="189" name="Connector: Elbow 188">
            <a:extLst>
              <a:ext uri="{FF2B5EF4-FFF2-40B4-BE49-F238E27FC236}">
                <a16:creationId xmlns:a16="http://schemas.microsoft.com/office/drawing/2014/main" id="{4CE10BDC-9C97-DE09-B204-403FF00F522B}"/>
              </a:ext>
              <a:ext uri="{C183D7F6-B498-43B3-948B-1728B52AA6E4}">
                <adec:decorative xmlns:adec="http://schemas.microsoft.com/office/drawing/2017/decorative" val="1"/>
              </a:ext>
            </a:extLst>
          </p:cNvPr>
          <p:cNvCxnSpPr>
            <a:cxnSpLocks/>
            <a:stCxn id="30" idx="3"/>
            <a:endCxn id="193" idx="1"/>
          </p:cNvCxnSpPr>
          <p:nvPr/>
        </p:nvCxnSpPr>
        <p:spPr>
          <a:xfrm>
            <a:off x="7683500" y="5074989"/>
            <a:ext cx="614538" cy="705301"/>
          </a:xfrm>
          <a:prstGeom prst="bentConnector3">
            <a:avLst>
              <a:gd name="adj1" fmla="val 50000"/>
            </a:avLst>
          </a:prstGeom>
          <a:ln w="6350" cap="flat">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3" name="Rectangle: Rounded Corners 192">
            <a:extLst>
              <a:ext uri="{FF2B5EF4-FFF2-40B4-BE49-F238E27FC236}">
                <a16:creationId xmlns:a16="http://schemas.microsoft.com/office/drawing/2014/main" id="{424C53F4-1DC5-999F-9EB3-DB39FF450E8B}"/>
              </a:ext>
              <a:ext uri="{C183D7F6-B498-43B3-948B-1728B52AA6E4}">
                <adec:decorative xmlns:adec="http://schemas.microsoft.com/office/drawing/2017/decorative" val="1"/>
              </a:ext>
            </a:extLst>
          </p:cNvPr>
          <p:cNvSpPr/>
          <p:nvPr/>
        </p:nvSpPr>
        <p:spPr bwMode="auto">
          <a:xfrm>
            <a:off x="8298038" y="5670729"/>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cxnSp>
        <p:nvCxnSpPr>
          <p:cNvPr id="9" name="Connector: Elbow 8">
            <a:extLst>
              <a:ext uri="{FF2B5EF4-FFF2-40B4-BE49-F238E27FC236}">
                <a16:creationId xmlns:a16="http://schemas.microsoft.com/office/drawing/2014/main" id="{DC5EAE4A-4889-8CF4-2C12-B62221A1AC17}"/>
              </a:ext>
              <a:ext uri="{C183D7F6-B498-43B3-948B-1728B52AA6E4}">
                <adec:decorative xmlns:adec="http://schemas.microsoft.com/office/drawing/2017/decorative" val="1"/>
              </a:ext>
            </a:extLst>
          </p:cNvPr>
          <p:cNvCxnSpPr>
            <a:cxnSpLocks/>
            <a:stCxn id="35" idx="3"/>
          </p:cNvCxnSpPr>
          <p:nvPr/>
        </p:nvCxnSpPr>
        <p:spPr>
          <a:xfrm flipV="1">
            <a:off x="9151800" y="1298117"/>
            <a:ext cx="707400" cy="886973"/>
          </a:xfrm>
          <a:prstGeom prst="bentConnector3">
            <a:avLst/>
          </a:prstGeom>
          <a:ln w="6350" cap="flat">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BD43814F-863B-4BFB-B494-C88022C85883}"/>
              </a:ext>
            </a:extLst>
          </p:cNvPr>
          <p:cNvSpPr>
            <a:spLocks noGrp="1"/>
          </p:cNvSpPr>
          <p:nvPr>
            <p:ph type="title"/>
          </p:nvPr>
        </p:nvSpPr>
        <p:spPr>
          <a:xfrm>
            <a:off x="588963" y="585788"/>
            <a:ext cx="6039685" cy="554037"/>
          </a:xfrm>
        </p:spPr>
        <p:txBody>
          <a:bodyPr/>
          <a:lstStyle/>
          <a:p>
            <a:r>
              <a:rPr lang="en-US"/>
              <a:t>Get to know Chat</a:t>
            </a:r>
          </a:p>
        </p:txBody>
      </p:sp>
      <p:sp>
        <p:nvSpPr>
          <p:cNvPr id="17" name="Rectangle 16" descr="Copilot home interface with left sidebar showing “New chat,” Search, Library, and agents (Researcher, Analyst, Sales, Word, PowerPoint, Excel). Center shows “What can I help you with?” with a “Message Copilot” input, tabs (“Suggested,” “Files,” “Emails,” “People”), and top options “Work IQ” and “Auto.”">
            <a:extLst>
              <a:ext uri="{FF2B5EF4-FFF2-40B4-BE49-F238E27FC236}">
                <a16:creationId xmlns:a16="http://schemas.microsoft.com/office/drawing/2014/main" id="{64E05D3B-3F5C-14D2-1D58-DE9F58BD0D3B}"/>
              </a:ext>
            </a:extLst>
          </p:cNvPr>
          <p:cNvSpPr/>
          <p:nvPr/>
        </p:nvSpPr>
        <p:spPr bwMode="auto">
          <a:xfrm>
            <a:off x="588963" y="1435438"/>
            <a:ext cx="292796" cy="29279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400" err="1">
              <a:gradFill>
                <a:gsLst>
                  <a:gs pos="0">
                    <a:srgbClr val="FFFFFF"/>
                  </a:gs>
                  <a:gs pos="100000">
                    <a:srgbClr val="FFFFFF"/>
                  </a:gs>
                </a:gsLst>
                <a:lin ang="5400000" scaled="0"/>
              </a:gradFill>
              <a:ea typeface="Segoe UI" pitchFamily="34" charset="0"/>
              <a:cs typeface="Segoe UI" pitchFamily="34" charset="0"/>
            </a:endParaRPr>
          </a:p>
        </p:txBody>
      </p:sp>
      <p:sp>
        <p:nvSpPr>
          <p:cNvPr id="40" name="TextBox 39">
            <a:extLst>
              <a:ext uri="{FF2B5EF4-FFF2-40B4-BE49-F238E27FC236}">
                <a16:creationId xmlns:a16="http://schemas.microsoft.com/office/drawing/2014/main" id="{E142FC22-CDAA-3D15-DE82-78D66B2D22E9}"/>
              </a:ext>
            </a:extLst>
          </p:cNvPr>
          <p:cNvSpPr txBox="1"/>
          <p:nvPr/>
        </p:nvSpPr>
        <p:spPr>
          <a:xfrm>
            <a:off x="588963" y="2239446"/>
            <a:ext cx="1620156" cy="353943"/>
          </a:xfrm>
          <a:prstGeom prst="rect">
            <a:avLst/>
          </a:prstGeom>
          <a:noFill/>
        </p:spPr>
        <p:txBody>
          <a:bodyPr wrap="square" lIns="0" tIns="0" rIns="0" bIns="0" rtlCol="0" anchor="t">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chemeClr val="tx2"/>
                </a:solidFill>
                <a:effectLst/>
                <a:uLnTx/>
                <a:uFillTx/>
                <a:latin typeface="+mj-lt"/>
                <a:ea typeface="+mn-ea"/>
                <a:cs typeface="Segoe UI Semibold" panose="020B0702040204020203" pitchFamily="34" charset="0"/>
              </a:rPr>
              <a:t>New Chat</a:t>
            </a:r>
            <a:br>
              <a:rPr kumimoji="0" lang="en-US" sz="1200" b="0" i="0" u="none" strike="noStrike" kern="1200" cap="none" spc="0" normalizeH="0" baseline="0" noProof="0">
                <a:ln>
                  <a:noFill/>
                </a:ln>
                <a:solidFill>
                  <a:schemeClr val="tx2"/>
                </a:solidFill>
                <a:effectLst/>
                <a:uLnTx/>
                <a:uFillTx/>
                <a:latin typeface="Segoe UI Semibold" panose="020B0702040204020203" pitchFamily="34" charset="0"/>
                <a:ea typeface="+mn-ea"/>
                <a:cs typeface="Segoe UI Semibold" panose="020B0702040204020203" pitchFamily="34" charset="0"/>
              </a:rPr>
            </a:br>
            <a:r>
              <a:rPr kumimoji="0" lang="en-US" sz="1100" b="0" i="0" u="none" strike="noStrike" kern="1200" cap="none" spc="0" normalizeH="0" baseline="0" noProof="0">
                <a:ln>
                  <a:noFill/>
                </a:ln>
                <a:solidFill>
                  <a:schemeClr val="tx2"/>
                </a:solidFill>
                <a:effectLst/>
                <a:uLnTx/>
                <a:uFillTx/>
                <a:ea typeface="+mn-ea"/>
                <a:cs typeface="Segoe UI"/>
              </a:rPr>
              <a:t>Select the Chat module.</a:t>
            </a:r>
            <a:endParaRPr kumimoji="0" lang="en-US" sz="1200" b="0" i="0" u="none" strike="noStrike" kern="1200" cap="none" spc="0" normalizeH="0" baseline="0" noProof="0">
              <a:ln>
                <a:noFill/>
              </a:ln>
              <a:solidFill>
                <a:schemeClr val="tx2"/>
              </a:solidFill>
              <a:effectLst/>
              <a:uLnTx/>
              <a:uFillTx/>
              <a:ea typeface="+mn-ea"/>
              <a:cs typeface="Segoe UI"/>
            </a:endParaRPr>
          </a:p>
        </p:txBody>
      </p:sp>
      <p:sp>
        <p:nvSpPr>
          <p:cNvPr id="54" name="Rectangle: Rounded Corners 26">
            <a:extLst>
              <a:ext uri="{FF2B5EF4-FFF2-40B4-BE49-F238E27FC236}">
                <a16:creationId xmlns:a16="http://schemas.microsoft.com/office/drawing/2014/main" id="{436143FD-86AA-6D7F-A4F8-A95563971CCD}"/>
              </a:ext>
            </a:extLst>
          </p:cNvPr>
          <p:cNvSpPr/>
          <p:nvPr/>
        </p:nvSpPr>
        <p:spPr bwMode="auto">
          <a:xfrm>
            <a:off x="588963" y="2967995"/>
            <a:ext cx="1608138" cy="36933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chemeClr val="tx2"/>
                </a:solidFill>
                <a:effectLst/>
                <a:uLnTx/>
                <a:uFillTx/>
                <a:latin typeface="+mj-lt"/>
                <a:ea typeface="+mn-ea"/>
                <a:cs typeface="Segoe UI Semibold" panose="020B0702040204020203" pitchFamily="34" charset="0"/>
              </a:rPr>
              <a:t>Prompt Box</a:t>
            </a:r>
            <a:br>
              <a:rPr kumimoji="0" lang="en-US" sz="1200" b="0" i="0" u="none" strike="noStrike" kern="1200" cap="none" spc="0" normalizeH="0" baseline="0" noProof="0">
                <a:ln>
                  <a:noFill/>
                </a:ln>
                <a:solidFill>
                  <a:schemeClr val="tx2"/>
                </a:solidFill>
                <a:effectLst/>
                <a:uLnTx/>
                <a:uFillTx/>
                <a:latin typeface="Segoe UI Semibold"/>
                <a:ea typeface="+mn-ea"/>
                <a:cs typeface="Segoe UI Semibold" panose="020B0702040204020203" pitchFamily="34" charset="0"/>
              </a:rPr>
            </a:br>
            <a:r>
              <a:rPr kumimoji="0" lang="en-US" sz="1100" b="0" i="0" u="none" strike="noStrike" kern="1200" cap="none" spc="0" normalizeH="0" baseline="0" noProof="0">
                <a:ln>
                  <a:noFill/>
                </a:ln>
                <a:solidFill>
                  <a:schemeClr val="tx2"/>
                </a:solidFill>
                <a:effectLst/>
                <a:uLnTx/>
                <a:uFillTx/>
                <a:ea typeface="+mn-ea"/>
                <a:cs typeface="Segoe UI Semibold" panose="020B0702040204020203" pitchFamily="34" charset="0"/>
              </a:rPr>
              <a:t>Start your chat here</a:t>
            </a:r>
            <a:r>
              <a:rPr kumimoji="0" lang="en-US" sz="1200" b="0" i="0" u="none" strike="noStrike" kern="1200" cap="none" spc="0" normalizeH="0" baseline="0" noProof="0">
                <a:ln>
                  <a:noFill/>
                </a:ln>
                <a:solidFill>
                  <a:schemeClr val="tx2"/>
                </a:solidFill>
                <a:effectLst/>
                <a:uLnTx/>
                <a:uFillTx/>
                <a:ea typeface="+mn-ea"/>
                <a:cs typeface="Segoe UI Semibold" panose="020B0702040204020203" pitchFamily="34" charset="0"/>
              </a:rPr>
              <a:t>.</a:t>
            </a:r>
          </a:p>
        </p:txBody>
      </p:sp>
      <p:sp>
        <p:nvSpPr>
          <p:cNvPr id="76" name="Rectangle: Rounded Corners 26">
            <a:extLst>
              <a:ext uri="{FF2B5EF4-FFF2-40B4-BE49-F238E27FC236}">
                <a16:creationId xmlns:a16="http://schemas.microsoft.com/office/drawing/2014/main" id="{30EB4F5A-767A-1BC5-0B54-55C75487C16D}"/>
              </a:ext>
            </a:extLst>
          </p:cNvPr>
          <p:cNvSpPr/>
          <p:nvPr/>
        </p:nvSpPr>
        <p:spPr bwMode="auto">
          <a:xfrm>
            <a:off x="588963" y="3778621"/>
            <a:ext cx="1362076" cy="103105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chemeClr val="tx2"/>
                </a:solidFill>
                <a:effectLst/>
                <a:uLnTx/>
                <a:uFillTx/>
                <a:latin typeface="+mj-lt"/>
                <a:ea typeface="+mn-ea"/>
                <a:cs typeface="Segoe UI Semibold" panose="020B0702040204020203" pitchFamily="34" charset="0"/>
              </a:rPr>
              <a:t>Add content</a:t>
            </a:r>
            <a:br>
              <a:rPr kumimoji="0" lang="en-US" sz="1200" b="0" i="0" u="none" strike="noStrike" kern="1200" cap="none" spc="0" normalizeH="0" baseline="0" noProof="0">
                <a:ln>
                  <a:noFill/>
                </a:ln>
                <a:solidFill>
                  <a:schemeClr val="tx2"/>
                </a:solidFill>
                <a:effectLst/>
                <a:uLnTx/>
                <a:uFillTx/>
                <a:latin typeface="Segoe UI Semibold"/>
                <a:ea typeface="+mn-ea"/>
                <a:cs typeface="Segoe UI Semibold" panose="020B0702040204020203" pitchFamily="34" charset="0"/>
              </a:rPr>
            </a:br>
            <a:r>
              <a:rPr kumimoji="0" lang="en-US" sz="1100" b="0" i="0" u="none" strike="noStrike" kern="1200" cap="none" spc="0" normalizeH="0" baseline="0" noProof="0">
                <a:ln>
                  <a:noFill/>
                </a:ln>
                <a:solidFill>
                  <a:schemeClr val="tx2"/>
                </a:solidFill>
                <a:effectLst/>
                <a:uLnTx/>
                <a:uFillTx/>
                <a:ea typeface="+mn-ea"/>
                <a:cs typeface="Segoe UI Semibold" panose="020B0702040204020203" pitchFamily="34" charset="0"/>
              </a:rPr>
              <a:t>Add files and images to the prompt and select agents to include in the prompt.</a:t>
            </a:r>
            <a:endParaRPr kumimoji="0" lang="en-US" sz="1200" b="0" i="0" u="none" strike="noStrike" kern="1200" cap="none" spc="0" normalizeH="0" baseline="0" noProof="0">
              <a:ln>
                <a:noFill/>
              </a:ln>
              <a:solidFill>
                <a:schemeClr val="tx2"/>
              </a:solidFill>
              <a:effectLst/>
              <a:uLnTx/>
              <a:uFillTx/>
              <a:ea typeface="+mn-ea"/>
              <a:cs typeface="Segoe UI Semibold" panose="020B0702040204020203" pitchFamily="34" charset="0"/>
            </a:endParaRPr>
          </a:p>
        </p:txBody>
      </p:sp>
      <p:sp>
        <p:nvSpPr>
          <p:cNvPr id="105" name="TextBox 104">
            <a:extLst>
              <a:ext uri="{FF2B5EF4-FFF2-40B4-BE49-F238E27FC236}">
                <a16:creationId xmlns:a16="http://schemas.microsoft.com/office/drawing/2014/main" id="{121F31E4-5B16-38AC-5166-1B9970F8EF03}"/>
              </a:ext>
            </a:extLst>
          </p:cNvPr>
          <p:cNvSpPr txBox="1"/>
          <p:nvPr/>
        </p:nvSpPr>
        <p:spPr>
          <a:xfrm>
            <a:off x="588963" y="5070121"/>
            <a:ext cx="1582400" cy="692497"/>
          </a:xfrm>
          <a:prstGeom prst="rect">
            <a:avLst/>
          </a:prstGeom>
          <a:noFill/>
        </p:spPr>
        <p:txBody>
          <a:bodyPr wrap="square" lIns="0" tIns="0" rIns="0" bIns="0" rtlCol="0" anchor="t">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chemeClr val="tx2"/>
                </a:solidFill>
                <a:effectLst/>
                <a:uLnTx/>
                <a:uFillTx/>
                <a:latin typeface="+mj-lt"/>
                <a:ea typeface="+mn-ea"/>
                <a:cs typeface="Segoe UI Semibold" panose="020B0702040204020203" pitchFamily="34" charset="0"/>
              </a:rPr>
              <a:t>Chats</a:t>
            </a:r>
            <a:br>
              <a:rPr kumimoji="0" lang="en-US" sz="1200" b="0" i="0" u="none" strike="noStrike" kern="1200" cap="none" spc="0" normalizeH="0" baseline="0" noProof="0">
                <a:ln>
                  <a:noFill/>
                </a:ln>
                <a:solidFill>
                  <a:schemeClr val="tx2"/>
                </a:solidFill>
                <a:effectLst/>
                <a:uLnTx/>
                <a:uFillTx/>
                <a:latin typeface="Segoe UI Semibold" panose="020B0702040204020203" pitchFamily="34" charset="0"/>
                <a:ea typeface="+mn-ea"/>
                <a:cs typeface="Segoe UI Semibold" panose="020B0702040204020203" pitchFamily="34" charset="0"/>
              </a:rPr>
            </a:br>
            <a:r>
              <a:rPr kumimoji="0" lang="en-US" sz="1100" b="0" i="0" u="none" strike="noStrike" kern="1200" cap="none" spc="0" normalizeH="0" baseline="0" noProof="0">
                <a:ln>
                  <a:noFill/>
                </a:ln>
                <a:solidFill>
                  <a:schemeClr val="tx2"/>
                </a:solidFill>
                <a:effectLst/>
                <a:uLnTx/>
                <a:uFillTx/>
                <a:ea typeface="+mn-ea"/>
                <a:cs typeface="Segoe UI"/>
              </a:rPr>
              <a:t>View your chat history and select chats to continue them.</a:t>
            </a:r>
            <a:endParaRPr kumimoji="0" lang="en-US" sz="1200" b="0" i="0" u="none" strike="noStrike" kern="1200" cap="none" spc="0" normalizeH="0" baseline="0" noProof="0">
              <a:ln>
                <a:noFill/>
              </a:ln>
              <a:solidFill>
                <a:schemeClr val="tx2"/>
              </a:solidFill>
              <a:effectLst/>
              <a:uLnTx/>
              <a:uFillTx/>
              <a:ea typeface="+mn-ea"/>
              <a:cs typeface="Segoe UI"/>
            </a:endParaRPr>
          </a:p>
        </p:txBody>
      </p:sp>
      <p:sp>
        <p:nvSpPr>
          <p:cNvPr id="113" name="TextBox 112">
            <a:extLst>
              <a:ext uri="{FF2B5EF4-FFF2-40B4-BE49-F238E27FC236}">
                <a16:creationId xmlns:a16="http://schemas.microsoft.com/office/drawing/2014/main" id="{4753199C-F179-5DB3-A764-23931F8B0D26}"/>
              </a:ext>
            </a:extLst>
          </p:cNvPr>
          <p:cNvSpPr txBox="1"/>
          <p:nvPr/>
        </p:nvSpPr>
        <p:spPr>
          <a:xfrm>
            <a:off x="4989187" y="1224618"/>
            <a:ext cx="1371106" cy="523220"/>
          </a:xfrm>
          <a:prstGeom prst="rect">
            <a:avLst/>
          </a:prstGeom>
          <a:noFill/>
        </p:spPr>
        <p:txBody>
          <a:bodyPr wrap="square" lIns="0" tIns="0" rIns="0" bIns="0" rtlCol="0" anchor="t">
            <a:spAutoFit/>
          </a:bodyPr>
          <a:lstStyle/>
          <a:p>
            <a:pPr marL="0" marR="0" lvl="0" indent="0" algn="l" defTabSz="914367" rtl="0" eaLnBrk="1" fontAlgn="auto" latinLnBrk="0" hangingPunct="1">
              <a:lnSpc>
                <a:spcPct val="100000"/>
              </a:lnSpc>
              <a:spcBef>
                <a:spcPts val="0"/>
              </a:spcBef>
              <a:buClrTx/>
              <a:buSzTx/>
              <a:buFontTx/>
              <a:buNone/>
              <a:tabLst/>
              <a:defRPr/>
            </a:pPr>
            <a:r>
              <a:rPr kumimoji="0" lang="en-US" sz="1200" b="0" i="0" u="none" strike="noStrike" kern="1200" cap="none" spc="0" normalizeH="0" baseline="0" noProof="0">
                <a:ln>
                  <a:noFill/>
                </a:ln>
                <a:solidFill>
                  <a:schemeClr val="tx2"/>
                </a:solidFill>
                <a:effectLst/>
                <a:uLnTx/>
                <a:uFillTx/>
                <a:latin typeface="+mj-lt"/>
                <a:ea typeface="+mn-ea"/>
                <a:cs typeface="Segoe UI Semibold"/>
              </a:rPr>
              <a:t>Work IQ toggle</a:t>
            </a:r>
          </a:p>
          <a:p>
            <a:pPr marL="0" marR="0" lvl="0" indent="0" algn="l" defTabSz="914367" rtl="0" eaLnBrk="1" fontAlgn="auto" latinLnBrk="0" hangingPunct="1">
              <a:lnSpc>
                <a:spcPct val="100000"/>
              </a:lnSpc>
              <a:spcBef>
                <a:spcPts val="0"/>
              </a:spcBef>
              <a:buClrTx/>
              <a:buSzTx/>
              <a:buFontTx/>
              <a:buNone/>
              <a:tabLst/>
              <a:defRPr/>
            </a:pPr>
            <a:r>
              <a:rPr kumimoji="0" lang="en-US" sz="1100" b="0" i="0" u="none" strike="noStrike" kern="1200" cap="none" spc="0" normalizeH="0" baseline="0" noProof="0">
                <a:ln>
                  <a:noFill/>
                </a:ln>
                <a:solidFill>
                  <a:schemeClr val="tx2"/>
                </a:solidFill>
                <a:effectLst/>
                <a:uLnTx/>
                <a:uFillTx/>
                <a:ea typeface="+mn-ea"/>
                <a:cs typeface="Segoe UI"/>
              </a:rPr>
              <a:t>Choose </a:t>
            </a:r>
            <a:r>
              <a:rPr lang="en-US" sz="1100">
                <a:solidFill>
                  <a:schemeClr val="tx2"/>
                </a:solidFill>
                <a:cs typeface="Segoe UI"/>
              </a:rPr>
              <a:t>to disable/</a:t>
            </a:r>
            <a:br>
              <a:rPr lang="en-US" sz="1100">
                <a:solidFill>
                  <a:schemeClr val="tx2"/>
                </a:solidFill>
                <a:cs typeface="Segoe UI"/>
              </a:rPr>
            </a:br>
            <a:r>
              <a:rPr lang="en-US" sz="1100">
                <a:solidFill>
                  <a:schemeClr val="tx2"/>
                </a:solidFill>
                <a:cs typeface="Segoe UI"/>
              </a:rPr>
              <a:t>enable Work IQ</a:t>
            </a:r>
            <a:r>
              <a:rPr kumimoji="0" lang="en-US" sz="1100" b="0" i="0" u="none" strike="noStrike" kern="1200" cap="none" spc="0" normalizeH="0" baseline="0" noProof="0">
                <a:ln>
                  <a:noFill/>
                </a:ln>
                <a:solidFill>
                  <a:schemeClr val="tx2"/>
                </a:solidFill>
                <a:effectLst/>
                <a:uLnTx/>
                <a:uFillTx/>
                <a:ea typeface="+mn-ea"/>
                <a:cs typeface="Segoe UI"/>
              </a:rPr>
              <a:t>.</a:t>
            </a:r>
          </a:p>
        </p:txBody>
      </p:sp>
      <p:sp>
        <p:nvSpPr>
          <p:cNvPr id="125" name="TextBox 124">
            <a:extLst>
              <a:ext uri="{FF2B5EF4-FFF2-40B4-BE49-F238E27FC236}">
                <a16:creationId xmlns:a16="http://schemas.microsoft.com/office/drawing/2014/main" id="{A7081EDE-CE2A-7C2D-02BD-FB4A3BCEC575}"/>
              </a:ext>
            </a:extLst>
          </p:cNvPr>
          <p:cNvSpPr txBox="1"/>
          <p:nvPr/>
        </p:nvSpPr>
        <p:spPr>
          <a:xfrm>
            <a:off x="7519481" y="1224618"/>
            <a:ext cx="1855142" cy="692497"/>
          </a:xfrm>
          <a:prstGeom prst="rect">
            <a:avLst/>
          </a:prstGeom>
          <a:noFill/>
        </p:spPr>
        <p:txBody>
          <a:bodyPr wrap="square" lIns="0" tIns="0" rIns="0" bIns="0" rtlCol="0" anchor="t">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chemeClr val="tx2"/>
                </a:solidFill>
                <a:effectLst/>
                <a:uLnTx/>
                <a:uFillTx/>
                <a:latin typeface="+mj-lt"/>
                <a:ea typeface="+mn-ea"/>
                <a:cs typeface="Segoe UI Semibold"/>
              </a:rPr>
              <a:t>Auto – model selection  </a:t>
            </a:r>
            <a:r>
              <a:rPr kumimoji="0" lang="en-US" sz="1100" b="0" i="0" u="none" strike="noStrike" kern="1200" cap="none" spc="0" normalizeH="0" baseline="0" noProof="0">
                <a:ln>
                  <a:noFill/>
                </a:ln>
                <a:solidFill>
                  <a:schemeClr val="tx2"/>
                </a:solidFill>
                <a:effectLst/>
                <a:uLnTx/>
                <a:uFillTx/>
                <a:ea typeface="+mn-ea"/>
                <a:cs typeface="Segoe UI"/>
              </a:rPr>
              <a:t>Button to Quick response, Think deeper and make manual model selections.</a:t>
            </a:r>
            <a:endParaRPr kumimoji="0" lang="en-US" sz="1200" b="0" i="0" u="none" strike="noStrike" kern="1200" cap="none" spc="0" normalizeH="0" baseline="0" noProof="0">
              <a:ln>
                <a:noFill/>
              </a:ln>
              <a:solidFill>
                <a:schemeClr val="tx2"/>
              </a:solidFill>
              <a:effectLst/>
              <a:uLnTx/>
              <a:uFillTx/>
              <a:ea typeface="+mn-ea"/>
              <a:cs typeface="Segoe UI"/>
            </a:endParaRPr>
          </a:p>
        </p:txBody>
      </p:sp>
      <p:sp>
        <p:nvSpPr>
          <p:cNvPr id="133" name="Rectangle: Rounded Corners 26">
            <a:extLst>
              <a:ext uri="{FF2B5EF4-FFF2-40B4-BE49-F238E27FC236}">
                <a16:creationId xmlns:a16="http://schemas.microsoft.com/office/drawing/2014/main" id="{992AE7C5-B980-7BD6-4B04-9A079B0DE0C6}"/>
              </a:ext>
            </a:extLst>
          </p:cNvPr>
          <p:cNvSpPr/>
          <p:nvPr/>
        </p:nvSpPr>
        <p:spPr bwMode="auto">
          <a:xfrm>
            <a:off x="10305761" y="1183578"/>
            <a:ext cx="1371055" cy="92333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chemeClr val="tx2"/>
                </a:solidFill>
                <a:effectLst/>
                <a:uLnTx/>
                <a:uFillTx/>
                <a:latin typeface="+mj-lt"/>
                <a:ea typeface="+mn-ea"/>
                <a:cs typeface="Segoe UI Semibold" panose="020B0702040204020203" pitchFamily="34" charset="0"/>
              </a:rPr>
              <a:t>Enterprise data protection </a:t>
            </a:r>
            <a:br>
              <a:rPr kumimoji="0" lang="en-US" sz="1200" b="0" i="0" u="none" strike="noStrike" kern="1200" cap="none" spc="0" normalizeH="0" baseline="0" noProof="0">
                <a:ln>
                  <a:noFill/>
                </a:ln>
                <a:solidFill>
                  <a:schemeClr val="tx2"/>
                </a:solidFill>
                <a:effectLst/>
                <a:uLnTx/>
                <a:uFillTx/>
                <a:latin typeface="+mj-lt"/>
                <a:ea typeface="+mn-ea"/>
                <a:cs typeface="Segoe UI Semibold" panose="020B0702040204020203" pitchFamily="34" charset="0"/>
              </a:rPr>
            </a:br>
            <a:r>
              <a:rPr kumimoji="0" lang="en-US" sz="1200" b="0" i="0" u="none" strike="noStrike" kern="1200" cap="none" spc="0" normalizeH="0" baseline="0" noProof="0">
                <a:ln>
                  <a:noFill/>
                </a:ln>
                <a:solidFill>
                  <a:schemeClr val="tx2"/>
                </a:solidFill>
                <a:effectLst/>
                <a:uLnTx/>
                <a:uFillTx/>
                <a:latin typeface="+mj-lt"/>
                <a:ea typeface="+mn-ea"/>
                <a:cs typeface="Segoe UI Semibold" panose="020B0702040204020203" pitchFamily="34" charset="0"/>
              </a:rPr>
              <a:t>shield </a:t>
            </a:r>
            <a:r>
              <a:rPr kumimoji="0" lang="en-US" sz="1200" b="0" i="0" u="none" strike="noStrike" kern="1200" cap="none" spc="0" normalizeH="0" baseline="0" noProof="0">
                <a:ln>
                  <a:noFill/>
                </a:ln>
                <a:solidFill>
                  <a:schemeClr val="tx2"/>
                </a:solidFill>
                <a:effectLst/>
                <a:uLnTx/>
                <a:uFillTx/>
                <a:latin typeface="Segoe UI"/>
                <a:ea typeface="+mn-ea"/>
                <a:cs typeface="Segoe UI Semibold" panose="020B0702040204020203" pitchFamily="34" charset="0"/>
              </a:rPr>
              <a:t>– </a:t>
            </a:r>
            <a:r>
              <a:rPr kumimoji="0" lang="en-US" sz="1200" b="0" i="0" u="none" strike="noStrike" kern="1200" cap="none" spc="0" normalizeH="0" baseline="0" noProof="0">
                <a:ln>
                  <a:noFill/>
                </a:ln>
                <a:solidFill>
                  <a:schemeClr val="tx2"/>
                </a:solidFill>
                <a:effectLst/>
                <a:uLnTx/>
                <a:uFillTx/>
                <a:ea typeface="+mn-ea"/>
                <a:cs typeface="Segoe UI Semibold" panose="020B0702040204020203" pitchFamily="34" charset="0"/>
              </a:rPr>
              <a:t>indicates your data is protected.</a:t>
            </a:r>
          </a:p>
        </p:txBody>
      </p:sp>
      <p:sp>
        <p:nvSpPr>
          <p:cNvPr id="157" name="Rectangle: Rounded Corners 26">
            <a:extLst>
              <a:ext uri="{FF2B5EF4-FFF2-40B4-BE49-F238E27FC236}">
                <a16:creationId xmlns:a16="http://schemas.microsoft.com/office/drawing/2014/main" id="{FB51AEDE-BB65-8C28-B8FA-9B90B99A7739}"/>
              </a:ext>
            </a:extLst>
          </p:cNvPr>
          <p:cNvSpPr/>
          <p:nvPr/>
        </p:nvSpPr>
        <p:spPr bwMode="auto">
          <a:xfrm>
            <a:off x="10281381" y="2337991"/>
            <a:ext cx="1301550" cy="53860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chemeClr val="tx2"/>
                </a:solidFill>
                <a:effectLst/>
                <a:uLnTx/>
                <a:uFillTx/>
                <a:latin typeface="+mj-lt"/>
                <a:ea typeface="+mn-ea"/>
                <a:cs typeface="Segoe UI Semibold" panose="020B0702040204020203" pitchFamily="34" charset="0"/>
              </a:rPr>
              <a:t>Start a temporary chat </a:t>
            </a:r>
            <a:r>
              <a:rPr kumimoji="0" lang="en-US" sz="1200" b="0" i="0" u="none" strike="noStrike" kern="1200" cap="none" spc="0" normalizeH="0" baseline="0" noProof="0">
                <a:ln>
                  <a:noFill/>
                </a:ln>
                <a:solidFill>
                  <a:schemeClr val="tx2"/>
                </a:solidFill>
                <a:effectLst/>
                <a:uLnTx/>
                <a:uFillTx/>
                <a:latin typeface="Segoe UI" panose="020B0502040204020203" pitchFamily="34" charset="0"/>
                <a:cs typeface="Segoe UI" panose="020B0502040204020203" pitchFamily="34" charset="0"/>
              </a:rPr>
              <a:t>– </a:t>
            </a:r>
            <a:r>
              <a:rPr kumimoji="0" lang="en-US" sz="1100" b="0" i="0" u="none" strike="noStrike" kern="1200" cap="none" spc="0" normalizeH="0" baseline="0" noProof="0">
                <a:ln>
                  <a:noFill/>
                </a:ln>
                <a:solidFill>
                  <a:schemeClr val="tx2"/>
                </a:solidFill>
                <a:effectLst/>
                <a:uLnTx/>
                <a:uFillTx/>
                <a:cs typeface="Segoe UI" panose="020B0502040204020203" pitchFamily="34" charset="0"/>
              </a:rPr>
              <a:t>Chat without saving the content.</a:t>
            </a:r>
            <a:endParaRPr kumimoji="0" lang="en-US" sz="1200" b="0" i="0" u="none" strike="noStrike" kern="1200" cap="none" spc="0" normalizeH="0" baseline="0" noProof="0">
              <a:ln>
                <a:noFill/>
              </a:ln>
              <a:solidFill>
                <a:schemeClr val="tx2"/>
              </a:solidFill>
              <a:effectLst/>
              <a:uLnTx/>
              <a:uFillTx/>
              <a:cs typeface="Segoe UI" panose="020B0502040204020203" pitchFamily="34" charset="0"/>
            </a:endParaRPr>
          </a:p>
        </p:txBody>
      </p:sp>
      <p:sp>
        <p:nvSpPr>
          <p:cNvPr id="161" name="Rectangle: Rounded Corners 26">
            <a:extLst>
              <a:ext uri="{FF2B5EF4-FFF2-40B4-BE49-F238E27FC236}">
                <a16:creationId xmlns:a16="http://schemas.microsoft.com/office/drawing/2014/main" id="{4A489ACA-CFB2-E31F-3A7B-7E1C7A04B924}"/>
              </a:ext>
            </a:extLst>
          </p:cNvPr>
          <p:cNvSpPr/>
          <p:nvPr/>
        </p:nvSpPr>
        <p:spPr bwMode="auto">
          <a:xfrm>
            <a:off x="10305761" y="2990804"/>
            <a:ext cx="1294101" cy="52322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chemeClr val="tx2"/>
                </a:solidFill>
                <a:effectLst/>
                <a:uLnTx/>
                <a:uFillTx/>
                <a:latin typeface="+mj-lt"/>
                <a:ea typeface="+mn-ea"/>
                <a:cs typeface="Segoe UI Semibold" panose="020B0702040204020203" pitchFamily="34" charset="0"/>
              </a:rPr>
              <a:t>More options </a:t>
            </a:r>
            <a:r>
              <a:rPr kumimoji="0" lang="en-US" sz="1100" b="0" i="0" u="none" strike="noStrike" kern="1200" cap="none" spc="0" normalizeH="0" baseline="0" noProof="0">
                <a:ln>
                  <a:noFill/>
                </a:ln>
                <a:solidFill>
                  <a:schemeClr val="tx2"/>
                </a:solidFill>
                <a:effectLst/>
                <a:uLnTx/>
                <a:uFillTx/>
                <a:ea typeface="+mn-ea"/>
                <a:cs typeface="Segoe UI Semibold" panose="020B0702040204020203" pitchFamily="34" charset="0"/>
              </a:rPr>
              <a:t>– feedback and controls options.</a:t>
            </a:r>
            <a:endParaRPr kumimoji="0" lang="en-US" sz="1200" b="0" i="0" u="none" strike="noStrike" kern="1200" cap="none" spc="0" normalizeH="0" baseline="0" noProof="0">
              <a:ln>
                <a:noFill/>
              </a:ln>
              <a:solidFill>
                <a:schemeClr val="tx2"/>
              </a:solidFill>
              <a:effectLst/>
              <a:uLnTx/>
              <a:uFillTx/>
              <a:ea typeface="+mn-ea"/>
              <a:cs typeface="Segoe UI Semibold" panose="020B0702040204020203" pitchFamily="34" charset="0"/>
            </a:endParaRPr>
          </a:p>
        </p:txBody>
      </p:sp>
      <p:sp>
        <p:nvSpPr>
          <p:cNvPr id="165" name="Rectangle: Rounded Corners 26">
            <a:extLst>
              <a:ext uri="{FF2B5EF4-FFF2-40B4-BE49-F238E27FC236}">
                <a16:creationId xmlns:a16="http://schemas.microsoft.com/office/drawing/2014/main" id="{6747386B-C1E4-C590-43FA-72BF7E7DC32F}"/>
              </a:ext>
            </a:extLst>
          </p:cNvPr>
          <p:cNvSpPr/>
          <p:nvPr/>
        </p:nvSpPr>
        <p:spPr bwMode="auto">
          <a:xfrm>
            <a:off x="10308989" y="3993710"/>
            <a:ext cx="1827675" cy="35394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2"/>
                </a:solidFill>
                <a:effectLst/>
                <a:uLnTx/>
                <a:uFillTx/>
                <a:latin typeface="+mj-lt"/>
                <a:ea typeface="+mn-ea"/>
                <a:cs typeface="Segoe UI Semibold" panose="020B0702040204020203" pitchFamily="34" charset="0"/>
              </a:rPr>
              <a:t>Start dictation</a:t>
            </a:r>
          </a:p>
          <a:p>
            <a:pPr marL="0" marR="0" lvl="0" indent="0" algn="l" defTabSz="914367" rtl="0" eaLnBrk="1" fontAlgn="auto" latinLnBrk="0" hangingPunct="1">
              <a:lnSpc>
                <a:spcPct val="100000"/>
              </a:lnSpc>
              <a:spcBef>
                <a:spcPts val="0"/>
              </a:spcBef>
              <a:spcAft>
                <a:spcPts val="0"/>
              </a:spcAft>
              <a:buClrTx/>
              <a:buSzTx/>
              <a:buFontTx/>
              <a:buNone/>
              <a:tabLst/>
              <a:defRPr/>
            </a:pPr>
            <a:r>
              <a:rPr lang="en-US" sz="1100">
                <a:solidFill>
                  <a:schemeClr val="tx2"/>
                </a:solidFill>
                <a:cs typeface="Segoe UI Semibold" panose="020B0702040204020203" pitchFamily="34" charset="0"/>
              </a:rPr>
              <a:t>Record a prompt</a:t>
            </a:r>
            <a:endParaRPr kumimoji="0" lang="en-US" sz="1100" b="0" i="0" u="none" strike="noStrike" kern="1200" cap="none" spc="0" normalizeH="0" baseline="0" noProof="0">
              <a:ln>
                <a:noFill/>
              </a:ln>
              <a:solidFill>
                <a:schemeClr val="tx2"/>
              </a:solidFill>
              <a:effectLst/>
              <a:uLnTx/>
              <a:uFillTx/>
              <a:ea typeface="+mn-ea"/>
              <a:cs typeface="Segoe UI Semibold" panose="020B0702040204020203" pitchFamily="34" charset="0"/>
            </a:endParaRPr>
          </a:p>
        </p:txBody>
      </p:sp>
      <p:sp>
        <p:nvSpPr>
          <p:cNvPr id="168" name="Rectangle: Rounded Corners 26">
            <a:extLst>
              <a:ext uri="{FF2B5EF4-FFF2-40B4-BE49-F238E27FC236}">
                <a16:creationId xmlns:a16="http://schemas.microsoft.com/office/drawing/2014/main" id="{10718297-1519-A891-859A-60EDEEDA77BF}"/>
              </a:ext>
            </a:extLst>
          </p:cNvPr>
          <p:cNvSpPr/>
          <p:nvPr/>
        </p:nvSpPr>
        <p:spPr bwMode="auto">
          <a:xfrm>
            <a:off x="10320176" y="4528780"/>
            <a:ext cx="1827675" cy="52322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2"/>
                </a:solidFill>
                <a:effectLst/>
                <a:uLnTx/>
                <a:uFillTx/>
                <a:latin typeface="+mj-lt"/>
                <a:ea typeface="+mn-ea"/>
                <a:cs typeface="Segoe UI Semibold" panose="020B0702040204020203" pitchFamily="34" charset="0"/>
              </a:rPr>
              <a:t>Start a voice chat</a:t>
            </a:r>
          </a:p>
          <a:p>
            <a:pPr marL="0" marR="0" lvl="0" indent="0" algn="l" defTabSz="914367" rtl="0" eaLnBrk="1" fontAlgn="auto" latinLnBrk="0" hangingPunct="1">
              <a:lnSpc>
                <a:spcPct val="100000"/>
              </a:lnSpc>
              <a:spcBef>
                <a:spcPts val="0"/>
              </a:spcBef>
              <a:spcAft>
                <a:spcPts val="0"/>
              </a:spcAft>
              <a:buClrTx/>
              <a:buSzTx/>
              <a:buFontTx/>
              <a:buNone/>
              <a:tabLst/>
              <a:defRPr/>
            </a:pPr>
            <a:r>
              <a:rPr lang="en-US" sz="1100">
                <a:solidFill>
                  <a:schemeClr val="tx2"/>
                </a:solidFill>
                <a:cs typeface="Segoe UI Semibold" panose="020B0702040204020203" pitchFamily="34" charset="0"/>
              </a:rPr>
              <a:t>Have a conversation with Copilot</a:t>
            </a:r>
            <a:endParaRPr kumimoji="0" lang="en-US" sz="1100" b="0" i="0" u="none" strike="noStrike" kern="1200" cap="none" spc="0" normalizeH="0" baseline="0" noProof="0">
              <a:ln>
                <a:noFill/>
              </a:ln>
              <a:solidFill>
                <a:schemeClr val="tx2"/>
              </a:solidFill>
              <a:effectLst/>
              <a:uLnTx/>
              <a:uFillTx/>
              <a:ea typeface="+mn-ea"/>
              <a:cs typeface="Segoe UI Semibold" panose="020B0702040204020203" pitchFamily="34" charset="0"/>
            </a:endParaRPr>
          </a:p>
        </p:txBody>
      </p:sp>
      <p:sp>
        <p:nvSpPr>
          <p:cNvPr id="186" name="TextBox 185">
            <a:extLst>
              <a:ext uri="{FF2B5EF4-FFF2-40B4-BE49-F238E27FC236}">
                <a16:creationId xmlns:a16="http://schemas.microsoft.com/office/drawing/2014/main" id="{D1DF3424-F6D9-239F-C486-9AB62EFBDE84}"/>
              </a:ext>
            </a:extLst>
          </p:cNvPr>
          <p:cNvSpPr txBox="1"/>
          <p:nvPr/>
        </p:nvSpPr>
        <p:spPr>
          <a:xfrm>
            <a:off x="9545904" y="5207320"/>
            <a:ext cx="2199914" cy="369332"/>
          </a:xfrm>
          <a:prstGeom prst="rect">
            <a:avLst/>
          </a:prstGeom>
          <a:noFill/>
        </p:spPr>
        <p:txBody>
          <a:bodyPr wrap="square" lIns="0" tIns="0" rIns="0" bIns="0">
            <a:spAutoFit/>
          </a:bodyPr>
          <a:lstStyle/>
          <a:p>
            <a:r>
              <a:rPr lang="en-US" sz="1200">
                <a:solidFill>
                  <a:srgbClr val="0078D4"/>
                </a:solidFill>
                <a:hlinkClick r:id="rId12">
                  <a:extLst>
                    <a:ext uri="{A12FA001-AC4F-418D-AE19-62706E023703}">
                      <ahyp:hlinkClr xmlns:ahyp="http://schemas.microsoft.com/office/drawing/2018/hyperlinkcolor" val="tx"/>
                    </a:ext>
                  </a:extLst>
                </a:hlinkClick>
              </a:rPr>
              <a:t>Get started with voice features in Microsoft 365 Copilot</a:t>
            </a:r>
            <a:endParaRPr lang="en-US" sz="1200">
              <a:solidFill>
                <a:srgbClr val="0078D4"/>
              </a:solidFill>
            </a:endParaRPr>
          </a:p>
        </p:txBody>
      </p:sp>
      <p:sp>
        <p:nvSpPr>
          <p:cNvPr id="188" name="TextBox 187">
            <a:extLst>
              <a:ext uri="{FF2B5EF4-FFF2-40B4-BE49-F238E27FC236}">
                <a16:creationId xmlns:a16="http://schemas.microsoft.com/office/drawing/2014/main" id="{EAF753A0-A38F-E0B1-97F4-D74A74C97845}"/>
              </a:ext>
            </a:extLst>
          </p:cNvPr>
          <p:cNvSpPr txBox="1"/>
          <p:nvPr/>
        </p:nvSpPr>
        <p:spPr>
          <a:xfrm>
            <a:off x="8408726" y="5670729"/>
            <a:ext cx="3268090" cy="692497"/>
          </a:xfrm>
          <a:prstGeom prst="rect">
            <a:avLst/>
          </a:prstGeom>
          <a:noFill/>
        </p:spPr>
        <p:txBody>
          <a:bodyPr wrap="square" lIns="0" tIns="0" rIns="0" bIns="0" rtlCol="0" anchor="t">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chemeClr val="tx2"/>
                </a:solidFill>
                <a:effectLst/>
                <a:uLnTx/>
                <a:uFillTx/>
                <a:latin typeface="+mj-lt"/>
                <a:ea typeface="+mn-ea"/>
                <a:cs typeface="Segoe UI Semibold"/>
              </a:rPr>
              <a:t>Prompt Gallery</a:t>
            </a:r>
            <a:br>
              <a:rPr kumimoji="0" lang="en-US" sz="1200" b="0" i="0" u="none" strike="noStrike" kern="1200" cap="none" spc="0" normalizeH="0" baseline="0" noProof="0">
                <a:ln>
                  <a:noFill/>
                </a:ln>
                <a:solidFill>
                  <a:schemeClr val="tx2"/>
                </a:solidFill>
                <a:effectLst/>
                <a:uLnTx/>
                <a:uFillTx/>
                <a:latin typeface="Segoe UI Semibold" panose="020B0702040204020203" pitchFamily="34" charset="0"/>
                <a:ea typeface="+mn-ea"/>
                <a:cs typeface="Segoe UI Semibold" panose="020B0702040204020203" pitchFamily="34" charset="0"/>
              </a:rPr>
            </a:br>
            <a:r>
              <a:rPr kumimoji="0" lang="en-US" sz="1100" b="0" i="0" u="none" strike="noStrike" kern="1200" cap="none" spc="0" normalizeH="0" baseline="0" noProof="0">
                <a:ln>
                  <a:noFill/>
                </a:ln>
                <a:solidFill>
                  <a:schemeClr val="tx2"/>
                </a:solidFill>
                <a:effectLst/>
                <a:uLnTx/>
                <a:uFillTx/>
                <a:ea typeface="+mn-ea"/>
                <a:cs typeface="Segoe UI"/>
              </a:rPr>
              <a:t>Get started with prompt suggestions personalized to you. Clicking on the “…” will open the Prompt Gallery window.</a:t>
            </a:r>
            <a:endParaRPr kumimoji="0" lang="en-US" sz="1200" b="0" i="0" u="none" strike="noStrike" kern="1200" cap="none" spc="0" normalizeH="0" baseline="0" noProof="0">
              <a:ln>
                <a:noFill/>
              </a:ln>
              <a:solidFill>
                <a:schemeClr val="tx2"/>
              </a:solidFill>
              <a:effectLst/>
              <a:uLnTx/>
              <a:uFillTx/>
              <a:ea typeface="+mn-ea"/>
              <a:cs typeface="Segoe UI"/>
            </a:endParaRPr>
          </a:p>
        </p:txBody>
      </p:sp>
      <p:sp>
        <p:nvSpPr>
          <p:cNvPr id="106" name="TextBox 105">
            <a:extLst>
              <a:ext uri="{FF2B5EF4-FFF2-40B4-BE49-F238E27FC236}">
                <a16:creationId xmlns:a16="http://schemas.microsoft.com/office/drawing/2014/main" id="{B17B7E54-DC7F-DF44-DC89-5E8D7FBD2F17}"/>
              </a:ext>
            </a:extLst>
          </p:cNvPr>
          <p:cNvSpPr txBox="1"/>
          <p:nvPr/>
        </p:nvSpPr>
        <p:spPr>
          <a:xfrm>
            <a:off x="584200" y="6386812"/>
            <a:ext cx="11015662" cy="179088"/>
          </a:xfrm>
          <a:prstGeom prst="rect">
            <a:avLst/>
          </a:prstGeom>
          <a:noFill/>
        </p:spPr>
        <p:txBody>
          <a:bodyPr wrap="square" lIns="0" tIns="0" rIns="0" bIns="0" anchor="b">
            <a:spAutoFit/>
          </a:bodyPr>
          <a:lstStyle/>
          <a:p>
            <a:pPr marR="0" defTabSz="914367">
              <a:lnSpc>
                <a:spcPts val="1500"/>
              </a:lnSpc>
              <a:spcAft>
                <a:spcPts val="1800"/>
              </a:spcAft>
              <a:buNone/>
              <a:defRPr/>
            </a:pPr>
            <a:r>
              <a:rPr lang="en-US" sz="1200" i="1"/>
              <a:t>Note: “UI shown as of May 18, 2026. Product features and visuals may change.”</a:t>
            </a:r>
          </a:p>
        </p:txBody>
      </p:sp>
    </p:spTree>
    <p:extLst>
      <p:ext uri="{BB962C8B-B14F-4D97-AF65-F5344CB8AC3E}">
        <p14:creationId xmlns:p14="http://schemas.microsoft.com/office/powerpoint/2010/main" val="383201247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2BCA5-0013-6ED1-D6D6-33F070352B57}"/>
            </a:ext>
          </a:extLst>
        </p:cNvPr>
        <p:cNvGrpSpPr/>
        <p:nvPr/>
      </p:nvGrpSpPr>
      <p:grpSpPr>
        <a:xfrm>
          <a:off x="0" y="0"/>
          <a:ext cx="0" cy="0"/>
          <a:chOff x="0" y="0"/>
          <a:chExt cx="0" cy="0"/>
        </a:xfrm>
      </p:grpSpPr>
      <p:grpSp>
        <p:nvGrpSpPr>
          <p:cNvPr id="12" name="Group 11">
            <a:extLst>
              <a:ext uri="{FF2B5EF4-FFF2-40B4-BE49-F238E27FC236}">
                <a16:creationId xmlns:a16="http://schemas.microsoft.com/office/drawing/2014/main" id="{98E2E46C-D210-BC9C-7917-B8471B290A43}"/>
              </a:ext>
              <a:ext uri="{C183D7F6-B498-43B3-948B-1728B52AA6E4}">
                <adec:decorative xmlns:adec="http://schemas.microsoft.com/office/drawing/2017/decorative" val="1"/>
              </a:ext>
            </a:extLst>
          </p:cNvPr>
          <p:cNvGrpSpPr/>
          <p:nvPr/>
        </p:nvGrpSpPr>
        <p:grpSpPr>
          <a:xfrm>
            <a:off x="3786032" y="1484840"/>
            <a:ext cx="4619937" cy="4470200"/>
            <a:chOff x="3824528" y="1534461"/>
            <a:chExt cx="4619937" cy="4470200"/>
          </a:xfrm>
        </p:grpSpPr>
        <p:pic>
          <p:nvPicPr>
            <p:cNvPr id="6" name="Picture 5">
              <a:extLst>
                <a:ext uri="{FF2B5EF4-FFF2-40B4-BE49-F238E27FC236}">
                  <a16:creationId xmlns:a16="http://schemas.microsoft.com/office/drawing/2014/main" id="{2C2C5987-E400-89B3-AD21-CB93B889CFC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3824528" y="2972786"/>
              <a:ext cx="4619937" cy="3031875"/>
            </a:xfrm>
            <a:prstGeom prst="rect">
              <a:avLst/>
            </a:prstGeom>
          </p:spPr>
        </p:pic>
        <p:pic>
          <p:nvPicPr>
            <p:cNvPr id="10" name="Picture 9">
              <a:extLst>
                <a:ext uri="{FF2B5EF4-FFF2-40B4-BE49-F238E27FC236}">
                  <a16:creationId xmlns:a16="http://schemas.microsoft.com/office/drawing/2014/main" id="{C01F337A-CFE4-EBE4-46E7-7500F35D005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3824528" y="1534461"/>
              <a:ext cx="4619937" cy="1444420"/>
            </a:xfrm>
            <a:prstGeom prst="rect">
              <a:avLst/>
            </a:prstGeom>
          </p:spPr>
        </p:pic>
        <p:pic>
          <p:nvPicPr>
            <p:cNvPr id="11" name="Picture 10">
              <a:extLst>
                <a:ext uri="{FF2B5EF4-FFF2-40B4-BE49-F238E27FC236}">
                  <a16:creationId xmlns:a16="http://schemas.microsoft.com/office/drawing/2014/main" id="{38525CDC-E553-01CE-BB3B-37780C1612E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28117" y="1556017"/>
              <a:ext cx="1114841" cy="265151"/>
            </a:xfrm>
            <a:prstGeom prst="rect">
              <a:avLst/>
            </a:prstGeom>
          </p:spPr>
        </p:pic>
      </p:grpSp>
      <p:sp>
        <p:nvSpPr>
          <p:cNvPr id="35" name="Rectangle 34">
            <a:extLst>
              <a:ext uri="{FF2B5EF4-FFF2-40B4-BE49-F238E27FC236}">
                <a16:creationId xmlns:a16="http://schemas.microsoft.com/office/drawing/2014/main" id="{C2254CDF-E1A8-420C-06EF-576AB370BAC8}"/>
              </a:ext>
              <a:ext uri="{C183D7F6-B498-43B3-948B-1728B52AA6E4}">
                <adec:decorative xmlns:adec="http://schemas.microsoft.com/office/drawing/2017/decorative" val="1"/>
              </a:ext>
            </a:extLst>
          </p:cNvPr>
          <p:cNvSpPr/>
          <p:nvPr/>
        </p:nvSpPr>
        <p:spPr bwMode="auto">
          <a:xfrm>
            <a:off x="6416310" y="1485370"/>
            <a:ext cx="1661461" cy="553998"/>
          </a:xfrm>
          <a:prstGeom prst="rect">
            <a:avLst/>
          </a:prstGeom>
          <a:noFill/>
          <a:ln w="15875">
            <a:solidFill>
              <a:srgbClr val="EE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chemeClr val="bg1"/>
              </a:solidFill>
              <a:cs typeface="Segoe UI" pitchFamily="34" charset="0"/>
            </a:endParaRPr>
          </a:p>
        </p:txBody>
      </p:sp>
      <p:sp>
        <p:nvSpPr>
          <p:cNvPr id="38" name="Rectangle 37">
            <a:extLst>
              <a:ext uri="{FF2B5EF4-FFF2-40B4-BE49-F238E27FC236}">
                <a16:creationId xmlns:a16="http://schemas.microsoft.com/office/drawing/2014/main" id="{005E523D-C93E-9792-D433-84084398CC12}"/>
              </a:ext>
              <a:ext uri="{C183D7F6-B498-43B3-948B-1728B52AA6E4}">
                <adec:decorative xmlns:adec="http://schemas.microsoft.com/office/drawing/2017/decorative" val="1"/>
              </a:ext>
            </a:extLst>
          </p:cNvPr>
          <p:cNvSpPr/>
          <p:nvPr/>
        </p:nvSpPr>
        <p:spPr bwMode="auto">
          <a:xfrm>
            <a:off x="3878581" y="2207049"/>
            <a:ext cx="4434840" cy="2063326"/>
          </a:xfrm>
          <a:prstGeom prst="rect">
            <a:avLst/>
          </a:prstGeom>
          <a:noFill/>
          <a:ln w="15875">
            <a:solidFill>
              <a:srgbClr val="EE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chemeClr val="bg1"/>
              </a:solidFill>
              <a:cs typeface="Segoe UI" pitchFamily="34" charset="0"/>
            </a:endParaRPr>
          </a:p>
        </p:txBody>
      </p:sp>
      <p:sp>
        <p:nvSpPr>
          <p:cNvPr id="39" name="Rectangle 38">
            <a:extLst>
              <a:ext uri="{FF2B5EF4-FFF2-40B4-BE49-F238E27FC236}">
                <a16:creationId xmlns:a16="http://schemas.microsoft.com/office/drawing/2014/main" id="{121E4B3C-6E0C-AA36-C754-120F00F79E7D}"/>
              </a:ext>
              <a:ext uri="{C183D7F6-B498-43B3-948B-1728B52AA6E4}">
                <adec:decorative xmlns:adec="http://schemas.microsoft.com/office/drawing/2017/decorative" val="1"/>
              </a:ext>
            </a:extLst>
          </p:cNvPr>
          <p:cNvSpPr/>
          <p:nvPr/>
        </p:nvSpPr>
        <p:spPr bwMode="auto">
          <a:xfrm>
            <a:off x="3878581" y="4379974"/>
            <a:ext cx="4434840" cy="257193"/>
          </a:xfrm>
          <a:prstGeom prst="rect">
            <a:avLst/>
          </a:prstGeom>
          <a:noFill/>
          <a:ln w="15875">
            <a:solidFill>
              <a:srgbClr val="EE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chemeClr val="bg1"/>
              </a:solidFill>
              <a:cs typeface="Segoe UI" pitchFamily="34" charset="0"/>
            </a:endParaRPr>
          </a:p>
        </p:txBody>
      </p:sp>
      <p:sp>
        <p:nvSpPr>
          <p:cNvPr id="41" name="Rectangle 40">
            <a:extLst>
              <a:ext uri="{FF2B5EF4-FFF2-40B4-BE49-F238E27FC236}">
                <a16:creationId xmlns:a16="http://schemas.microsoft.com/office/drawing/2014/main" id="{424D3D16-D1D2-2C6B-6E77-866A7A5B2630}"/>
              </a:ext>
              <a:ext uri="{C183D7F6-B498-43B3-948B-1728B52AA6E4}">
                <adec:decorative xmlns:adec="http://schemas.microsoft.com/office/drawing/2017/decorative" val="1"/>
              </a:ext>
            </a:extLst>
          </p:cNvPr>
          <p:cNvSpPr/>
          <p:nvPr/>
        </p:nvSpPr>
        <p:spPr bwMode="auto">
          <a:xfrm>
            <a:off x="3878581" y="4711700"/>
            <a:ext cx="4434840" cy="527050"/>
          </a:xfrm>
          <a:prstGeom prst="rect">
            <a:avLst/>
          </a:prstGeom>
          <a:noFill/>
          <a:ln w="15875">
            <a:solidFill>
              <a:srgbClr val="EE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chemeClr val="bg1"/>
              </a:solidFill>
              <a:cs typeface="Segoe UI" pitchFamily="34" charset="0"/>
            </a:endParaRPr>
          </a:p>
        </p:txBody>
      </p:sp>
      <p:sp>
        <p:nvSpPr>
          <p:cNvPr id="44" name="Rectangle 43">
            <a:extLst>
              <a:ext uri="{FF2B5EF4-FFF2-40B4-BE49-F238E27FC236}">
                <a16:creationId xmlns:a16="http://schemas.microsoft.com/office/drawing/2014/main" id="{7D2A4173-7A5A-17C6-3C64-CFE9C1AC6A9D}"/>
              </a:ext>
              <a:ext uri="{C183D7F6-B498-43B3-948B-1728B52AA6E4}">
                <adec:decorative xmlns:adec="http://schemas.microsoft.com/office/drawing/2017/decorative" val="1"/>
              </a:ext>
            </a:extLst>
          </p:cNvPr>
          <p:cNvSpPr/>
          <p:nvPr/>
        </p:nvSpPr>
        <p:spPr bwMode="auto">
          <a:xfrm>
            <a:off x="3878581" y="5313283"/>
            <a:ext cx="4434840" cy="418276"/>
          </a:xfrm>
          <a:prstGeom prst="rect">
            <a:avLst/>
          </a:prstGeom>
          <a:noFill/>
          <a:ln w="15875">
            <a:solidFill>
              <a:srgbClr val="EE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chemeClr val="bg1"/>
              </a:solidFill>
              <a:cs typeface="Segoe UI" pitchFamily="34" charset="0"/>
            </a:endParaRPr>
          </a:p>
        </p:txBody>
      </p:sp>
      <p:pic>
        <p:nvPicPr>
          <p:cNvPr id="50" name="Picture 49">
            <a:extLst>
              <a:ext uri="{FF2B5EF4-FFF2-40B4-BE49-F238E27FC236}">
                <a16:creationId xmlns:a16="http://schemas.microsoft.com/office/drawing/2014/main" id="{815F3A75-723B-A877-B452-57555A8551B0}"/>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rcRect l="9666" t="1" r="8473" b="-1"/>
          <a:stretch>
            <a:fillRect/>
          </a:stretch>
        </p:blipFill>
        <p:spPr>
          <a:xfrm>
            <a:off x="588261" y="2083925"/>
            <a:ext cx="180975" cy="146651"/>
          </a:xfrm>
          <a:prstGeom prst="rect">
            <a:avLst/>
          </a:prstGeom>
        </p:spPr>
      </p:pic>
      <p:pic>
        <p:nvPicPr>
          <p:cNvPr id="51" name="Picture 50">
            <a:extLst>
              <a:ext uri="{FF2B5EF4-FFF2-40B4-BE49-F238E27FC236}">
                <a16:creationId xmlns:a16="http://schemas.microsoft.com/office/drawing/2014/main" id="{00A34FDE-D6CD-E676-0B0C-6D6222966105}"/>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rcRect l="1" t="-1" r="18591" b="21114"/>
          <a:stretch>
            <a:fillRect/>
          </a:stretch>
        </p:blipFill>
        <p:spPr>
          <a:xfrm>
            <a:off x="588261" y="2524313"/>
            <a:ext cx="202341" cy="168008"/>
          </a:xfrm>
          <a:prstGeom prst="rect">
            <a:avLst/>
          </a:prstGeom>
        </p:spPr>
      </p:pic>
      <p:pic>
        <p:nvPicPr>
          <p:cNvPr id="52" name="Picture 51">
            <a:extLst>
              <a:ext uri="{FF2B5EF4-FFF2-40B4-BE49-F238E27FC236}">
                <a16:creationId xmlns:a16="http://schemas.microsoft.com/office/drawing/2014/main" id="{E408DF9B-66DE-E263-AA66-515992E088FD}"/>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Lst>
          </a:blip>
          <a:srcRect l="1" r="18591" b="-3687"/>
          <a:stretch>
            <a:fillRect/>
          </a:stretch>
        </p:blipFill>
        <p:spPr>
          <a:xfrm>
            <a:off x="588261" y="2993911"/>
            <a:ext cx="202341" cy="278350"/>
          </a:xfrm>
          <a:prstGeom prst="rect">
            <a:avLst/>
          </a:prstGeom>
        </p:spPr>
      </p:pic>
      <p:pic>
        <p:nvPicPr>
          <p:cNvPr id="53" name="Picture 52">
            <a:extLst>
              <a:ext uri="{FF2B5EF4-FFF2-40B4-BE49-F238E27FC236}">
                <a16:creationId xmlns:a16="http://schemas.microsoft.com/office/drawing/2014/main" id="{3E813654-C386-DE5D-E076-780101582B6E}"/>
              </a:ex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a:ext>
            </a:extLst>
          </a:blip>
          <a:srcRect l="1" t="1" r="10692" b="19145"/>
          <a:stretch>
            <a:fillRect/>
          </a:stretch>
        </p:blipFill>
        <p:spPr>
          <a:xfrm>
            <a:off x="588261" y="3573851"/>
            <a:ext cx="248551" cy="190906"/>
          </a:xfrm>
          <a:prstGeom prst="rect">
            <a:avLst/>
          </a:prstGeom>
        </p:spPr>
      </p:pic>
      <p:sp>
        <p:nvSpPr>
          <p:cNvPr id="76" name="Rectangle: Rounded Corners 75">
            <a:extLst>
              <a:ext uri="{FF2B5EF4-FFF2-40B4-BE49-F238E27FC236}">
                <a16:creationId xmlns:a16="http://schemas.microsoft.com/office/drawing/2014/main" id="{CEC31F92-58EE-ED1E-EE7E-C5FC259DA1A6}"/>
              </a:ext>
              <a:ext uri="{C183D7F6-B498-43B3-948B-1728B52AA6E4}">
                <adec:decorative xmlns:adec="http://schemas.microsoft.com/office/drawing/2017/decorative" val="1"/>
              </a:ext>
            </a:extLst>
          </p:cNvPr>
          <p:cNvSpPr/>
          <p:nvPr/>
        </p:nvSpPr>
        <p:spPr bwMode="auto">
          <a:xfrm>
            <a:off x="3196697" y="1486909"/>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cxnSp>
        <p:nvCxnSpPr>
          <p:cNvPr id="80" name="Connector: Elbow 79">
            <a:extLst>
              <a:ext uri="{FF2B5EF4-FFF2-40B4-BE49-F238E27FC236}">
                <a16:creationId xmlns:a16="http://schemas.microsoft.com/office/drawing/2014/main" id="{8DEBC82D-3B4A-E9DE-322A-DA9E6552F1FC}"/>
              </a:ext>
              <a:ext uri="{C183D7F6-B498-43B3-948B-1728B52AA6E4}">
                <adec:decorative xmlns:adec="http://schemas.microsoft.com/office/drawing/2017/decorative" val="1"/>
              </a:ext>
            </a:extLst>
          </p:cNvPr>
          <p:cNvCxnSpPr>
            <a:stCxn id="76" idx="3"/>
            <a:endCxn id="35" idx="0"/>
          </p:cNvCxnSpPr>
          <p:nvPr/>
        </p:nvCxnSpPr>
        <p:spPr>
          <a:xfrm flipV="1">
            <a:off x="3224129" y="1485370"/>
            <a:ext cx="4022912" cy="111100"/>
          </a:xfrm>
          <a:prstGeom prst="bentConnector4">
            <a:avLst>
              <a:gd name="adj1" fmla="val 9653"/>
              <a:gd name="adj2" fmla="val 233744"/>
            </a:avLst>
          </a:prstGeom>
          <a:ln w="6350" cap="flat">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86" name="Rectangle: Rounded Corners 85">
            <a:extLst>
              <a:ext uri="{FF2B5EF4-FFF2-40B4-BE49-F238E27FC236}">
                <a16:creationId xmlns:a16="http://schemas.microsoft.com/office/drawing/2014/main" id="{477E5403-5A87-AF72-2412-E24D91B30D30}"/>
              </a:ext>
              <a:ext uri="{C183D7F6-B498-43B3-948B-1728B52AA6E4}">
                <adec:decorative xmlns:adec="http://schemas.microsoft.com/office/drawing/2017/decorative" val="1"/>
              </a:ext>
            </a:extLst>
          </p:cNvPr>
          <p:cNvSpPr/>
          <p:nvPr/>
        </p:nvSpPr>
        <p:spPr bwMode="auto">
          <a:xfrm>
            <a:off x="3196697" y="4282875"/>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cxnSp>
        <p:nvCxnSpPr>
          <p:cNvPr id="87" name="Connector: Elbow 86">
            <a:extLst>
              <a:ext uri="{FF2B5EF4-FFF2-40B4-BE49-F238E27FC236}">
                <a16:creationId xmlns:a16="http://schemas.microsoft.com/office/drawing/2014/main" id="{D61EA135-21CF-E76C-0BFA-A5B272405281}"/>
              </a:ext>
              <a:ext uri="{C183D7F6-B498-43B3-948B-1728B52AA6E4}">
                <adec:decorative xmlns:adec="http://schemas.microsoft.com/office/drawing/2017/decorative" val="1"/>
              </a:ext>
            </a:extLst>
          </p:cNvPr>
          <p:cNvCxnSpPr>
            <a:cxnSpLocks/>
            <a:stCxn id="86" idx="3"/>
            <a:endCxn id="38" idx="1"/>
          </p:cNvCxnSpPr>
          <p:nvPr/>
        </p:nvCxnSpPr>
        <p:spPr>
          <a:xfrm flipV="1">
            <a:off x="3224129" y="3238712"/>
            <a:ext cx="654452" cy="1153724"/>
          </a:xfrm>
          <a:prstGeom prst="bentConnector3">
            <a:avLst>
              <a:gd name="adj1" fmla="val 63099"/>
            </a:avLst>
          </a:prstGeom>
          <a:ln w="6350" cap="flat">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94" name="Rectangle: Rounded Corners 93">
            <a:extLst>
              <a:ext uri="{FF2B5EF4-FFF2-40B4-BE49-F238E27FC236}">
                <a16:creationId xmlns:a16="http://schemas.microsoft.com/office/drawing/2014/main" id="{AC2320FA-4247-CC6B-78FF-9BF6C2C58D1C}"/>
              </a:ext>
              <a:ext uri="{C183D7F6-B498-43B3-948B-1728B52AA6E4}">
                <adec:decorative xmlns:adec="http://schemas.microsoft.com/office/drawing/2017/decorative" val="1"/>
              </a:ext>
            </a:extLst>
          </p:cNvPr>
          <p:cNvSpPr/>
          <p:nvPr/>
        </p:nvSpPr>
        <p:spPr bwMode="auto">
          <a:xfrm>
            <a:off x="3196697" y="5080564"/>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cxnSp>
        <p:nvCxnSpPr>
          <p:cNvPr id="95" name="Connector: Elbow 94">
            <a:extLst>
              <a:ext uri="{FF2B5EF4-FFF2-40B4-BE49-F238E27FC236}">
                <a16:creationId xmlns:a16="http://schemas.microsoft.com/office/drawing/2014/main" id="{586F29D3-7F97-BF33-6EC3-8C03019C60DE}"/>
              </a:ext>
              <a:ext uri="{C183D7F6-B498-43B3-948B-1728B52AA6E4}">
                <adec:decorative xmlns:adec="http://schemas.microsoft.com/office/drawing/2017/decorative" val="1"/>
              </a:ext>
            </a:extLst>
          </p:cNvPr>
          <p:cNvCxnSpPr>
            <a:cxnSpLocks/>
            <a:stCxn id="94" idx="3"/>
            <a:endCxn id="41" idx="1"/>
          </p:cNvCxnSpPr>
          <p:nvPr/>
        </p:nvCxnSpPr>
        <p:spPr>
          <a:xfrm flipV="1">
            <a:off x="3224129" y="4975225"/>
            <a:ext cx="654452" cy="214900"/>
          </a:xfrm>
          <a:prstGeom prst="bentConnector3">
            <a:avLst>
              <a:gd name="adj1" fmla="val 50000"/>
            </a:avLst>
          </a:prstGeom>
          <a:ln w="6350" cap="flat">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99" name="Rectangle: Rounded Corners 98">
            <a:extLst>
              <a:ext uri="{FF2B5EF4-FFF2-40B4-BE49-F238E27FC236}">
                <a16:creationId xmlns:a16="http://schemas.microsoft.com/office/drawing/2014/main" id="{1B1A9D61-CD96-9CAB-655E-39B8E280FEC3}"/>
              </a:ext>
              <a:ext uri="{C183D7F6-B498-43B3-948B-1728B52AA6E4}">
                <adec:decorative xmlns:adec="http://schemas.microsoft.com/office/drawing/2017/decorative" val="1"/>
              </a:ext>
            </a:extLst>
          </p:cNvPr>
          <p:cNvSpPr/>
          <p:nvPr/>
        </p:nvSpPr>
        <p:spPr bwMode="auto">
          <a:xfrm>
            <a:off x="3196697" y="5734627"/>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cxnSp>
        <p:nvCxnSpPr>
          <p:cNvPr id="100" name="Connector: Elbow 99">
            <a:extLst>
              <a:ext uri="{FF2B5EF4-FFF2-40B4-BE49-F238E27FC236}">
                <a16:creationId xmlns:a16="http://schemas.microsoft.com/office/drawing/2014/main" id="{F08D29E2-562E-F0AA-375F-7DEEFFBFFF63}"/>
              </a:ext>
              <a:ext uri="{C183D7F6-B498-43B3-948B-1728B52AA6E4}">
                <adec:decorative xmlns:adec="http://schemas.microsoft.com/office/drawing/2017/decorative" val="1"/>
              </a:ext>
            </a:extLst>
          </p:cNvPr>
          <p:cNvCxnSpPr>
            <a:cxnSpLocks/>
            <a:stCxn id="99" idx="3"/>
            <a:endCxn id="44" idx="1"/>
          </p:cNvCxnSpPr>
          <p:nvPr/>
        </p:nvCxnSpPr>
        <p:spPr>
          <a:xfrm flipV="1">
            <a:off x="3224129" y="5522421"/>
            <a:ext cx="654452" cy="321767"/>
          </a:xfrm>
          <a:prstGeom prst="bentConnector3">
            <a:avLst>
              <a:gd name="adj1" fmla="val 50000"/>
            </a:avLst>
          </a:prstGeom>
          <a:ln w="6350" cap="flat">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pic>
        <p:nvPicPr>
          <p:cNvPr id="104" name="Picture 103">
            <a:extLst>
              <a:ext uri="{FF2B5EF4-FFF2-40B4-BE49-F238E27FC236}">
                <a16:creationId xmlns:a16="http://schemas.microsoft.com/office/drawing/2014/main" id="{4ADD9F17-5246-A109-A739-22D7CDB112A7}"/>
              </a:ext>
              <a:ext uri="{C183D7F6-B498-43B3-948B-1728B52AA6E4}">
                <adec:decorative xmlns:adec="http://schemas.microsoft.com/office/drawing/2017/decorative" val="1"/>
              </a:ext>
            </a:extLst>
          </p:cNvPr>
          <p:cNvPicPr>
            <a:picLocks noChangeAspect="1"/>
          </p:cNvPicPr>
          <p:nvPr/>
        </p:nvPicPr>
        <p:blipFill>
          <a:blip r:embed="rId10" cstate="screen">
            <a:extLst>
              <a:ext uri="{28A0092B-C50C-407E-A947-70E740481C1C}">
                <a14:useLocalDpi xmlns:a14="http://schemas.microsoft.com/office/drawing/2010/main"/>
              </a:ext>
            </a:extLst>
          </a:blip>
          <a:srcRect r="15307" b="11933"/>
          <a:stretch>
            <a:fillRect/>
          </a:stretch>
        </p:blipFill>
        <p:spPr>
          <a:xfrm>
            <a:off x="8925197" y="2557555"/>
            <a:ext cx="273961" cy="212976"/>
          </a:xfrm>
          <a:prstGeom prst="rect">
            <a:avLst/>
          </a:prstGeom>
        </p:spPr>
      </p:pic>
      <p:pic>
        <p:nvPicPr>
          <p:cNvPr id="106" name="Picture 105">
            <a:extLst>
              <a:ext uri="{FF2B5EF4-FFF2-40B4-BE49-F238E27FC236}">
                <a16:creationId xmlns:a16="http://schemas.microsoft.com/office/drawing/2014/main" id="{BF3B4674-41A5-C718-B7C1-EBC3555CB3D6}"/>
              </a:ext>
              <a:ext uri="{C183D7F6-B498-43B3-948B-1728B52AA6E4}">
                <adec:decorative xmlns:adec="http://schemas.microsoft.com/office/drawing/2017/decorative" val="1"/>
              </a:ext>
            </a:extLst>
          </p:cNvPr>
          <p:cNvPicPr>
            <a:picLocks noChangeAspect="1"/>
          </p:cNvPicPr>
          <p:nvPr/>
        </p:nvPicPr>
        <p:blipFill>
          <a:blip r:embed="rId11" cstate="screen">
            <a:extLst>
              <a:ext uri="{28A0092B-C50C-407E-A947-70E740481C1C}">
                <a14:useLocalDpi xmlns:a14="http://schemas.microsoft.com/office/drawing/2010/main"/>
              </a:ext>
            </a:extLst>
          </a:blip>
          <a:srcRect b="-122"/>
          <a:stretch>
            <a:fillRect/>
          </a:stretch>
        </p:blipFill>
        <p:spPr>
          <a:xfrm>
            <a:off x="8925197" y="5116410"/>
            <a:ext cx="273962" cy="235346"/>
          </a:xfrm>
          <a:prstGeom prst="rect">
            <a:avLst/>
          </a:prstGeom>
        </p:spPr>
      </p:pic>
      <p:pic>
        <p:nvPicPr>
          <p:cNvPr id="108" name="Picture 107">
            <a:extLst>
              <a:ext uri="{FF2B5EF4-FFF2-40B4-BE49-F238E27FC236}">
                <a16:creationId xmlns:a16="http://schemas.microsoft.com/office/drawing/2014/main" id="{901ACBFF-3F54-6B13-BD1D-E34BCBD1FD08}"/>
              </a:ext>
              <a:ext uri="{C183D7F6-B498-43B3-948B-1728B52AA6E4}">
                <adec:decorative xmlns:adec="http://schemas.microsoft.com/office/drawing/2017/decorative" val="1"/>
              </a:ext>
            </a:extLst>
          </p:cNvPr>
          <p:cNvPicPr>
            <a:picLocks noChangeAspect="1"/>
          </p:cNvPicPr>
          <p:nvPr/>
        </p:nvPicPr>
        <p:blipFill>
          <a:blip r:embed="rId12" cstate="screen">
            <a:extLst>
              <a:ext uri="{28A0092B-C50C-407E-A947-70E740481C1C}">
                <a14:useLocalDpi xmlns:a14="http://schemas.microsoft.com/office/drawing/2010/main"/>
              </a:ext>
            </a:extLst>
          </a:blip>
          <a:srcRect b="-23194"/>
          <a:stretch>
            <a:fillRect/>
          </a:stretch>
        </p:blipFill>
        <p:spPr>
          <a:xfrm>
            <a:off x="8925197" y="1428356"/>
            <a:ext cx="273961" cy="285173"/>
          </a:xfrm>
          <a:prstGeom prst="rect">
            <a:avLst/>
          </a:prstGeom>
        </p:spPr>
      </p:pic>
      <p:pic>
        <p:nvPicPr>
          <p:cNvPr id="109" name="Picture 108">
            <a:extLst>
              <a:ext uri="{FF2B5EF4-FFF2-40B4-BE49-F238E27FC236}">
                <a16:creationId xmlns:a16="http://schemas.microsoft.com/office/drawing/2014/main" id="{D7E5C0CB-598F-B483-0CAF-B1CA711ED005}"/>
              </a:ext>
              <a:ext uri="{C183D7F6-B498-43B3-948B-1728B52AA6E4}">
                <adec:decorative xmlns:adec="http://schemas.microsoft.com/office/drawing/2017/decorative" val="1"/>
              </a:ext>
            </a:extLst>
          </p:cNvPr>
          <p:cNvPicPr>
            <a:picLocks noChangeAspect="1"/>
          </p:cNvPicPr>
          <p:nvPr/>
        </p:nvPicPr>
        <p:blipFill>
          <a:blip r:embed="rId13" cstate="screen">
            <a:extLst>
              <a:ext uri="{28A0092B-C50C-407E-A947-70E740481C1C}">
                <a14:useLocalDpi xmlns:a14="http://schemas.microsoft.com/office/drawing/2010/main"/>
              </a:ext>
            </a:extLst>
          </a:blip>
          <a:srcRect t="7051"/>
          <a:stretch>
            <a:fillRect/>
          </a:stretch>
        </p:blipFill>
        <p:spPr>
          <a:xfrm>
            <a:off x="8931720" y="2039368"/>
            <a:ext cx="260916" cy="232560"/>
          </a:xfrm>
          <a:prstGeom prst="rect">
            <a:avLst/>
          </a:prstGeom>
        </p:spPr>
      </p:pic>
      <p:pic>
        <p:nvPicPr>
          <p:cNvPr id="110" name="Picture 109">
            <a:extLst>
              <a:ext uri="{FF2B5EF4-FFF2-40B4-BE49-F238E27FC236}">
                <a16:creationId xmlns:a16="http://schemas.microsoft.com/office/drawing/2014/main" id="{937CE27F-47F0-E5AA-DCF9-76CFC81B1CB9}"/>
              </a:ext>
              <a:ext uri="{C183D7F6-B498-43B3-948B-1728B52AA6E4}">
                <adec:decorative xmlns:adec="http://schemas.microsoft.com/office/drawing/2017/decorative" val="1"/>
              </a:ext>
            </a:extLst>
          </p:cNvPr>
          <p:cNvPicPr>
            <a:picLocks noChangeAspect="1"/>
          </p:cNvPicPr>
          <p:nvPr/>
        </p:nvPicPr>
        <p:blipFill>
          <a:blip r:embed="rId14" cstate="screen">
            <a:extLst>
              <a:ext uri="{28A0092B-C50C-407E-A947-70E740481C1C}">
                <a14:useLocalDpi xmlns:a14="http://schemas.microsoft.com/office/drawing/2010/main"/>
              </a:ext>
            </a:extLst>
          </a:blip>
          <a:srcRect l="20935" t="7516" r="1" b="5524"/>
          <a:stretch>
            <a:fillRect/>
          </a:stretch>
        </p:blipFill>
        <p:spPr>
          <a:xfrm>
            <a:off x="8934450" y="815975"/>
            <a:ext cx="255456" cy="257176"/>
          </a:xfrm>
          <a:prstGeom prst="rect">
            <a:avLst/>
          </a:prstGeom>
        </p:spPr>
      </p:pic>
      <p:pic>
        <p:nvPicPr>
          <p:cNvPr id="111" name="Picture 110">
            <a:extLst>
              <a:ext uri="{FF2B5EF4-FFF2-40B4-BE49-F238E27FC236}">
                <a16:creationId xmlns:a16="http://schemas.microsoft.com/office/drawing/2014/main" id="{DDEE85CB-B25A-4785-8E58-BFD32EC42762}"/>
              </a:ext>
              <a:ext uri="{C183D7F6-B498-43B3-948B-1728B52AA6E4}">
                <adec:decorative xmlns:adec="http://schemas.microsoft.com/office/drawing/2017/decorative" val="1"/>
              </a:ext>
            </a:extLst>
          </p:cNvPr>
          <p:cNvPicPr>
            <a:picLocks noChangeAspect="1"/>
          </p:cNvPicPr>
          <p:nvPr/>
        </p:nvPicPr>
        <p:blipFill>
          <a:blip r:embed="rId15" cstate="screen">
            <a:extLst>
              <a:ext uri="{28A0092B-C50C-407E-A947-70E740481C1C}">
                <a14:useLocalDpi xmlns:a14="http://schemas.microsoft.com/office/drawing/2010/main"/>
              </a:ext>
            </a:extLst>
          </a:blip>
          <a:srcRect/>
          <a:stretch>
            <a:fillRect/>
          </a:stretch>
        </p:blipFill>
        <p:spPr>
          <a:xfrm>
            <a:off x="8941963" y="5635220"/>
            <a:ext cx="240430" cy="277217"/>
          </a:xfrm>
          <a:prstGeom prst="rect">
            <a:avLst/>
          </a:prstGeom>
        </p:spPr>
      </p:pic>
      <p:pic>
        <p:nvPicPr>
          <p:cNvPr id="112" name="Picture 111">
            <a:extLst>
              <a:ext uri="{FF2B5EF4-FFF2-40B4-BE49-F238E27FC236}">
                <a16:creationId xmlns:a16="http://schemas.microsoft.com/office/drawing/2014/main" id="{8BC6025A-A462-74C4-7D2B-E80F6CFA785D}"/>
              </a:ext>
              <a:ext uri="{C183D7F6-B498-43B3-948B-1728B52AA6E4}">
                <adec:decorative xmlns:adec="http://schemas.microsoft.com/office/drawing/2017/decorative" val="1"/>
              </a:ext>
            </a:extLst>
          </p:cNvPr>
          <p:cNvPicPr>
            <a:picLocks noChangeAspect="1"/>
          </p:cNvPicPr>
          <p:nvPr/>
        </p:nvPicPr>
        <p:blipFill>
          <a:blip r:embed="rId16" cstate="screen">
            <a:extLst>
              <a:ext uri="{28A0092B-C50C-407E-A947-70E740481C1C}">
                <a14:useLocalDpi xmlns:a14="http://schemas.microsoft.com/office/drawing/2010/main"/>
              </a:ext>
            </a:extLst>
          </a:blip>
          <a:srcRect b="21365"/>
          <a:stretch>
            <a:fillRect/>
          </a:stretch>
        </p:blipFill>
        <p:spPr>
          <a:xfrm>
            <a:off x="8931702" y="3172085"/>
            <a:ext cx="260952" cy="232560"/>
          </a:xfrm>
          <a:prstGeom prst="rect">
            <a:avLst/>
          </a:prstGeom>
        </p:spPr>
      </p:pic>
      <p:pic>
        <p:nvPicPr>
          <p:cNvPr id="113" name="Picture 112">
            <a:extLst>
              <a:ext uri="{FF2B5EF4-FFF2-40B4-BE49-F238E27FC236}">
                <a16:creationId xmlns:a16="http://schemas.microsoft.com/office/drawing/2014/main" id="{416CE0B9-DB34-AA32-979B-B6AECFA18C44}"/>
              </a:ext>
              <a:ext uri="{C183D7F6-B498-43B3-948B-1728B52AA6E4}">
                <adec:decorative xmlns:adec="http://schemas.microsoft.com/office/drawing/2017/decorative" val="1"/>
              </a:ext>
            </a:extLst>
          </p:cNvPr>
          <p:cNvPicPr>
            <a:picLocks noChangeAspect="1"/>
          </p:cNvPicPr>
          <p:nvPr/>
        </p:nvPicPr>
        <p:blipFill>
          <a:blip r:embed="rId17" cstate="screen">
            <a:extLst>
              <a:ext uri="{28A0092B-C50C-407E-A947-70E740481C1C}">
                <a14:useLocalDpi xmlns:a14="http://schemas.microsoft.com/office/drawing/2010/main"/>
              </a:ext>
            </a:extLst>
          </a:blip>
          <a:srcRect/>
          <a:stretch>
            <a:fillRect/>
          </a:stretch>
        </p:blipFill>
        <p:spPr>
          <a:xfrm>
            <a:off x="8820831" y="4013992"/>
            <a:ext cx="482693" cy="232198"/>
          </a:xfrm>
          <a:prstGeom prst="rect">
            <a:avLst/>
          </a:prstGeom>
        </p:spPr>
      </p:pic>
      <p:pic>
        <p:nvPicPr>
          <p:cNvPr id="128" name="Picture 127">
            <a:extLst>
              <a:ext uri="{FF2B5EF4-FFF2-40B4-BE49-F238E27FC236}">
                <a16:creationId xmlns:a16="http://schemas.microsoft.com/office/drawing/2014/main" id="{B4034932-E576-0D47-BDFD-C4A7E6596DAB}"/>
              </a:ext>
              <a:ext uri="{C183D7F6-B498-43B3-948B-1728B52AA6E4}">
                <adec:decorative xmlns:adec="http://schemas.microsoft.com/office/drawing/2017/decorative" val="1"/>
              </a:ext>
            </a:extLst>
          </p:cNvPr>
          <p:cNvPicPr>
            <a:picLocks noChangeAspect="1"/>
          </p:cNvPicPr>
          <p:nvPr/>
        </p:nvPicPr>
        <p:blipFill>
          <a:blip r:embed="rId18" cstate="screen">
            <a:extLst>
              <a:ext uri="{28A0092B-C50C-407E-A947-70E740481C1C}">
                <a14:useLocalDpi xmlns:a14="http://schemas.microsoft.com/office/drawing/2010/main"/>
              </a:ext>
            </a:extLst>
          </a:blip>
          <a:srcRect b="-2076"/>
          <a:stretch>
            <a:fillRect/>
          </a:stretch>
        </p:blipFill>
        <p:spPr>
          <a:xfrm>
            <a:off x="8915222" y="4551133"/>
            <a:ext cx="293913" cy="252826"/>
          </a:xfrm>
          <a:prstGeom prst="rect">
            <a:avLst/>
          </a:prstGeom>
        </p:spPr>
      </p:pic>
      <p:sp>
        <p:nvSpPr>
          <p:cNvPr id="131" name="Rectangle: Rounded Corners 130">
            <a:extLst>
              <a:ext uri="{FF2B5EF4-FFF2-40B4-BE49-F238E27FC236}">
                <a16:creationId xmlns:a16="http://schemas.microsoft.com/office/drawing/2014/main" id="{C6D88B19-4B04-B081-2082-F232A88B82C6}"/>
              </a:ext>
              <a:ext uri="{C183D7F6-B498-43B3-948B-1728B52AA6E4}">
                <adec:decorative xmlns:adec="http://schemas.microsoft.com/office/drawing/2017/decorative" val="1"/>
              </a:ext>
            </a:extLst>
          </p:cNvPr>
          <p:cNvSpPr/>
          <p:nvPr/>
        </p:nvSpPr>
        <p:spPr bwMode="auto">
          <a:xfrm>
            <a:off x="8724227" y="303704"/>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cxnSp>
        <p:nvCxnSpPr>
          <p:cNvPr id="132" name="Connector: Elbow 131">
            <a:extLst>
              <a:ext uri="{FF2B5EF4-FFF2-40B4-BE49-F238E27FC236}">
                <a16:creationId xmlns:a16="http://schemas.microsoft.com/office/drawing/2014/main" id="{435A8816-08FD-80F7-AF1F-2CF25EEF4053}"/>
              </a:ext>
              <a:ext uri="{C183D7F6-B498-43B3-948B-1728B52AA6E4}">
                <adec:decorative xmlns:adec="http://schemas.microsoft.com/office/drawing/2017/decorative" val="1"/>
              </a:ext>
            </a:extLst>
          </p:cNvPr>
          <p:cNvCxnSpPr>
            <a:cxnSpLocks/>
            <a:stCxn id="131" idx="1"/>
            <a:endCxn id="38" idx="3"/>
          </p:cNvCxnSpPr>
          <p:nvPr/>
        </p:nvCxnSpPr>
        <p:spPr>
          <a:xfrm rot="10800000" flipV="1">
            <a:off x="8313421" y="413264"/>
            <a:ext cx="410806" cy="2825447"/>
          </a:xfrm>
          <a:prstGeom prst="bentConnector3">
            <a:avLst>
              <a:gd name="adj1" fmla="val 50000"/>
            </a:avLst>
          </a:prstGeom>
          <a:ln w="6350" cap="flat">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38" name="TextBox 137">
            <a:extLst>
              <a:ext uri="{FF2B5EF4-FFF2-40B4-BE49-F238E27FC236}">
                <a16:creationId xmlns:a16="http://schemas.microsoft.com/office/drawing/2014/main" id="{17FCB5CE-1626-5CAC-EE11-3493C216F4B4}"/>
              </a:ext>
              <a:ext uri="{C183D7F6-B498-43B3-948B-1728B52AA6E4}">
                <adec:decorative xmlns:adec="http://schemas.microsoft.com/office/drawing/2017/decorative" val="1"/>
              </a:ext>
            </a:extLst>
          </p:cNvPr>
          <p:cNvSpPr txBox="1"/>
          <p:nvPr/>
        </p:nvSpPr>
        <p:spPr>
          <a:xfrm>
            <a:off x="4177604" y="2725599"/>
            <a:ext cx="3832913" cy="246221"/>
          </a:xfrm>
          <a:prstGeom prst="rect">
            <a:avLst/>
          </a:prstGeom>
          <a:noFill/>
        </p:spPr>
        <p:txBody>
          <a:bodyPr wrap="squar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EE0000"/>
                </a:solidFill>
                <a:effectLst/>
                <a:uLnTx/>
                <a:uFillTx/>
                <a:ea typeface="+mn-ea"/>
                <a:cs typeface="+mn-cs"/>
              </a:rPr>
              <a:t>••• </a:t>
            </a:r>
            <a:r>
              <a:rPr kumimoji="0" lang="en-US" sz="1200" b="0" i="0" u="none" strike="noStrike" kern="1200" cap="none" spc="0" normalizeH="0" baseline="0" noProof="0">
                <a:ln>
                  <a:noFill/>
                </a:ln>
                <a:solidFill>
                  <a:srgbClr val="EE0000"/>
                </a:solidFill>
                <a:effectLst/>
                <a:uLnTx/>
                <a:uFillTx/>
                <a:ea typeface="+mn-ea"/>
                <a:cs typeface="+mn-cs"/>
              </a:rPr>
              <a:t> </a:t>
            </a:r>
            <a:r>
              <a:rPr kumimoji="0" lang="en-US" sz="1100" b="0" i="0" u="none" strike="noStrike" kern="1200" cap="none" spc="0" normalizeH="0" baseline="0" noProof="0">
                <a:ln>
                  <a:noFill/>
                </a:ln>
                <a:solidFill>
                  <a:srgbClr val="EE0000"/>
                </a:solidFill>
                <a:effectLst/>
                <a:uLnTx/>
                <a:uFillTx/>
                <a:ea typeface="+mn-ea"/>
                <a:cs typeface="+mn-cs"/>
              </a:rPr>
              <a:t>- Split to fit on the slide – full response not shown</a:t>
            </a:r>
            <a:endParaRPr kumimoji="0" lang="en-US" sz="1200" b="0" i="0" u="none" strike="noStrike" kern="1200" cap="none" spc="0" normalizeH="0" baseline="0" noProof="0">
              <a:ln>
                <a:noFill/>
              </a:ln>
              <a:solidFill>
                <a:srgbClr val="EE0000"/>
              </a:solidFill>
              <a:effectLst/>
              <a:uLnTx/>
              <a:uFillTx/>
              <a:ea typeface="+mn-ea"/>
              <a:cs typeface="+mn-cs"/>
            </a:endParaRPr>
          </a:p>
        </p:txBody>
      </p:sp>
      <p:sp>
        <p:nvSpPr>
          <p:cNvPr id="14" name="Title 5">
            <a:extLst>
              <a:ext uri="{FF2B5EF4-FFF2-40B4-BE49-F238E27FC236}">
                <a16:creationId xmlns:a16="http://schemas.microsoft.com/office/drawing/2014/main" id="{C8406863-B5C2-C231-8764-90C1E85E9ACB}"/>
              </a:ext>
            </a:extLst>
          </p:cNvPr>
          <p:cNvSpPr>
            <a:spLocks noGrp="1"/>
          </p:cNvSpPr>
          <p:nvPr>
            <p:ph type="title"/>
          </p:nvPr>
        </p:nvSpPr>
        <p:spPr>
          <a:xfrm>
            <a:off x="588261" y="585216"/>
            <a:ext cx="11011601" cy="553998"/>
          </a:xfrm>
        </p:spPr>
        <p:txBody>
          <a:bodyPr/>
          <a:lstStyle/>
          <a:p>
            <a:r>
              <a:rPr lang="en-US" noProof="0"/>
              <a:t>Chat response</a:t>
            </a:r>
          </a:p>
        </p:txBody>
      </p:sp>
      <p:sp>
        <p:nvSpPr>
          <p:cNvPr id="47" name="Rectangle 46" descr="Copilot response explaining “Microsoft 365 Copilot Pages” as a bridge between AI-generated ideas and shareable work, with bullet points comparing “Before” (ask, copy, paste, edit, share) and “With Pages” (ask, refine live, collaborate, ship faster), and a “Message Copilot” input at the bottom.">
            <a:extLst>
              <a:ext uri="{FF2B5EF4-FFF2-40B4-BE49-F238E27FC236}">
                <a16:creationId xmlns:a16="http://schemas.microsoft.com/office/drawing/2014/main" id="{CAB9F52F-B1FE-7CD1-30A4-661C10E1EBA0}"/>
              </a:ext>
            </a:extLst>
          </p:cNvPr>
          <p:cNvSpPr/>
          <p:nvPr/>
        </p:nvSpPr>
        <p:spPr bwMode="auto">
          <a:xfrm>
            <a:off x="594605" y="1113052"/>
            <a:ext cx="177104" cy="17710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400" err="1">
              <a:gradFill>
                <a:gsLst>
                  <a:gs pos="0">
                    <a:srgbClr val="FFFFFF"/>
                  </a:gs>
                  <a:gs pos="100000">
                    <a:srgbClr val="FFFFFF"/>
                  </a:gs>
                </a:gsLst>
                <a:lin ang="5400000" scaled="0"/>
              </a:gradFill>
              <a:ea typeface="Segoe UI" pitchFamily="34" charset="0"/>
              <a:cs typeface="Segoe UI" pitchFamily="34" charset="0"/>
            </a:endParaRPr>
          </a:p>
        </p:txBody>
      </p:sp>
      <p:sp>
        <p:nvSpPr>
          <p:cNvPr id="54" name="Rectangle: Rounded Corners 26">
            <a:extLst>
              <a:ext uri="{FF2B5EF4-FFF2-40B4-BE49-F238E27FC236}">
                <a16:creationId xmlns:a16="http://schemas.microsoft.com/office/drawing/2014/main" id="{C454C27C-CC9B-FA7F-7497-669373109923}"/>
              </a:ext>
              <a:ext uri="{C183D7F6-B498-43B3-948B-1728B52AA6E4}">
                <adec:decorative xmlns:adec="http://schemas.microsoft.com/office/drawing/2017/decorative" val="0"/>
              </a:ext>
            </a:extLst>
          </p:cNvPr>
          <p:cNvSpPr/>
          <p:nvPr/>
        </p:nvSpPr>
        <p:spPr bwMode="auto">
          <a:xfrm>
            <a:off x="588261" y="1365638"/>
            <a:ext cx="2390693" cy="4616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chemeClr val="tx2"/>
                </a:solidFill>
                <a:effectLst/>
                <a:uLnTx/>
                <a:uFillTx/>
                <a:latin typeface="+mj-lt"/>
                <a:ea typeface="+mn-ea"/>
                <a:cs typeface="Segoe UI Semibold" panose="020B0702040204020203" pitchFamily="34" charset="0"/>
              </a:rPr>
              <a:t>Prompt</a:t>
            </a:r>
            <a:br>
              <a:rPr kumimoji="0" lang="en-US" sz="1000" b="0" i="0" u="none" strike="noStrike" kern="1200" cap="none" spc="0" normalizeH="0" baseline="0" noProof="0">
                <a:ln>
                  <a:noFill/>
                </a:ln>
                <a:solidFill>
                  <a:schemeClr val="tx2"/>
                </a:solidFill>
                <a:effectLst/>
                <a:uLnTx/>
                <a:uFillTx/>
                <a:latin typeface="Segoe UI Semibold"/>
                <a:ea typeface="+mn-ea"/>
                <a:cs typeface="Segoe UI Semibold" panose="020B0702040204020203" pitchFamily="34" charset="0"/>
              </a:rPr>
            </a:br>
            <a:r>
              <a:rPr kumimoji="0" lang="en-US" sz="1000" b="0" i="0" u="none" strike="noStrike" kern="1200" cap="none" spc="0" normalizeH="0" baseline="0" noProof="0">
                <a:ln>
                  <a:noFill/>
                </a:ln>
                <a:solidFill>
                  <a:schemeClr val="tx2"/>
                </a:solidFill>
                <a:effectLst/>
                <a:uLnTx/>
                <a:uFillTx/>
                <a:ea typeface="+mn-ea"/>
                <a:cs typeface="Segoe UI Semibold" panose="020B0702040204020203" pitchFamily="34" charset="0"/>
              </a:rPr>
              <a:t>Hover over the prompt to see actions you can take</a:t>
            </a:r>
          </a:p>
        </p:txBody>
      </p:sp>
      <p:sp>
        <p:nvSpPr>
          <p:cNvPr id="60" name="Rectangle: Rounded Corners 26">
            <a:extLst>
              <a:ext uri="{FF2B5EF4-FFF2-40B4-BE49-F238E27FC236}">
                <a16:creationId xmlns:a16="http://schemas.microsoft.com/office/drawing/2014/main" id="{F0BD0CCB-4F8D-7D4D-69E6-0565447B3607}"/>
              </a:ext>
              <a:ext uri="{C183D7F6-B498-43B3-948B-1728B52AA6E4}">
                <adec:decorative xmlns:adec="http://schemas.microsoft.com/office/drawing/2017/decorative" val="0"/>
              </a:ext>
            </a:extLst>
          </p:cNvPr>
          <p:cNvSpPr/>
          <p:nvPr/>
        </p:nvSpPr>
        <p:spPr bwMode="auto">
          <a:xfrm>
            <a:off x="917714" y="1901748"/>
            <a:ext cx="1744511" cy="4616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chemeClr val="tx2"/>
                </a:solidFill>
                <a:effectLst/>
                <a:uLnTx/>
                <a:uFillTx/>
                <a:latin typeface="+mj-lt"/>
                <a:ea typeface="+mn-ea"/>
                <a:cs typeface="Segoe UI Semibold" panose="020B0702040204020203" pitchFamily="34" charset="0"/>
              </a:rPr>
              <a:t>Edit the prompt</a:t>
            </a:r>
            <a:br>
              <a:rPr kumimoji="0" lang="en-US" sz="1000" b="0" i="0" u="none" strike="noStrike" kern="1200" cap="none" spc="0" normalizeH="0" baseline="0" noProof="0">
                <a:ln>
                  <a:noFill/>
                </a:ln>
                <a:solidFill>
                  <a:schemeClr val="tx2"/>
                </a:solidFill>
                <a:effectLst/>
                <a:uLnTx/>
                <a:uFillTx/>
                <a:latin typeface="Segoe UI Semibold" panose="020B0702040204020203" pitchFamily="34" charset="0"/>
                <a:ea typeface="+mn-ea"/>
                <a:cs typeface="Segoe UI Semibold" panose="020B0702040204020203" pitchFamily="34" charset="0"/>
              </a:rPr>
            </a:br>
            <a:r>
              <a:rPr kumimoji="0" lang="en-US" sz="1000" b="0" i="0" u="none" strike="noStrike" kern="1200" cap="none" spc="0" normalizeH="0" baseline="0" noProof="0">
                <a:ln>
                  <a:noFill/>
                </a:ln>
                <a:solidFill>
                  <a:schemeClr val="tx2"/>
                </a:solidFill>
                <a:effectLst/>
                <a:uLnTx/>
                <a:uFillTx/>
                <a:ea typeface="+mn-ea"/>
                <a:cs typeface="Segoe UI Semibold" panose="020B0702040204020203" pitchFamily="34" charset="0"/>
              </a:rPr>
              <a:t>Will copy the prompt into the prompt box for editing</a:t>
            </a:r>
          </a:p>
        </p:txBody>
      </p:sp>
      <p:sp>
        <p:nvSpPr>
          <p:cNvPr id="68" name="Rectangle: Rounded Corners 26">
            <a:extLst>
              <a:ext uri="{FF2B5EF4-FFF2-40B4-BE49-F238E27FC236}">
                <a16:creationId xmlns:a16="http://schemas.microsoft.com/office/drawing/2014/main" id="{A7812125-1100-1C73-10F8-6545DFC92B98}"/>
              </a:ext>
              <a:ext uri="{C183D7F6-B498-43B3-948B-1728B52AA6E4}">
                <adec:decorative xmlns:adec="http://schemas.microsoft.com/office/drawing/2017/decorative" val="0"/>
              </a:ext>
            </a:extLst>
          </p:cNvPr>
          <p:cNvSpPr/>
          <p:nvPr/>
        </p:nvSpPr>
        <p:spPr bwMode="auto">
          <a:xfrm>
            <a:off x="917714" y="2420030"/>
            <a:ext cx="1932038" cy="4616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chemeClr val="tx2"/>
                </a:solidFill>
                <a:effectLst/>
                <a:uLnTx/>
                <a:uFillTx/>
                <a:latin typeface="+mj-lt"/>
                <a:ea typeface="+mn-ea"/>
                <a:cs typeface="Segoe UI Semibold" panose="020B0702040204020203" pitchFamily="34" charset="0"/>
              </a:rPr>
              <a:t>Copy</a:t>
            </a:r>
            <a:br>
              <a:rPr kumimoji="0" lang="en-US" sz="1000" b="0" i="0" u="none" strike="noStrike" kern="1200" cap="none" spc="0" normalizeH="0" baseline="0" noProof="0">
                <a:ln>
                  <a:noFill/>
                </a:ln>
                <a:solidFill>
                  <a:schemeClr val="tx2"/>
                </a:solidFill>
                <a:effectLst/>
                <a:uLnTx/>
                <a:uFillTx/>
                <a:latin typeface="Segoe UI Semibold" panose="020B0702040204020203" pitchFamily="34" charset="0"/>
                <a:ea typeface="+mn-ea"/>
                <a:cs typeface="Segoe UI Semibold" panose="020B0702040204020203" pitchFamily="34" charset="0"/>
              </a:rPr>
            </a:br>
            <a:r>
              <a:rPr kumimoji="0" lang="en-US" sz="1000" b="0" i="0" u="none" strike="noStrike" kern="1200" cap="none" spc="0" normalizeH="0" baseline="0" noProof="0">
                <a:ln>
                  <a:noFill/>
                </a:ln>
                <a:solidFill>
                  <a:schemeClr val="tx2"/>
                </a:solidFill>
                <a:effectLst/>
                <a:uLnTx/>
                <a:uFillTx/>
                <a:ea typeface="+mn-ea"/>
                <a:cs typeface="Segoe UI Semibold" panose="020B0702040204020203" pitchFamily="34" charset="0"/>
              </a:rPr>
              <a:t>Copy</a:t>
            </a:r>
            <a:r>
              <a:rPr lang="en-US" sz="1000">
                <a:solidFill>
                  <a:schemeClr val="tx2"/>
                </a:solidFill>
                <a:cs typeface="Segoe UI Semibold" panose="020B0702040204020203" pitchFamily="34" charset="0"/>
              </a:rPr>
              <a:t> the prompt to the clipboard to insert in another app</a:t>
            </a:r>
            <a:endParaRPr kumimoji="0" lang="en-US" sz="1000" b="0" i="0" u="none" strike="noStrike" kern="1200" cap="none" spc="0" normalizeH="0" baseline="0" noProof="0">
              <a:ln>
                <a:noFill/>
              </a:ln>
              <a:solidFill>
                <a:schemeClr val="tx2"/>
              </a:solidFill>
              <a:effectLst/>
              <a:uLnTx/>
              <a:uFillTx/>
              <a:ea typeface="+mn-ea"/>
              <a:cs typeface="Segoe UI Semibold" panose="020B0702040204020203" pitchFamily="34" charset="0"/>
            </a:endParaRPr>
          </a:p>
        </p:txBody>
      </p:sp>
      <p:sp>
        <p:nvSpPr>
          <p:cNvPr id="69" name="Rectangle: Rounded Corners 26">
            <a:extLst>
              <a:ext uri="{FF2B5EF4-FFF2-40B4-BE49-F238E27FC236}">
                <a16:creationId xmlns:a16="http://schemas.microsoft.com/office/drawing/2014/main" id="{34DAEE98-EC67-144F-7EE9-C08810953C89}"/>
              </a:ext>
              <a:ext uri="{C183D7F6-B498-43B3-948B-1728B52AA6E4}">
                <adec:decorative xmlns:adec="http://schemas.microsoft.com/office/drawing/2017/decorative" val="0"/>
              </a:ext>
            </a:extLst>
          </p:cNvPr>
          <p:cNvSpPr/>
          <p:nvPr/>
        </p:nvSpPr>
        <p:spPr bwMode="auto">
          <a:xfrm>
            <a:off x="917714" y="2922315"/>
            <a:ext cx="1744511" cy="4616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chemeClr val="tx2"/>
                </a:solidFill>
                <a:effectLst/>
                <a:uLnTx/>
                <a:uFillTx/>
                <a:latin typeface="+mj-lt"/>
                <a:ea typeface="+mn-ea"/>
                <a:cs typeface="Segoe UI Semibold" panose="020B0702040204020203" pitchFamily="34" charset="0"/>
              </a:rPr>
              <a:t>Save</a:t>
            </a:r>
            <a:br>
              <a:rPr kumimoji="0" lang="en-US" sz="1000" b="0" i="0" u="none" strike="noStrike" kern="1200" cap="none" spc="0" normalizeH="0" baseline="0" noProof="0">
                <a:ln>
                  <a:noFill/>
                </a:ln>
                <a:solidFill>
                  <a:schemeClr val="tx2"/>
                </a:solidFill>
                <a:effectLst/>
                <a:uLnTx/>
                <a:uFillTx/>
                <a:latin typeface="Segoe UI Semibold" panose="020B0702040204020203" pitchFamily="34" charset="0"/>
                <a:ea typeface="+mn-ea"/>
                <a:cs typeface="Segoe UI Semibold" panose="020B0702040204020203" pitchFamily="34" charset="0"/>
              </a:rPr>
            </a:br>
            <a:r>
              <a:rPr kumimoji="0" lang="en-US" sz="1000" b="0" i="0" u="none" strike="noStrike" kern="1200" cap="none" spc="0" normalizeH="0" baseline="0" noProof="0">
                <a:ln>
                  <a:noFill/>
                </a:ln>
                <a:solidFill>
                  <a:schemeClr val="tx2"/>
                </a:solidFill>
                <a:effectLst/>
                <a:uLnTx/>
                <a:uFillTx/>
                <a:ea typeface="+mn-ea"/>
                <a:cs typeface="Segoe UI Semibold" panose="020B0702040204020203" pitchFamily="34" charset="0"/>
              </a:rPr>
              <a:t>Save the prompt </a:t>
            </a:r>
            <a:r>
              <a:rPr lang="en-US" sz="1000">
                <a:solidFill>
                  <a:schemeClr val="tx2"/>
                </a:solidFill>
                <a:cs typeface="Segoe UI Semibold" panose="020B0702040204020203" pitchFamily="34" charset="0"/>
              </a:rPr>
              <a:t>to the prompt gallery</a:t>
            </a:r>
            <a:endParaRPr kumimoji="0" lang="en-US" sz="1000" b="0" i="0" u="none" strike="noStrike" kern="1200" cap="none" spc="0" normalizeH="0" baseline="0" noProof="0">
              <a:ln>
                <a:noFill/>
              </a:ln>
              <a:solidFill>
                <a:schemeClr val="tx2"/>
              </a:solidFill>
              <a:effectLst/>
              <a:uLnTx/>
              <a:uFillTx/>
              <a:ea typeface="+mn-ea"/>
              <a:cs typeface="Segoe UI Semibold" panose="020B0702040204020203" pitchFamily="34" charset="0"/>
            </a:endParaRPr>
          </a:p>
        </p:txBody>
      </p:sp>
      <p:sp>
        <p:nvSpPr>
          <p:cNvPr id="70" name="Rectangle: Rounded Corners 26">
            <a:extLst>
              <a:ext uri="{FF2B5EF4-FFF2-40B4-BE49-F238E27FC236}">
                <a16:creationId xmlns:a16="http://schemas.microsoft.com/office/drawing/2014/main" id="{1B65C62E-9E4B-0F66-7671-E024C7C979E1}"/>
              </a:ext>
              <a:ext uri="{C183D7F6-B498-43B3-948B-1728B52AA6E4}">
                <adec:decorative xmlns:adec="http://schemas.microsoft.com/office/drawing/2017/decorative" val="0"/>
              </a:ext>
            </a:extLst>
          </p:cNvPr>
          <p:cNvSpPr/>
          <p:nvPr/>
        </p:nvSpPr>
        <p:spPr bwMode="auto">
          <a:xfrm>
            <a:off x="917714" y="3481136"/>
            <a:ext cx="1744511" cy="4616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chemeClr val="tx2"/>
                </a:solidFill>
                <a:effectLst/>
                <a:uLnTx/>
                <a:uFillTx/>
                <a:latin typeface="+mj-lt"/>
                <a:ea typeface="+mn-ea"/>
                <a:cs typeface="Segoe UI Semibold" panose="020B0702040204020203" pitchFamily="34" charset="0"/>
              </a:rPr>
              <a:t>Copy prompt link</a:t>
            </a:r>
            <a:br>
              <a:rPr kumimoji="0" lang="en-US" sz="1000" b="0" i="0" u="none" strike="noStrike" kern="1200" cap="none" spc="0" normalizeH="0" baseline="0" noProof="0">
                <a:ln>
                  <a:noFill/>
                </a:ln>
                <a:solidFill>
                  <a:schemeClr val="tx2"/>
                </a:solidFill>
                <a:effectLst/>
                <a:uLnTx/>
                <a:uFillTx/>
                <a:latin typeface="Segoe UI Semibold" panose="020B0702040204020203" pitchFamily="34" charset="0"/>
                <a:ea typeface="+mn-ea"/>
                <a:cs typeface="Segoe UI Semibold" panose="020B0702040204020203" pitchFamily="34" charset="0"/>
              </a:rPr>
            </a:br>
            <a:r>
              <a:rPr kumimoji="0" lang="en-US" sz="1000" b="0" i="0" u="none" strike="noStrike" kern="1200" cap="none" spc="0" normalizeH="0" baseline="0" noProof="0">
                <a:ln>
                  <a:noFill/>
                </a:ln>
                <a:solidFill>
                  <a:schemeClr val="tx2"/>
                </a:solidFill>
                <a:effectLst/>
                <a:uLnTx/>
                <a:uFillTx/>
                <a:ea typeface="+mn-ea"/>
                <a:cs typeface="Segoe UI Semibold" panose="020B0702040204020203" pitchFamily="34" charset="0"/>
              </a:rPr>
              <a:t>Create a link to the prompt you can share with others</a:t>
            </a:r>
          </a:p>
        </p:txBody>
      </p:sp>
      <p:sp>
        <p:nvSpPr>
          <p:cNvPr id="71" name="Rectangle: Rounded Corners 26">
            <a:extLst>
              <a:ext uri="{FF2B5EF4-FFF2-40B4-BE49-F238E27FC236}">
                <a16:creationId xmlns:a16="http://schemas.microsoft.com/office/drawing/2014/main" id="{4C7EE918-2D73-CA16-F92E-4783F884FC5C}"/>
              </a:ext>
              <a:ext uri="{C183D7F6-B498-43B3-948B-1728B52AA6E4}">
                <adec:decorative xmlns:adec="http://schemas.microsoft.com/office/drawing/2017/decorative" val="0"/>
              </a:ext>
            </a:extLst>
          </p:cNvPr>
          <p:cNvSpPr/>
          <p:nvPr/>
        </p:nvSpPr>
        <p:spPr bwMode="auto">
          <a:xfrm>
            <a:off x="588261" y="4161604"/>
            <a:ext cx="2390692" cy="4616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chemeClr val="tx2"/>
                </a:solidFill>
                <a:effectLst/>
                <a:uLnTx/>
                <a:uFillTx/>
                <a:latin typeface="+mj-lt"/>
                <a:ea typeface="+mn-ea"/>
                <a:cs typeface="Segoe UI Semibold" panose="020B0702040204020203" pitchFamily="34" charset="0"/>
              </a:rPr>
              <a:t>Prompt response</a:t>
            </a:r>
            <a:br>
              <a:rPr kumimoji="0" lang="en-US" sz="1000" b="0" i="0" u="none" strike="noStrike" kern="1200" cap="none" spc="0" normalizeH="0" baseline="0" noProof="0">
                <a:ln>
                  <a:noFill/>
                </a:ln>
                <a:solidFill>
                  <a:schemeClr val="tx2"/>
                </a:solidFill>
                <a:effectLst/>
                <a:uLnTx/>
                <a:uFillTx/>
                <a:latin typeface="Segoe UI Semibold"/>
                <a:ea typeface="+mn-ea"/>
                <a:cs typeface="Segoe UI Semibold" panose="020B0702040204020203" pitchFamily="34" charset="0"/>
              </a:rPr>
            </a:br>
            <a:r>
              <a:rPr kumimoji="0" lang="en-US" sz="1000" b="0" i="0" u="none" strike="noStrike" kern="1200" cap="none" spc="0" normalizeH="0" baseline="0" noProof="0">
                <a:ln>
                  <a:noFill/>
                </a:ln>
                <a:solidFill>
                  <a:schemeClr val="tx2"/>
                </a:solidFill>
                <a:effectLst/>
                <a:uLnTx/>
                <a:uFillTx/>
                <a:ea typeface="+mn-ea"/>
                <a:cs typeface="Segoe UI Semibold" panose="020B0702040204020203" pitchFamily="34" charset="0"/>
              </a:rPr>
              <a:t>See the response here. Click on Sources to find references to files or web sites used</a:t>
            </a:r>
          </a:p>
        </p:txBody>
      </p:sp>
      <p:sp>
        <p:nvSpPr>
          <p:cNvPr id="73" name="Rectangle: Rounded Corners 26">
            <a:extLst>
              <a:ext uri="{FF2B5EF4-FFF2-40B4-BE49-F238E27FC236}">
                <a16:creationId xmlns:a16="http://schemas.microsoft.com/office/drawing/2014/main" id="{FD58E0E9-7756-8CF2-21BB-98F78E372E29}"/>
              </a:ext>
              <a:ext uri="{C183D7F6-B498-43B3-948B-1728B52AA6E4}">
                <adec:decorative xmlns:adec="http://schemas.microsoft.com/office/drawing/2017/decorative" val="0"/>
              </a:ext>
            </a:extLst>
          </p:cNvPr>
          <p:cNvSpPr/>
          <p:nvPr/>
        </p:nvSpPr>
        <p:spPr bwMode="auto">
          <a:xfrm>
            <a:off x="588261" y="4959293"/>
            <a:ext cx="2390692" cy="4616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chemeClr val="tx2"/>
                </a:solidFill>
                <a:effectLst/>
                <a:uLnTx/>
                <a:uFillTx/>
                <a:latin typeface="+mj-lt"/>
                <a:ea typeface="+mn-ea"/>
                <a:cs typeface="Segoe UI Semibold" panose="020B0702040204020203" pitchFamily="34" charset="0"/>
              </a:rPr>
              <a:t>Multi-turn</a:t>
            </a:r>
            <a:r>
              <a:rPr kumimoji="0" lang="en-US" sz="1000" b="0" i="0" u="none" strike="noStrike" kern="1200" cap="none" spc="0" normalizeH="0" baseline="0" noProof="0">
                <a:ln>
                  <a:noFill/>
                </a:ln>
                <a:solidFill>
                  <a:schemeClr val="tx2"/>
                </a:solidFill>
                <a:effectLst/>
                <a:uLnTx/>
                <a:uFillTx/>
                <a:latin typeface="Segoe UI Semibold"/>
                <a:ea typeface="+mn-ea"/>
                <a:cs typeface="Segoe UI Semibold" panose="020B0702040204020203" pitchFamily="34" charset="0"/>
              </a:rPr>
              <a:t> </a:t>
            </a:r>
            <a:r>
              <a:rPr kumimoji="0" lang="en-US" sz="1000" b="0" i="0" u="none" strike="noStrike" kern="1200" cap="none" spc="0" normalizeH="0" baseline="0" noProof="0">
                <a:ln>
                  <a:noFill/>
                </a:ln>
                <a:solidFill>
                  <a:schemeClr val="tx2"/>
                </a:solidFill>
                <a:effectLst/>
                <a:uLnTx/>
                <a:uFillTx/>
                <a:latin typeface="Segoe UI"/>
                <a:ea typeface="+mn-ea"/>
                <a:cs typeface="Segoe UI Semibold" panose="020B0702040204020203" pitchFamily="34" charset="0"/>
              </a:rPr>
              <a:t>suggestions</a:t>
            </a:r>
            <a:br>
              <a:rPr kumimoji="0" lang="en-US" sz="1000" b="0" i="0" u="none" strike="noStrike" kern="1200" cap="none" spc="0" normalizeH="0" baseline="0" noProof="0">
                <a:ln>
                  <a:noFill/>
                </a:ln>
                <a:solidFill>
                  <a:schemeClr val="tx2"/>
                </a:solidFill>
                <a:effectLst/>
                <a:uLnTx/>
                <a:uFillTx/>
                <a:latin typeface="Segoe UI"/>
                <a:ea typeface="+mn-ea"/>
                <a:cs typeface="Segoe UI Semibold" panose="020B0702040204020203" pitchFamily="34" charset="0"/>
              </a:rPr>
            </a:br>
            <a:r>
              <a:rPr kumimoji="0" lang="en-US" sz="1000" b="0" i="0" u="none" strike="noStrike" kern="1200" cap="none" spc="0" normalizeH="0" baseline="0" noProof="0">
                <a:ln>
                  <a:noFill/>
                </a:ln>
                <a:solidFill>
                  <a:schemeClr val="tx2"/>
                </a:solidFill>
                <a:effectLst/>
                <a:uLnTx/>
                <a:uFillTx/>
                <a:ea typeface="+mn-ea"/>
                <a:cs typeface="Segoe UI Semibold" panose="020B0702040204020203" pitchFamily="34" charset="0"/>
              </a:rPr>
              <a:t>Continue the conversation with these suggestions to enhance your response.</a:t>
            </a:r>
          </a:p>
        </p:txBody>
      </p:sp>
      <p:sp>
        <p:nvSpPr>
          <p:cNvPr id="75" name="Rectangle: Rounded Corners 26">
            <a:extLst>
              <a:ext uri="{FF2B5EF4-FFF2-40B4-BE49-F238E27FC236}">
                <a16:creationId xmlns:a16="http://schemas.microsoft.com/office/drawing/2014/main" id="{C7CAAE92-514D-B7C9-D714-4817102E234D}"/>
              </a:ext>
            </a:extLst>
          </p:cNvPr>
          <p:cNvSpPr/>
          <p:nvPr/>
        </p:nvSpPr>
        <p:spPr bwMode="auto">
          <a:xfrm>
            <a:off x="588261" y="5690299"/>
            <a:ext cx="2390692" cy="30777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chemeClr val="tx2"/>
                </a:solidFill>
                <a:effectLst/>
                <a:uLnTx/>
                <a:uFillTx/>
                <a:latin typeface="Segoe UI Semibold"/>
                <a:ea typeface="+mn-ea"/>
                <a:cs typeface="Segoe UI Semibold" panose="020B0702040204020203" pitchFamily="34" charset="0"/>
              </a:rPr>
              <a:t>Prompt Box</a:t>
            </a:r>
            <a:br>
              <a:rPr kumimoji="0" lang="en-US" sz="1000" b="0" i="0" u="none" strike="noStrike" kern="1200" cap="none" spc="0" normalizeH="0" baseline="0" noProof="0">
                <a:ln>
                  <a:noFill/>
                </a:ln>
                <a:solidFill>
                  <a:schemeClr val="tx2"/>
                </a:solidFill>
                <a:effectLst/>
                <a:uLnTx/>
                <a:uFillTx/>
                <a:latin typeface="Segoe UI Semibold"/>
                <a:ea typeface="+mn-ea"/>
                <a:cs typeface="Segoe UI Semibold" panose="020B0702040204020203" pitchFamily="34" charset="0"/>
              </a:rPr>
            </a:br>
            <a:r>
              <a:rPr kumimoji="0" lang="en-US" sz="1000" b="0" i="0" u="none" strike="noStrike" kern="1200" cap="none" spc="0" normalizeH="0" baseline="0" noProof="0">
                <a:ln>
                  <a:noFill/>
                </a:ln>
                <a:solidFill>
                  <a:schemeClr val="tx2"/>
                </a:solidFill>
                <a:effectLst/>
                <a:uLnTx/>
                <a:uFillTx/>
                <a:ea typeface="+mn-ea"/>
                <a:cs typeface="Segoe UI Semibold" panose="020B0702040204020203" pitchFamily="34" charset="0"/>
              </a:rPr>
              <a:t>Continue your chat here</a:t>
            </a:r>
          </a:p>
        </p:txBody>
      </p:sp>
      <p:sp>
        <p:nvSpPr>
          <p:cNvPr id="115" name="Rectangle: Rounded Corners 26">
            <a:extLst>
              <a:ext uri="{FF2B5EF4-FFF2-40B4-BE49-F238E27FC236}">
                <a16:creationId xmlns:a16="http://schemas.microsoft.com/office/drawing/2014/main" id="{B8C07172-1F2C-F7CF-D151-1024A97BF115}"/>
              </a:ext>
              <a:ext uri="{C183D7F6-B498-43B3-948B-1728B52AA6E4}">
                <adec:decorative xmlns:adec="http://schemas.microsoft.com/office/drawing/2017/decorative" val="0"/>
              </a:ext>
            </a:extLst>
          </p:cNvPr>
          <p:cNvSpPr/>
          <p:nvPr/>
        </p:nvSpPr>
        <p:spPr bwMode="auto">
          <a:xfrm>
            <a:off x="8934450" y="259377"/>
            <a:ext cx="2390693" cy="30777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buClrTx/>
              <a:buSzTx/>
              <a:buFontTx/>
              <a:buNone/>
              <a:tabLst/>
              <a:defRPr/>
            </a:pPr>
            <a:r>
              <a:rPr kumimoji="0" lang="en-US" sz="1000" b="0" i="0" u="none" strike="noStrike" kern="1200" cap="none" spc="0" normalizeH="0" baseline="0" noProof="0">
                <a:ln>
                  <a:noFill/>
                </a:ln>
                <a:solidFill>
                  <a:schemeClr val="tx2"/>
                </a:solidFill>
                <a:effectLst/>
                <a:uLnTx/>
                <a:uFillTx/>
                <a:latin typeface="+mj-lt"/>
                <a:ea typeface="+mn-ea"/>
                <a:cs typeface="Segoe UI Semibold" panose="020B0702040204020203" pitchFamily="34" charset="0"/>
              </a:rPr>
              <a:t>Response options</a:t>
            </a:r>
            <a:endParaRPr lang="en-US" sz="1000">
              <a:solidFill>
                <a:schemeClr val="tx2"/>
              </a:solidFill>
              <a:latin typeface="+mj-lt"/>
              <a:cs typeface="Segoe UI Semibold" panose="020B0702040204020203" pitchFamily="34" charset="0"/>
            </a:endParaRPr>
          </a:p>
          <a:p>
            <a:pPr marL="0" marR="0" lvl="0" indent="0" algn="l" defTabSz="914367" rtl="0" eaLnBrk="1" fontAlgn="auto" latinLnBrk="0" hangingPunct="1">
              <a:lnSpc>
                <a:spcPct val="100000"/>
              </a:lnSpc>
              <a:spcBef>
                <a:spcPts val="0"/>
              </a:spcBef>
              <a:buClrTx/>
              <a:buSzTx/>
              <a:buFontTx/>
              <a:buNone/>
              <a:tabLst/>
              <a:defRPr/>
            </a:pPr>
            <a:r>
              <a:rPr kumimoji="0" lang="en-US" sz="1000" b="0" i="0" u="none" strike="noStrike" kern="1200" cap="none" spc="0" normalizeH="0" baseline="0" noProof="0">
                <a:ln>
                  <a:noFill/>
                </a:ln>
                <a:solidFill>
                  <a:schemeClr val="tx2"/>
                </a:solidFill>
                <a:effectLst/>
                <a:uLnTx/>
                <a:uFillTx/>
                <a:cs typeface="Segoe UI" panose="020B0502040204020203" pitchFamily="34" charset="0"/>
              </a:rPr>
              <a:t>Actions you can take with the prompt</a:t>
            </a:r>
          </a:p>
        </p:txBody>
      </p:sp>
      <p:sp>
        <p:nvSpPr>
          <p:cNvPr id="117" name="Rectangle: Rounded Corners 26">
            <a:extLst>
              <a:ext uri="{FF2B5EF4-FFF2-40B4-BE49-F238E27FC236}">
                <a16:creationId xmlns:a16="http://schemas.microsoft.com/office/drawing/2014/main" id="{BF305C6C-472D-B8E6-2DC1-69EC9F5895C1}"/>
              </a:ext>
              <a:ext uri="{C183D7F6-B498-43B3-948B-1728B52AA6E4}">
                <adec:decorative xmlns:adec="http://schemas.microsoft.com/office/drawing/2017/decorative" val="0"/>
              </a:ext>
            </a:extLst>
          </p:cNvPr>
          <p:cNvSpPr/>
          <p:nvPr/>
        </p:nvSpPr>
        <p:spPr bwMode="auto">
          <a:xfrm>
            <a:off x="9369014" y="640337"/>
            <a:ext cx="1904578" cy="61555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chemeClr val="tx2"/>
                </a:solidFill>
                <a:effectLst/>
                <a:uLnTx/>
                <a:uFillTx/>
                <a:latin typeface="+mj-lt"/>
                <a:ea typeface="+mn-ea"/>
                <a:cs typeface="Segoe UI Semibold" panose="020B0702040204020203" pitchFamily="34" charset="0"/>
              </a:rPr>
              <a:t>Copy response</a:t>
            </a:r>
            <a:br>
              <a:rPr kumimoji="0" lang="en-US" sz="1000" b="0" i="0" u="none" strike="noStrike" kern="1200" cap="none" spc="0" normalizeH="0" baseline="0" noProof="0">
                <a:ln>
                  <a:noFill/>
                </a:ln>
                <a:solidFill>
                  <a:schemeClr val="tx2"/>
                </a:solidFill>
                <a:effectLst/>
                <a:uLnTx/>
                <a:uFillTx/>
                <a:latin typeface="Segoe UI Semibold" panose="020B0702040204020203" pitchFamily="34" charset="0"/>
                <a:ea typeface="+mn-ea"/>
                <a:cs typeface="Segoe UI Semibold" panose="020B0702040204020203" pitchFamily="34" charset="0"/>
              </a:rPr>
            </a:br>
            <a:r>
              <a:rPr kumimoji="0" lang="en-US" sz="1000" b="0" i="0" u="none" strike="noStrike" kern="1200" cap="none" spc="0" normalizeH="0" baseline="0" noProof="0">
                <a:ln>
                  <a:noFill/>
                </a:ln>
                <a:solidFill>
                  <a:schemeClr val="tx2"/>
                </a:solidFill>
                <a:effectLst/>
                <a:uLnTx/>
                <a:uFillTx/>
                <a:ea typeface="+mn-ea"/>
                <a:cs typeface="Segoe UI Semibold" panose="020B0702040204020203" pitchFamily="34" charset="0"/>
              </a:rPr>
              <a:t>Copy the response to </a:t>
            </a:r>
            <a:br>
              <a:rPr kumimoji="0" lang="en-US" sz="1000" b="0" i="0" u="none" strike="noStrike" kern="1200" cap="none" spc="0" normalizeH="0" baseline="0" noProof="0">
                <a:ln>
                  <a:noFill/>
                </a:ln>
                <a:solidFill>
                  <a:schemeClr val="tx2"/>
                </a:solidFill>
                <a:effectLst/>
                <a:uLnTx/>
                <a:uFillTx/>
                <a:ea typeface="+mn-ea"/>
                <a:cs typeface="Segoe UI Semibold" panose="020B0702040204020203" pitchFamily="34" charset="0"/>
              </a:rPr>
            </a:br>
            <a:r>
              <a:rPr kumimoji="0" lang="en-US" sz="1000" b="0" i="0" u="none" strike="noStrike" kern="1200" cap="none" spc="0" normalizeH="0" baseline="0" noProof="0">
                <a:ln>
                  <a:noFill/>
                </a:ln>
                <a:solidFill>
                  <a:schemeClr val="tx2"/>
                </a:solidFill>
                <a:effectLst/>
                <a:uLnTx/>
                <a:uFillTx/>
                <a:ea typeface="+mn-ea"/>
                <a:cs typeface="Segoe UI Semibold" panose="020B0702040204020203" pitchFamily="34" charset="0"/>
              </a:rPr>
              <a:t>the clipboard to paste in </a:t>
            </a:r>
            <a:br>
              <a:rPr kumimoji="0" lang="en-US" sz="1000" b="0" i="0" u="none" strike="noStrike" kern="1200" cap="none" spc="0" normalizeH="0" baseline="0" noProof="0">
                <a:ln>
                  <a:noFill/>
                </a:ln>
                <a:solidFill>
                  <a:schemeClr val="tx2"/>
                </a:solidFill>
                <a:effectLst/>
                <a:uLnTx/>
                <a:uFillTx/>
                <a:ea typeface="+mn-ea"/>
                <a:cs typeface="Segoe UI Semibold" panose="020B0702040204020203" pitchFamily="34" charset="0"/>
              </a:rPr>
            </a:br>
            <a:r>
              <a:rPr kumimoji="0" lang="en-US" sz="1000" b="0" i="0" u="none" strike="noStrike" kern="1200" cap="none" spc="0" normalizeH="0" baseline="0" noProof="0">
                <a:ln>
                  <a:noFill/>
                </a:ln>
                <a:solidFill>
                  <a:schemeClr val="tx2"/>
                </a:solidFill>
                <a:effectLst/>
                <a:uLnTx/>
                <a:uFillTx/>
                <a:ea typeface="+mn-ea"/>
                <a:cs typeface="Segoe UI Semibold" panose="020B0702040204020203" pitchFamily="34" charset="0"/>
              </a:rPr>
              <a:t>another location</a:t>
            </a:r>
          </a:p>
        </p:txBody>
      </p:sp>
      <p:sp>
        <p:nvSpPr>
          <p:cNvPr id="118" name="Rectangle: Rounded Corners 26">
            <a:extLst>
              <a:ext uri="{FF2B5EF4-FFF2-40B4-BE49-F238E27FC236}">
                <a16:creationId xmlns:a16="http://schemas.microsoft.com/office/drawing/2014/main" id="{9F3AA655-4821-16F5-7118-464F493A43E8}"/>
              </a:ext>
              <a:ext uri="{C183D7F6-B498-43B3-948B-1728B52AA6E4}">
                <adec:decorative xmlns:adec="http://schemas.microsoft.com/office/drawing/2017/decorative" val="0"/>
              </a:ext>
            </a:extLst>
          </p:cNvPr>
          <p:cNvSpPr/>
          <p:nvPr/>
        </p:nvSpPr>
        <p:spPr bwMode="auto">
          <a:xfrm>
            <a:off x="9369014" y="1385353"/>
            <a:ext cx="1904578" cy="4616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chemeClr val="tx2"/>
                </a:solidFill>
                <a:effectLst/>
                <a:uLnTx/>
                <a:uFillTx/>
                <a:latin typeface="+mj-lt"/>
                <a:ea typeface="+mn-ea"/>
                <a:cs typeface="Segoe UI Semibold" panose="020B0702040204020203" pitchFamily="34" charset="0"/>
              </a:rPr>
              <a:t>I like something</a:t>
            </a:r>
            <a:br>
              <a:rPr kumimoji="0" lang="en-US" sz="1000" b="0" i="0" u="none" strike="noStrike" kern="1200" cap="none" spc="0" normalizeH="0" baseline="0" noProof="0">
                <a:ln>
                  <a:noFill/>
                </a:ln>
                <a:solidFill>
                  <a:schemeClr val="tx2"/>
                </a:solidFill>
                <a:effectLst/>
                <a:uLnTx/>
                <a:uFillTx/>
                <a:latin typeface="Segoe UI Semibold" panose="020B0702040204020203" pitchFamily="34" charset="0"/>
                <a:ea typeface="+mn-ea"/>
                <a:cs typeface="Segoe UI Semibold" panose="020B0702040204020203" pitchFamily="34" charset="0"/>
              </a:rPr>
            </a:br>
            <a:r>
              <a:rPr kumimoji="0" lang="en-US" sz="1000" b="0" i="0" u="none" strike="noStrike" kern="1200" cap="none" spc="0" normalizeH="0" baseline="0" noProof="0">
                <a:ln>
                  <a:noFill/>
                </a:ln>
                <a:solidFill>
                  <a:schemeClr val="tx2"/>
                </a:solidFill>
                <a:effectLst/>
                <a:uLnTx/>
                <a:uFillTx/>
                <a:ea typeface="+mn-ea"/>
                <a:cs typeface="Segoe UI Semibold" panose="020B0702040204020203" pitchFamily="34" charset="0"/>
              </a:rPr>
              <a:t>Provide positive feedback to your admin and Microsoft </a:t>
            </a:r>
          </a:p>
        </p:txBody>
      </p:sp>
      <p:sp>
        <p:nvSpPr>
          <p:cNvPr id="120" name="Rectangle: Rounded Corners 26">
            <a:extLst>
              <a:ext uri="{FF2B5EF4-FFF2-40B4-BE49-F238E27FC236}">
                <a16:creationId xmlns:a16="http://schemas.microsoft.com/office/drawing/2014/main" id="{1D996743-AF42-703C-3C23-F086D2409EFF}"/>
              </a:ext>
              <a:ext uri="{C183D7F6-B498-43B3-948B-1728B52AA6E4}">
                <adec:decorative xmlns:adec="http://schemas.microsoft.com/office/drawing/2017/decorative" val="0"/>
              </a:ext>
            </a:extLst>
          </p:cNvPr>
          <p:cNvSpPr/>
          <p:nvPr/>
        </p:nvSpPr>
        <p:spPr bwMode="auto">
          <a:xfrm>
            <a:off x="9369014" y="1976481"/>
            <a:ext cx="1904578" cy="4616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chemeClr val="tx2"/>
                </a:solidFill>
                <a:effectLst/>
                <a:uLnTx/>
                <a:uFillTx/>
                <a:latin typeface="+mj-lt"/>
                <a:ea typeface="+mn-ea"/>
                <a:cs typeface="Segoe UI Semibold" panose="020B0702040204020203" pitchFamily="34" charset="0"/>
              </a:rPr>
              <a:t>I don’t like something</a:t>
            </a:r>
            <a:br>
              <a:rPr kumimoji="0" lang="en-US" sz="1000" b="0" i="0" u="none" strike="noStrike" kern="1200" cap="none" spc="0" normalizeH="0" baseline="0" noProof="0">
                <a:ln>
                  <a:noFill/>
                </a:ln>
                <a:solidFill>
                  <a:schemeClr val="tx2"/>
                </a:solidFill>
                <a:effectLst/>
                <a:uLnTx/>
                <a:uFillTx/>
                <a:latin typeface="Segoe UI Semibold" panose="020B0702040204020203" pitchFamily="34" charset="0"/>
                <a:ea typeface="+mn-ea"/>
                <a:cs typeface="Segoe UI Semibold" panose="020B0702040204020203" pitchFamily="34" charset="0"/>
              </a:rPr>
            </a:br>
            <a:r>
              <a:rPr kumimoji="0" lang="en-US" sz="1000" b="0" i="0" u="none" strike="noStrike" kern="1200" cap="none" spc="0" normalizeH="0" baseline="0" noProof="0">
                <a:ln>
                  <a:noFill/>
                </a:ln>
                <a:solidFill>
                  <a:schemeClr val="tx2"/>
                </a:solidFill>
                <a:effectLst/>
                <a:uLnTx/>
                <a:uFillTx/>
                <a:ea typeface="+mn-ea"/>
                <a:cs typeface="Segoe UI Semibold" panose="020B0702040204020203" pitchFamily="34" charset="0"/>
              </a:rPr>
              <a:t>Provide positive feedback to your admin and Microsoft </a:t>
            </a:r>
          </a:p>
        </p:txBody>
      </p:sp>
      <p:sp>
        <p:nvSpPr>
          <p:cNvPr id="124" name="Rectangle: Rounded Corners 26">
            <a:extLst>
              <a:ext uri="{FF2B5EF4-FFF2-40B4-BE49-F238E27FC236}">
                <a16:creationId xmlns:a16="http://schemas.microsoft.com/office/drawing/2014/main" id="{7638100E-1A50-0AA5-AFAA-53269EB5A43B}"/>
              </a:ext>
              <a:ext uri="{C183D7F6-B498-43B3-948B-1728B52AA6E4}">
                <adec:decorative xmlns:adec="http://schemas.microsoft.com/office/drawing/2017/decorative" val="0"/>
              </a:ext>
            </a:extLst>
          </p:cNvPr>
          <p:cNvSpPr/>
          <p:nvPr/>
        </p:nvSpPr>
        <p:spPr bwMode="auto">
          <a:xfrm>
            <a:off x="9369014" y="2601529"/>
            <a:ext cx="1904578" cy="15388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chemeClr val="tx2"/>
                </a:solidFill>
                <a:effectLst/>
                <a:uLnTx/>
                <a:uFillTx/>
                <a:latin typeface="+mj-lt"/>
                <a:ea typeface="+mn-ea"/>
                <a:cs typeface="Segoe UI Semibold" panose="020B0702040204020203" pitchFamily="34" charset="0"/>
              </a:rPr>
              <a:t>More options</a:t>
            </a:r>
          </a:p>
        </p:txBody>
      </p:sp>
      <p:sp>
        <p:nvSpPr>
          <p:cNvPr id="125" name="Rectangle: Rounded Corners 26">
            <a:extLst>
              <a:ext uri="{FF2B5EF4-FFF2-40B4-BE49-F238E27FC236}">
                <a16:creationId xmlns:a16="http://schemas.microsoft.com/office/drawing/2014/main" id="{6BD80508-8C17-1EC8-6180-11CAAB784E41}"/>
              </a:ext>
              <a:ext uri="{C183D7F6-B498-43B3-948B-1728B52AA6E4}">
                <adec:decorative xmlns:adec="http://schemas.microsoft.com/office/drawing/2017/decorative" val="0"/>
              </a:ext>
            </a:extLst>
          </p:cNvPr>
          <p:cNvSpPr/>
          <p:nvPr/>
        </p:nvSpPr>
        <p:spPr bwMode="auto">
          <a:xfrm>
            <a:off x="9369014" y="2858293"/>
            <a:ext cx="1744511" cy="92333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chemeClr val="tx2"/>
                </a:solidFill>
                <a:effectLst/>
                <a:uLnTx/>
                <a:uFillTx/>
                <a:latin typeface="+mj-lt"/>
                <a:ea typeface="+mn-ea"/>
                <a:cs typeface="Segoe UI Semibold" panose="020B0702040204020203" pitchFamily="34" charset="0"/>
              </a:rPr>
              <a:t>Share prompt and copy with response</a:t>
            </a:r>
            <a:br>
              <a:rPr kumimoji="0" lang="en-US" sz="1000" b="0" i="0" u="none" strike="noStrike" kern="1200" cap="none" spc="0" normalizeH="0" baseline="0" noProof="0">
                <a:ln>
                  <a:noFill/>
                </a:ln>
                <a:solidFill>
                  <a:schemeClr val="tx2"/>
                </a:solidFill>
                <a:effectLst/>
                <a:uLnTx/>
                <a:uFillTx/>
                <a:latin typeface="Segoe UI Semibold" panose="020B0702040204020203" pitchFamily="34" charset="0"/>
                <a:ea typeface="+mn-ea"/>
                <a:cs typeface="Segoe UI Semibold" panose="020B0702040204020203" pitchFamily="34" charset="0"/>
              </a:rPr>
            </a:br>
            <a:r>
              <a:rPr kumimoji="0" lang="en-US" sz="1000" b="0" i="0" u="none" strike="noStrike" kern="1200" cap="none" spc="0" normalizeH="0" baseline="0" noProof="0">
                <a:ln>
                  <a:noFill/>
                </a:ln>
                <a:solidFill>
                  <a:schemeClr val="tx2"/>
                </a:solidFill>
                <a:effectLst/>
                <a:uLnTx/>
                <a:uFillTx/>
                <a:ea typeface="+mn-ea"/>
                <a:cs typeface="Segoe UI Semibold" panose="020B0702040204020203" pitchFamily="34" charset="0"/>
              </a:rPr>
              <a:t>Create a link for the prompt in Copilot Chat. Copies the prompt and response with the link to provide context</a:t>
            </a:r>
          </a:p>
        </p:txBody>
      </p:sp>
      <p:sp>
        <p:nvSpPr>
          <p:cNvPr id="123" name="Rectangle: Rounded Corners 26">
            <a:extLst>
              <a:ext uri="{FF2B5EF4-FFF2-40B4-BE49-F238E27FC236}">
                <a16:creationId xmlns:a16="http://schemas.microsoft.com/office/drawing/2014/main" id="{15FC49AA-B9F3-ED0B-12D2-9262194D22AA}"/>
              </a:ext>
              <a:ext uri="{C183D7F6-B498-43B3-948B-1728B52AA6E4}">
                <adec:decorative xmlns:adec="http://schemas.microsoft.com/office/drawing/2017/decorative" val="0"/>
              </a:ext>
            </a:extLst>
          </p:cNvPr>
          <p:cNvSpPr/>
          <p:nvPr/>
        </p:nvSpPr>
        <p:spPr bwMode="auto">
          <a:xfrm>
            <a:off x="9369014" y="3899259"/>
            <a:ext cx="1904578" cy="4616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chemeClr val="tx2"/>
                </a:solidFill>
                <a:effectLst/>
                <a:uLnTx/>
                <a:uFillTx/>
                <a:latin typeface="+mj-lt"/>
                <a:ea typeface="+mn-ea"/>
                <a:cs typeface="Segoe UI Semibold" panose="020B0702040204020203" pitchFamily="34" charset="0"/>
              </a:rPr>
              <a:t>Edit in pages</a:t>
            </a:r>
            <a:br>
              <a:rPr kumimoji="0" lang="en-US" sz="1000" b="0" i="0" u="none" strike="noStrike" kern="1200" cap="none" spc="0" normalizeH="0" baseline="0" noProof="0">
                <a:ln>
                  <a:noFill/>
                </a:ln>
                <a:solidFill>
                  <a:schemeClr val="tx2"/>
                </a:solidFill>
                <a:effectLst/>
                <a:uLnTx/>
                <a:uFillTx/>
                <a:latin typeface="Segoe UI Semibold" panose="020B0702040204020203" pitchFamily="34" charset="0"/>
                <a:ea typeface="+mn-ea"/>
                <a:cs typeface="Segoe UI Semibold" panose="020B0702040204020203" pitchFamily="34" charset="0"/>
              </a:rPr>
            </a:br>
            <a:r>
              <a:rPr kumimoji="0" lang="en-US" sz="1000" b="0" i="0" u="none" strike="noStrike" kern="1200" cap="none" spc="0" normalizeH="0" baseline="0" noProof="0">
                <a:ln>
                  <a:noFill/>
                </a:ln>
                <a:solidFill>
                  <a:schemeClr val="tx2"/>
                </a:solidFill>
                <a:effectLst/>
                <a:uLnTx/>
                <a:uFillTx/>
                <a:ea typeface="+mn-ea"/>
                <a:cs typeface="Segoe UI Semibold" panose="020B0702040204020203" pitchFamily="34" charset="0"/>
              </a:rPr>
              <a:t>Options to copy to a new Page or copy into an existing Page</a:t>
            </a:r>
          </a:p>
        </p:txBody>
      </p:sp>
      <p:sp>
        <p:nvSpPr>
          <p:cNvPr id="129" name="Rectangle: Rounded Corners 26">
            <a:extLst>
              <a:ext uri="{FF2B5EF4-FFF2-40B4-BE49-F238E27FC236}">
                <a16:creationId xmlns:a16="http://schemas.microsoft.com/office/drawing/2014/main" id="{91976BB1-CF32-E9F2-CEE6-3F58FAA88275}"/>
              </a:ext>
              <a:ext uri="{C183D7F6-B498-43B3-948B-1728B52AA6E4}">
                <adec:decorative xmlns:adec="http://schemas.microsoft.com/office/drawing/2017/decorative" val="0"/>
              </a:ext>
            </a:extLst>
          </p:cNvPr>
          <p:cNvSpPr/>
          <p:nvPr/>
        </p:nvSpPr>
        <p:spPr bwMode="auto">
          <a:xfrm>
            <a:off x="9369014" y="4441117"/>
            <a:ext cx="1744511" cy="4616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chemeClr val="tx2"/>
                </a:solidFill>
                <a:effectLst/>
                <a:uLnTx/>
                <a:uFillTx/>
                <a:latin typeface="+mj-lt"/>
                <a:ea typeface="+mn-ea"/>
                <a:cs typeface="Segoe UI Semibold" panose="020B0702040204020203" pitchFamily="34" charset="0"/>
              </a:rPr>
              <a:t>Schedule this prompt</a:t>
            </a:r>
            <a:br>
              <a:rPr kumimoji="0" lang="en-US" sz="1000" b="0" i="0" u="none" strike="noStrike" kern="1200" cap="none" spc="0" normalizeH="0" baseline="0" noProof="0">
                <a:ln>
                  <a:noFill/>
                </a:ln>
                <a:solidFill>
                  <a:schemeClr val="tx2"/>
                </a:solidFill>
                <a:effectLst/>
                <a:uLnTx/>
                <a:uFillTx/>
                <a:latin typeface="Segoe UI Semibold" panose="020B0702040204020203" pitchFamily="34" charset="0"/>
                <a:ea typeface="+mn-ea"/>
                <a:cs typeface="Segoe UI Semibold" panose="020B0702040204020203" pitchFamily="34" charset="0"/>
              </a:rPr>
            </a:br>
            <a:r>
              <a:rPr kumimoji="0" lang="en-US" sz="1000" b="0" i="0" u="none" strike="noStrike" kern="1200" cap="none" spc="0" normalizeH="0" baseline="0" noProof="0">
                <a:ln>
                  <a:noFill/>
                </a:ln>
                <a:solidFill>
                  <a:schemeClr val="tx2"/>
                </a:solidFill>
                <a:effectLst/>
                <a:uLnTx/>
                <a:uFillTx/>
                <a:ea typeface="+mn-ea"/>
                <a:cs typeface="Segoe UI Semibold" panose="020B0702040204020203" pitchFamily="34" charset="0"/>
              </a:rPr>
              <a:t>Schedule a prompt for a later time</a:t>
            </a:r>
          </a:p>
        </p:txBody>
      </p:sp>
      <p:sp>
        <p:nvSpPr>
          <p:cNvPr id="121" name="Rectangle: Rounded Corners 26">
            <a:extLst>
              <a:ext uri="{FF2B5EF4-FFF2-40B4-BE49-F238E27FC236}">
                <a16:creationId xmlns:a16="http://schemas.microsoft.com/office/drawing/2014/main" id="{A68F3A50-DE39-5A6E-9E1F-F3F698696F4A}"/>
              </a:ext>
              <a:ext uri="{C183D7F6-B498-43B3-948B-1728B52AA6E4}">
                <adec:decorative xmlns:adec="http://schemas.microsoft.com/office/drawing/2017/decorative" val="0"/>
              </a:ext>
            </a:extLst>
          </p:cNvPr>
          <p:cNvSpPr/>
          <p:nvPr/>
        </p:nvSpPr>
        <p:spPr bwMode="auto">
          <a:xfrm>
            <a:off x="9369014" y="4996094"/>
            <a:ext cx="1904578" cy="4616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chemeClr val="tx2"/>
                </a:solidFill>
                <a:effectLst/>
                <a:uLnTx/>
                <a:uFillTx/>
                <a:latin typeface="+mj-lt"/>
                <a:ea typeface="+mn-ea"/>
                <a:cs typeface="Segoe UI Semibold" panose="020B0702040204020203" pitchFamily="34" charset="0"/>
              </a:rPr>
              <a:t>Read aloud</a:t>
            </a:r>
            <a:br>
              <a:rPr kumimoji="0" lang="en-US" sz="1000" b="0" i="0" u="none" strike="noStrike" kern="1200" cap="none" spc="0" normalizeH="0" baseline="0" noProof="0">
                <a:ln>
                  <a:noFill/>
                </a:ln>
                <a:solidFill>
                  <a:schemeClr val="tx2"/>
                </a:solidFill>
                <a:effectLst/>
                <a:uLnTx/>
                <a:uFillTx/>
                <a:latin typeface="Segoe UI Semibold" panose="020B0702040204020203" pitchFamily="34" charset="0"/>
                <a:ea typeface="+mn-ea"/>
                <a:cs typeface="Segoe UI Semibold" panose="020B0702040204020203" pitchFamily="34" charset="0"/>
              </a:rPr>
            </a:br>
            <a:r>
              <a:rPr kumimoji="0" lang="en-US" sz="1000" b="0" i="0" u="none" strike="noStrike" kern="1200" cap="none" spc="0" normalizeH="0" baseline="0" noProof="0">
                <a:ln>
                  <a:noFill/>
                </a:ln>
                <a:solidFill>
                  <a:schemeClr val="tx2"/>
                </a:solidFill>
                <a:effectLst/>
                <a:uLnTx/>
                <a:uFillTx/>
                <a:ea typeface="+mn-ea"/>
                <a:cs typeface="Segoe UI Semibold" panose="020B0702040204020203" pitchFamily="34" charset="0"/>
              </a:rPr>
              <a:t>Copilot will read the response </a:t>
            </a:r>
            <a:br>
              <a:rPr kumimoji="0" lang="en-US" sz="1000" b="0" i="0" u="none" strike="noStrike" kern="1200" cap="none" spc="0" normalizeH="0" baseline="0" noProof="0">
                <a:ln>
                  <a:noFill/>
                </a:ln>
                <a:solidFill>
                  <a:schemeClr val="tx2"/>
                </a:solidFill>
                <a:effectLst/>
                <a:uLnTx/>
                <a:uFillTx/>
                <a:ea typeface="+mn-ea"/>
                <a:cs typeface="Segoe UI Semibold" panose="020B0702040204020203" pitchFamily="34" charset="0"/>
              </a:rPr>
            </a:br>
            <a:r>
              <a:rPr kumimoji="0" lang="en-US" sz="1000" b="0" i="0" u="none" strike="noStrike" kern="1200" cap="none" spc="0" normalizeH="0" baseline="0" noProof="0">
                <a:ln>
                  <a:noFill/>
                </a:ln>
                <a:solidFill>
                  <a:schemeClr val="tx2"/>
                </a:solidFill>
                <a:effectLst/>
                <a:uLnTx/>
                <a:uFillTx/>
                <a:ea typeface="+mn-ea"/>
                <a:cs typeface="Segoe UI Semibold" panose="020B0702040204020203" pitchFamily="34" charset="0"/>
              </a:rPr>
              <a:t>to you</a:t>
            </a:r>
          </a:p>
        </p:txBody>
      </p:sp>
      <p:sp>
        <p:nvSpPr>
          <p:cNvPr id="126" name="Rectangle: Rounded Corners 26">
            <a:extLst>
              <a:ext uri="{FF2B5EF4-FFF2-40B4-BE49-F238E27FC236}">
                <a16:creationId xmlns:a16="http://schemas.microsoft.com/office/drawing/2014/main" id="{68575722-E201-0DC3-C8B5-1BD05731184D}"/>
              </a:ext>
              <a:ext uri="{C183D7F6-B498-43B3-948B-1728B52AA6E4}">
                <adec:decorative xmlns:adec="http://schemas.microsoft.com/office/drawing/2017/decorative" val="0"/>
              </a:ext>
            </a:extLst>
          </p:cNvPr>
          <p:cNvSpPr/>
          <p:nvPr/>
        </p:nvSpPr>
        <p:spPr bwMode="auto">
          <a:xfrm>
            <a:off x="9369014" y="5542996"/>
            <a:ext cx="1744511" cy="4616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chemeClr val="tx2"/>
                </a:solidFill>
                <a:effectLst/>
                <a:uLnTx/>
                <a:uFillTx/>
                <a:latin typeface="+mj-lt"/>
                <a:ea typeface="+mn-ea"/>
                <a:cs typeface="Segoe UI Semibold" panose="020B0702040204020203" pitchFamily="34" charset="0"/>
              </a:rPr>
              <a:t>Open in Word</a:t>
            </a:r>
            <a:br>
              <a:rPr kumimoji="0" lang="en-US" sz="1000" b="0" i="0" u="none" strike="noStrike" kern="1200" cap="none" spc="0" normalizeH="0" baseline="0" noProof="0">
                <a:ln>
                  <a:noFill/>
                </a:ln>
                <a:solidFill>
                  <a:schemeClr val="tx2"/>
                </a:solidFill>
                <a:effectLst/>
                <a:uLnTx/>
                <a:uFillTx/>
                <a:latin typeface="Segoe UI Semibold" panose="020B0702040204020203" pitchFamily="34" charset="0"/>
                <a:ea typeface="+mn-ea"/>
                <a:cs typeface="Segoe UI Semibold" panose="020B0702040204020203" pitchFamily="34" charset="0"/>
              </a:rPr>
            </a:br>
            <a:r>
              <a:rPr kumimoji="0" lang="en-US" sz="1000" b="0" i="0" u="none" strike="noStrike" kern="1200" cap="none" spc="0" normalizeH="0" baseline="0" noProof="0">
                <a:ln>
                  <a:noFill/>
                </a:ln>
                <a:solidFill>
                  <a:schemeClr val="tx2"/>
                </a:solidFill>
                <a:effectLst/>
                <a:uLnTx/>
                <a:uFillTx/>
                <a:ea typeface="+mn-ea"/>
                <a:cs typeface="Segoe UI Semibold" panose="020B0702040204020203" pitchFamily="34" charset="0"/>
              </a:rPr>
              <a:t>Copy the response into a Word document for editing</a:t>
            </a:r>
          </a:p>
        </p:txBody>
      </p:sp>
      <p:sp>
        <p:nvSpPr>
          <p:cNvPr id="114" name="Rectangle: Rounded Corners 26">
            <a:extLst>
              <a:ext uri="{FF2B5EF4-FFF2-40B4-BE49-F238E27FC236}">
                <a16:creationId xmlns:a16="http://schemas.microsoft.com/office/drawing/2014/main" id="{24E202D1-3A38-DA6A-9FFA-EF7CBDD35474}"/>
              </a:ext>
              <a:ext uri="{C183D7F6-B498-43B3-948B-1728B52AA6E4}">
                <adec:decorative xmlns:adec="http://schemas.microsoft.com/office/drawing/2017/decorative" val="0"/>
              </a:ext>
            </a:extLst>
          </p:cNvPr>
          <p:cNvSpPr/>
          <p:nvPr/>
        </p:nvSpPr>
        <p:spPr bwMode="auto">
          <a:xfrm>
            <a:off x="8934450" y="6122387"/>
            <a:ext cx="2390692" cy="30777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chemeClr val="tx2"/>
                </a:solidFill>
                <a:effectLst/>
                <a:uLnTx/>
                <a:uFillTx/>
                <a:latin typeface="+mj-lt"/>
                <a:ea typeface="+mn-ea"/>
                <a:cs typeface="Segoe UI Semibold" panose="020B0702040204020203" pitchFamily="34" charset="0"/>
              </a:rPr>
              <a:t>Sources</a:t>
            </a:r>
            <a:br>
              <a:rPr kumimoji="0" lang="en-US" sz="1000" b="0" i="0" u="none" strike="noStrike" kern="1200" cap="none" spc="0" normalizeH="0" baseline="0" noProof="0">
                <a:ln>
                  <a:noFill/>
                </a:ln>
                <a:solidFill>
                  <a:schemeClr val="tx2"/>
                </a:solidFill>
                <a:effectLst/>
                <a:uLnTx/>
                <a:uFillTx/>
                <a:latin typeface="Segoe UI"/>
                <a:ea typeface="+mn-ea"/>
                <a:cs typeface="Segoe UI Semibold" panose="020B0702040204020203" pitchFamily="34" charset="0"/>
              </a:rPr>
            </a:br>
            <a:r>
              <a:rPr lang="en-US" sz="1000">
                <a:solidFill>
                  <a:schemeClr val="tx2"/>
                </a:solidFill>
                <a:cs typeface="Segoe UI Semibold" panose="020B0702040204020203" pitchFamily="34" charset="0"/>
              </a:rPr>
              <a:t>Opens a sidebar with links to all sources</a:t>
            </a:r>
            <a:endParaRPr kumimoji="0" lang="en-US" sz="1000" b="0" i="0" u="none" strike="noStrike" kern="1200" cap="none" spc="0" normalizeH="0" baseline="0" noProof="0">
              <a:ln>
                <a:noFill/>
              </a:ln>
              <a:solidFill>
                <a:schemeClr val="tx2"/>
              </a:solidFill>
              <a:effectLst/>
              <a:uLnTx/>
              <a:uFillTx/>
              <a:ea typeface="+mn-ea"/>
              <a:cs typeface="Segoe UI Semibold" panose="020B0702040204020203" pitchFamily="34" charset="0"/>
            </a:endParaRPr>
          </a:p>
        </p:txBody>
      </p:sp>
      <p:sp>
        <p:nvSpPr>
          <p:cNvPr id="136" name="TextBox 135">
            <a:extLst>
              <a:ext uri="{FF2B5EF4-FFF2-40B4-BE49-F238E27FC236}">
                <a16:creationId xmlns:a16="http://schemas.microsoft.com/office/drawing/2014/main" id="{B9CB47E1-23E2-504E-4E51-39A2057EDAC1}"/>
              </a:ext>
            </a:extLst>
          </p:cNvPr>
          <p:cNvSpPr txBox="1"/>
          <p:nvPr/>
        </p:nvSpPr>
        <p:spPr>
          <a:xfrm>
            <a:off x="584200" y="6386812"/>
            <a:ext cx="5218095" cy="179088"/>
          </a:xfrm>
          <a:prstGeom prst="rect">
            <a:avLst/>
          </a:prstGeom>
          <a:noFill/>
        </p:spPr>
        <p:txBody>
          <a:bodyPr wrap="square" lIns="0" tIns="0" rIns="0" bIns="0" anchor="b">
            <a:spAutoFit/>
          </a:bodyPr>
          <a:lstStyle/>
          <a:p>
            <a:pPr marR="0" defTabSz="914367">
              <a:lnSpc>
                <a:spcPts val="1500"/>
              </a:lnSpc>
              <a:spcAft>
                <a:spcPts val="1800"/>
              </a:spcAft>
              <a:buNone/>
              <a:defRPr/>
            </a:pPr>
            <a:r>
              <a:rPr lang="en-US" sz="1200" i="1"/>
              <a:t>Note: “UI shown as of May 18, 2026. Product features and visuals may change.”</a:t>
            </a:r>
          </a:p>
        </p:txBody>
      </p:sp>
    </p:spTree>
    <p:extLst>
      <p:ext uri="{BB962C8B-B14F-4D97-AF65-F5344CB8AC3E}">
        <p14:creationId xmlns:p14="http://schemas.microsoft.com/office/powerpoint/2010/main" val="47500894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BC9CB0-16BF-B1CD-6DA7-62F7343CBC8B}"/>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0F3E4A18-AD1C-D26C-2AF9-CB0E2D9FC18C}"/>
              </a:ext>
              <a:ext uri="{C183D7F6-B498-43B3-948B-1728B52AA6E4}">
                <adec:decorative xmlns:adec="http://schemas.microsoft.com/office/drawing/2017/decorative" val="1"/>
              </a:ext>
            </a:extLst>
          </p:cNvPr>
          <p:cNvPicPr>
            <a:picLocks noChangeAspect="1"/>
          </p:cNvPicPr>
          <p:nvPr/>
        </p:nvPicPr>
        <p:blipFill rotWithShape="1">
          <a:blip r:embed="rId3" cstate="screen">
            <a:alphaModFix amt="50000"/>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a:ext>
            </a:extLst>
          </a:blip>
          <a:srcRect t="7785"/>
          <a:stretch>
            <a:fillRect/>
          </a:stretch>
        </p:blipFill>
        <p:spPr>
          <a:xfrm>
            <a:off x="6380639" y="585788"/>
            <a:ext cx="5223192" cy="5688011"/>
          </a:xfrm>
          <a:prstGeom prst="roundRect">
            <a:avLst>
              <a:gd name="adj" fmla="val 397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20" name="Rectangle: Rounded Corners 19">
            <a:extLst>
              <a:ext uri="{FF2B5EF4-FFF2-40B4-BE49-F238E27FC236}">
                <a16:creationId xmlns:a16="http://schemas.microsoft.com/office/drawing/2014/main" id="{55236155-C5E1-38EF-AEB1-7C254D4E92DE}"/>
              </a:ext>
              <a:ext uri="{C183D7F6-B498-43B3-948B-1728B52AA6E4}">
                <adec:decorative xmlns:adec="http://schemas.microsoft.com/office/drawing/2017/decorative" val="1"/>
              </a:ext>
            </a:extLst>
          </p:cNvPr>
          <p:cNvSpPr>
            <a:spLocks/>
          </p:cNvSpPr>
          <p:nvPr/>
        </p:nvSpPr>
        <p:spPr bwMode="auto">
          <a:xfrm>
            <a:off x="588963" y="1688009"/>
            <a:ext cx="5700237" cy="4494349"/>
          </a:xfrm>
          <a:prstGeom prst="roundRect">
            <a:avLst>
              <a:gd name="adj" fmla="val 2427"/>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800"/>
              </a:spcAft>
              <a:defRPr/>
            </a:pPr>
            <a:endParaRPr lang="en-US" sz="1200">
              <a:solidFill>
                <a:srgbClr val="000000"/>
              </a:solidFill>
              <a:cs typeface="Segoe Sans Display"/>
            </a:endParaRPr>
          </a:p>
        </p:txBody>
      </p:sp>
      <p:sp>
        <p:nvSpPr>
          <p:cNvPr id="28" name="Graphic 116">
            <a:extLst>
              <a:ext uri="{FF2B5EF4-FFF2-40B4-BE49-F238E27FC236}">
                <a16:creationId xmlns:a16="http://schemas.microsoft.com/office/drawing/2014/main" id="{5A2FD7F5-2FBF-706B-ABC4-8224CC2080B9}"/>
              </a:ext>
              <a:ext uri="{C183D7F6-B498-43B3-948B-1728B52AA6E4}">
                <adec:decorative xmlns:adec="http://schemas.microsoft.com/office/drawing/2017/decorative" val="1"/>
              </a:ext>
            </a:extLst>
          </p:cNvPr>
          <p:cNvSpPr/>
          <p:nvPr/>
        </p:nvSpPr>
        <p:spPr>
          <a:xfrm>
            <a:off x="806396" y="1882924"/>
            <a:ext cx="450380" cy="386038"/>
          </a:xfrm>
          <a:custGeom>
            <a:avLst/>
            <a:gdLst>
              <a:gd name="connsiteX0" fmla="*/ 68461 w 383381"/>
              <a:gd name="connsiteY0" fmla="*/ 0 h 328612"/>
              <a:gd name="connsiteX1" fmla="*/ 18256 w 383381"/>
              <a:gd name="connsiteY1" fmla="*/ 50205 h 328612"/>
              <a:gd name="connsiteX2" fmla="*/ 18256 w 383381"/>
              <a:gd name="connsiteY2" fmla="*/ 132489 h 328612"/>
              <a:gd name="connsiteX3" fmla="*/ 45641 w 383381"/>
              <a:gd name="connsiteY3" fmla="*/ 116382 h 328612"/>
              <a:gd name="connsiteX4" fmla="*/ 45641 w 383381"/>
              <a:gd name="connsiteY4" fmla="*/ 50205 h 328612"/>
              <a:gd name="connsiteX5" fmla="*/ 68461 w 383381"/>
              <a:gd name="connsiteY5" fmla="*/ 27384 h 328612"/>
              <a:gd name="connsiteX6" fmla="*/ 333177 w 383381"/>
              <a:gd name="connsiteY6" fmla="*/ 27384 h 328612"/>
              <a:gd name="connsiteX7" fmla="*/ 355997 w 383381"/>
              <a:gd name="connsiteY7" fmla="*/ 50205 h 328612"/>
              <a:gd name="connsiteX8" fmla="*/ 355997 w 383381"/>
              <a:gd name="connsiteY8" fmla="*/ 241895 h 328612"/>
              <a:gd name="connsiteX9" fmla="*/ 333177 w 383381"/>
              <a:gd name="connsiteY9" fmla="*/ 264716 h 328612"/>
              <a:gd name="connsiteX10" fmla="*/ 182104 w 383381"/>
              <a:gd name="connsiteY10" fmla="*/ 264716 h 328612"/>
              <a:gd name="connsiteX11" fmla="*/ 209489 w 383381"/>
              <a:gd name="connsiteY11" fmla="*/ 292100 h 328612"/>
              <a:gd name="connsiteX12" fmla="*/ 333177 w 383381"/>
              <a:gd name="connsiteY12" fmla="*/ 292100 h 328612"/>
              <a:gd name="connsiteX13" fmla="*/ 383381 w 383381"/>
              <a:gd name="connsiteY13" fmla="*/ 241895 h 328612"/>
              <a:gd name="connsiteX14" fmla="*/ 383381 w 383381"/>
              <a:gd name="connsiteY14" fmla="*/ 50205 h 328612"/>
              <a:gd name="connsiteX15" fmla="*/ 333177 w 383381"/>
              <a:gd name="connsiteY15" fmla="*/ 0 h 328612"/>
              <a:gd name="connsiteX16" fmla="*/ 68461 w 383381"/>
              <a:gd name="connsiteY16" fmla="*/ 0 h 328612"/>
              <a:gd name="connsiteX17" fmla="*/ 139899 w 383381"/>
              <a:gd name="connsiteY17" fmla="*/ 127794 h 328612"/>
              <a:gd name="connsiteX18" fmla="*/ 166324 w 383381"/>
              <a:gd name="connsiteY18" fmla="*/ 155178 h 328612"/>
              <a:gd name="connsiteX19" fmla="*/ 296664 w 383381"/>
              <a:gd name="connsiteY19" fmla="*/ 155178 h 328612"/>
              <a:gd name="connsiteX20" fmla="*/ 310356 w 383381"/>
              <a:gd name="connsiteY20" fmla="*/ 141486 h 328612"/>
              <a:gd name="connsiteX21" fmla="*/ 296664 w 383381"/>
              <a:gd name="connsiteY21" fmla="*/ 127794 h 328612"/>
              <a:gd name="connsiteX22" fmla="*/ 139899 w 383381"/>
              <a:gd name="connsiteY22" fmla="*/ 127794 h 328612"/>
              <a:gd name="connsiteX23" fmla="*/ 260152 w 383381"/>
              <a:gd name="connsiteY23" fmla="*/ 209947 h 328612"/>
              <a:gd name="connsiteX24" fmla="*/ 182563 w 383381"/>
              <a:gd name="connsiteY24" fmla="*/ 209947 h 328612"/>
              <a:gd name="connsiteX25" fmla="*/ 178783 w 383381"/>
              <a:gd name="connsiteY25" fmla="*/ 182563 h 328612"/>
              <a:gd name="connsiteX26" fmla="*/ 260152 w 383381"/>
              <a:gd name="connsiteY26" fmla="*/ 182563 h 328612"/>
              <a:gd name="connsiteX27" fmla="*/ 273844 w 383381"/>
              <a:gd name="connsiteY27" fmla="*/ 196255 h 328612"/>
              <a:gd name="connsiteX28" fmla="*/ 260152 w 383381"/>
              <a:gd name="connsiteY28" fmla="*/ 209947 h 328612"/>
              <a:gd name="connsiteX29" fmla="*/ 104973 w 383381"/>
              <a:gd name="connsiteY29" fmla="*/ 73025 h 328612"/>
              <a:gd name="connsiteX30" fmla="*/ 91281 w 383381"/>
              <a:gd name="connsiteY30" fmla="*/ 86717 h 328612"/>
              <a:gd name="connsiteX31" fmla="*/ 104973 w 383381"/>
              <a:gd name="connsiteY31" fmla="*/ 100409 h 328612"/>
              <a:gd name="connsiteX32" fmla="*/ 223639 w 383381"/>
              <a:gd name="connsiteY32" fmla="*/ 100409 h 328612"/>
              <a:gd name="connsiteX33" fmla="*/ 237331 w 383381"/>
              <a:gd name="connsiteY33" fmla="*/ 86717 h 328612"/>
              <a:gd name="connsiteX34" fmla="*/ 223639 w 383381"/>
              <a:gd name="connsiteY34" fmla="*/ 73025 h 328612"/>
              <a:gd name="connsiteX35" fmla="*/ 104973 w 383381"/>
              <a:gd name="connsiteY35" fmla="*/ 73025 h 328612"/>
              <a:gd name="connsiteX36" fmla="*/ 82153 w 383381"/>
              <a:gd name="connsiteY36" fmla="*/ 292100 h 328612"/>
              <a:gd name="connsiteX37" fmla="*/ 129754 w 383381"/>
              <a:gd name="connsiteY37" fmla="*/ 276913 h 328612"/>
              <a:gd name="connsiteX38" fmla="*/ 177445 w 383381"/>
              <a:gd name="connsiteY38" fmla="*/ 324602 h 328612"/>
              <a:gd name="connsiteX39" fmla="*/ 196808 w 383381"/>
              <a:gd name="connsiteY39" fmla="*/ 324602 h 328612"/>
              <a:gd name="connsiteX40" fmla="*/ 196808 w 383381"/>
              <a:gd name="connsiteY40" fmla="*/ 305239 h 328612"/>
              <a:gd name="connsiteX41" fmla="*/ 149118 w 383381"/>
              <a:gd name="connsiteY41" fmla="*/ 257548 h 328612"/>
              <a:gd name="connsiteX42" fmla="*/ 164306 w 383381"/>
              <a:gd name="connsiteY42" fmla="*/ 209947 h 328612"/>
              <a:gd name="connsiteX43" fmla="*/ 82153 w 383381"/>
              <a:gd name="connsiteY43" fmla="*/ 127794 h 328612"/>
              <a:gd name="connsiteX44" fmla="*/ 0 w 383381"/>
              <a:gd name="connsiteY44" fmla="*/ 209947 h 328612"/>
              <a:gd name="connsiteX45" fmla="*/ 82153 w 383381"/>
              <a:gd name="connsiteY45" fmla="*/ 292100 h 328612"/>
              <a:gd name="connsiteX46" fmla="*/ 82153 w 383381"/>
              <a:gd name="connsiteY46" fmla="*/ 264716 h 328612"/>
              <a:gd name="connsiteX47" fmla="*/ 27384 w 383381"/>
              <a:gd name="connsiteY47" fmla="*/ 209947 h 328612"/>
              <a:gd name="connsiteX48" fmla="*/ 82153 w 383381"/>
              <a:gd name="connsiteY48" fmla="*/ 155178 h 328612"/>
              <a:gd name="connsiteX49" fmla="*/ 136922 w 383381"/>
              <a:gd name="connsiteY49" fmla="*/ 209947 h 328612"/>
              <a:gd name="connsiteX50" fmla="*/ 82153 w 383381"/>
              <a:gd name="connsiteY50" fmla="*/ 264716 h 32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83381" h="328612">
                <a:moveTo>
                  <a:pt x="68461" y="0"/>
                </a:moveTo>
                <a:cubicBezTo>
                  <a:pt x="40734" y="0"/>
                  <a:pt x="18256" y="22477"/>
                  <a:pt x="18256" y="50205"/>
                </a:cubicBezTo>
                <a:lnTo>
                  <a:pt x="18256" y="132489"/>
                </a:lnTo>
                <a:cubicBezTo>
                  <a:pt x="26404" y="125760"/>
                  <a:pt x="35632" y="120290"/>
                  <a:pt x="45641" y="116382"/>
                </a:cubicBezTo>
                <a:lnTo>
                  <a:pt x="45641" y="50205"/>
                </a:lnTo>
                <a:cubicBezTo>
                  <a:pt x="45641" y="37601"/>
                  <a:pt x="55858" y="27384"/>
                  <a:pt x="68461" y="27384"/>
                </a:cubicBezTo>
                <a:lnTo>
                  <a:pt x="333177" y="27384"/>
                </a:lnTo>
                <a:cubicBezTo>
                  <a:pt x="345781" y="27384"/>
                  <a:pt x="355997" y="37601"/>
                  <a:pt x="355997" y="50205"/>
                </a:cubicBezTo>
                <a:lnTo>
                  <a:pt x="355997" y="241895"/>
                </a:lnTo>
                <a:cubicBezTo>
                  <a:pt x="355997" y="254499"/>
                  <a:pt x="345781" y="264716"/>
                  <a:pt x="333177" y="264716"/>
                </a:cubicBezTo>
                <a:lnTo>
                  <a:pt x="182104" y="264716"/>
                </a:lnTo>
                <a:lnTo>
                  <a:pt x="209489" y="292100"/>
                </a:lnTo>
                <a:lnTo>
                  <a:pt x="333177" y="292100"/>
                </a:lnTo>
                <a:cubicBezTo>
                  <a:pt x="360904" y="292100"/>
                  <a:pt x="383381" y="269623"/>
                  <a:pt x="383381" y="241895"/>
                </a:cubicBezTo>
                <a:lnTo>
                  <a:pt x="383381" y="50205"/>
                </a:lnTo>
                <a:cubicBezTo>
                  <a:pt x="383381" y="22477"/>
                  <a:pt x="360904" y="0"/>
                  <a:pt x="333177" y="0"/>
                </a:cubicBezTo>
                <a:lnTo>
                  <a:pt x="68461" y="0"/>
                </a:lnTo>
                <a:close/>
                <a:moveTo>
                  <a:pt x="139899" y="127794"/>
                </a:moveTo>
                <a:cubicBezTo>
                  <a:pt x="150350" y="135153"/>
                  <a:pt x="159334" y="144456"/>
                  <a:pt x="166324" y="155178"/>
                </a:cubicBezTo>
                <a:lnTo>
                  <a:pt x="296664" y="155178"/>
                </a:lnTo>
                <a:cubicBezTo>
                  <a:pt x="304226" y="155178"/>
                  <a:pt x="310356" y="149048"/>
                  <a:pt x="310356" y="141486"/>
                </a:cubicBezTo>
                <a:cubicBezTo>
                  <a:pt x="310356" y="133924"/>
                  <a:pt x="304226" y="127794"/>
                  <a:pt x="296664" y="127794"/>
                </a:cubicBezTo>
                <a:lnTo>
                  <a:pt x="139899" y="127794"/>
                </a:lnTo>
                <a:close/>
                <a:moveTo>
                  <a:pt x="260152" y="209947"/>
                </a:moveTo>
                <a:lnTo>
                  <a:pt x="182563" y="209947"/>
                </a:lnTo>
                <a:cubicBezTo>
                  <a:pt x="182563" y="200454"/>
                  <a:pt x="181244" y="191267"/>
                  <a:pt x="178783" y="182563"/>
                </a:cubicBezTo>
                <a:lnTo>
                  <a:pt x="260152" y="182563"/>
                </a:lnTo>
                <a:cubicBezTo>
                  <a:pt x="267713" y="182563"/>
                  <a:pt x="273844" y="188693"/>
                  <a:pt x="273844" y="196255"/>
                </a:cubicBezTo>
                <a:cubicBezTo>
                  <a:pt x="273844" y="203816"/>
                  <a:pt x="267713" y="209947"/>
                  <a:pt x="260152" y="209947"/>
                </a:cubicBezTo>
                <a:close/>
                <a:moveTo>
                  <a:pt x="104973" y="73025"/>
                </a:moveTo>
                <a:cubicBezTo>
                  <a:pt x="97412" y="73025"/>
                  <a:pt x="91281" y="79155"/>
                  <a:pt x="91281" y="86717"/>
                </a:cubicBezTo>
                <a:cubicBezTo>
                  <a:pt x="91281" y="94279"/>
                  <a:pt x="97412" y="100409"/>
                  <a:pt x="104973" y="100409"/>
                </a:cubicBezTo>
                <a:lnTo>
                  <a:pt x="223639" y="100409"/>
                </a:lnTo>
                <a:cubicBezTo>
                  <a:pt x="231201" y="100409"/>
                  <a:pt x="237331" y="94279"/>
                  <a:pt x="237331" y="86717"/>
                </a:cubicBezTo>
                <a:cubicBezTo>
                  <a:pt x="237331" y="79155"/>
                  <a:pt x="231201" y="73025"/>
                  <a:pt x="223639" y="73025"/>
                </a:cubicBezTo>
                <a:lnTo>
                  <a:pt x="104973" y="73025"/>
                </a:lnTo>
                <a:close/>
                <a:moveTo>
                  <a:pt x="82153" y="292100"/>
                </a:moveTo>
                <a:cubicBezTo>
                  <a:pt x="99896" y="292100"/>
                  <a:pt x="116325" y="286475"/>
                  <a:pt x="129754" y="276913"/>
                </a:cubicBezTo>
                <a:lnTo>
                  <a:pt x="177445" y="324602"/>
                </a:lnTo>
                <a:cubicBezTo>
                  <a:pt x="182793" y="329949"/>
                  <a:pt x="191461" y="329949"/>
                  <a:pt x="196808" y="324602"/>
                </a:cubicBezTo>
                <a:cubicBezTo>
                  <a:pt x="202155" y="319254"/>
                  <a:pt x="202155" y="310586"/>
                  <a:pt x="196808" y="305239"/>
                </a:cubicBezTo>
                <a:lnTo>
                  <a:pt x="149118" y="257548"/>
                </a:lnTo>
                <a:cubicBezTo>
                  <a:pt x="158682" y="244119"/>
                  <a:pt x="164306" y="227690"/>
                  <a:pt x="164306" y="209947"/>
                </a:cubicBezTo>
                <a:cubicBezTo>
                  <a:pt x="164306" y="164575"/>
                  <a:pt x="127525" y="127794"/>
                  <a:pt x="82153" y="127794"/>
                </a:cubicBezTo>
                <a:cubicBezTo>
                  <a:pt x="36781" y="127794"/>
                  <a:pt x="0" y="164575"/>
                  <a:pt x="0" y="209947"/>
                </a:cubicBezTo>
                <a:cubicBezTo>
                  <a:pt x="0" y="255319"/>
                  <a:pt x="36781" y="292100"/>
                  <a:pt x="82153" y="292100"/>
                </a:cubicBezTo>
                <a:close/>
                <a:moveTo>
                  <a:pt x="82153" y="264716"/>
                </a:moveTo>
                <a:cubicBezTo>
                  <a:pt x="51905" y="264716"/>
                  <a:pt x="27384" y="240196"/>
                  <a:pt x="27384" y="209947"/>
                </a:cubicBezTo>
                <a:cubicBezTo>
                  <a:pt x="27384" y="179698"/>
                  <a:pt x="51905" y="155178"/>
                  <a:pt x="82153" y="155178"/>
                </a:cubicBezTo>
                <a:cubicBezTo>
                  <a:pt x="112401" y="155178"/>
                  <a:pt x="136922" y="179698"/>
                  <a:pt x="136922" y="209947"/>
                </a:cubicBezTo>
                <a:cubicBezTo>
                  <a:pt x="136922" y="240196"/>
                  <a:pt x="112401" y="264716"/>
                  <a:pt x="82153" y="264716"/>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60"/>
            <a:endParaRPr lang="en-US" sz="1765">
              <a:solidFill>
                <a:srgbClr val="000000"/>
              </a:solidFill>
              <a:latin typeface="Segoe UI"/>
            </a:endParaRPr>
          </a:p>
        </p:txBody>
      </p:sp>
      <p:sp>
        <p:nvSpPr>
          <p:cNvPr id="4" name="Title 3">
            <a:extLst>
              <a:ext uri="{FF2B5EF4-FFF2-40B4-BE49-F238E27FC236}">
                <a16:creationId xmlns:a16="http://schemas.microsoft.com/office/drawing/2014/main" id="{84A75122-9BDB-E94B-859E-8778324F9CA1}"/>
              </a:ext>
            </a:extLst>
          </p:cNvPr>
          <p:cNvSpPr txBox="1">
            <a:spLocks noGrp="1"/>
          </p:cNvSpPr>
          <p:nvPr>
            <p:ph type="title"/>
          </p:nvPr>
        </p:nvSpPr>
        <p:spPr>
          <a:xfrm>
            <a:off x="588261" y="585216"/>
            <a:ext cx="11011601" cy="553998"/>
          </a:xfr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Sans Display" pitchFamily="2" charset="0"/>
              </a:defRPr>
            </a:lvl1pPr>
          </a:lstStyle>
          <a:p>
            <a:pPr lvl="0"/>
            <a:r>
              <a:rPr lang="en-US" noProof="0"/>
              <a:t>Chat conversation history</a:t>
            </a:r>
          </a:p>
        </p:txBody>
      </p:sp>
      <p:sp>
        <p:nvSpPr>
          <p:cNvPr id="10" name="TextBox 9">
            <a:extLst>
              <a:ext uri="{FF2B5EF4-FFF2-40B4-BE49-F238E27FC236}">
                <a16:creationId xmlns:a16="http://schemas.microsoft.com/office/drawing/2014/main" id="{7B8EBAB0-A2CA-296D-AD28-30F14A15ACE2}"/>
              </a:ext>
            </a:extLst>
          </p:cNvPr>
          <p:cNvSpPr txBox="1"/>
          <p:nvPr/>
        </p:nvSpPr>
        <p:spPr>
          <a:xfrm>
            <a:off x="588963" y="1183798"/>
            <a:ext cx="11010900" cy="218393"/>
          </a:xfrm>
          <a:prstGeom prst="rect">
            <a:avLst/>
          </a:prstGeom>
          <a:noFill/>
        </p:spPr>
        <p:txBody>
          <a:bodyPr wrap="square" lIns="0" tIns="0" rIns="0" bIns="0" rtlCol="0">
            <a:noAutofit/>
          </a:bodyPr>
          <a:lstStyle/>
          <a:p>
            <a:pPr>
              <a:lnSpc>
                <a:spcPct val="110000"/>
              </a:lnSpc>
              <a:defRPr/>
            </a:pPr>
            <a:r>
              <a:rPr lang="en-US" sz="1400">
                <a:solidFill>
                  <a:srgbClr val="0078D4"/>
                </a:solidFill>
                <a:hlinkClick r:id="rId5">
                  <a:extLst>
                    <a:ext uri="{A12FA001-AC4F-418D-AE19-62706E023703}">
                      <ahyp:hlinkClr xmlns:ahyp="http://schemas.microsoft.com/office/drawing/2018/hyperlinkcolor" val="tx"/>
                    </a:ext>
                  </a:extLst>
                </a:hlinkClick>
              </a:rPr>
              <a:t>Revisit your Microsoft 365 Copilot Chat history</a:t>
            </a:r>
            <a:endParaRPr lang="en-US" sz="1400">
              <a:solidFill>
                <a:srgbClr val="0078D4"/>
              </a:solidFill>
              <a:latin typeface="Segoe UI" panose="020B0502040204020203" pitchFamily="34" charset="0"/>
              <a:cs typeface="Segoe UI" panose="020B0502040204020203" pitchFamily="34" charset="0"/>
            </a:endParaRPr>
          </a:p>
        </p:txBody>
      </p:sp>
      <p:sp>
        <p:nvSpPr>
          <p:cNvPr id="21" name="TextBox 20">
            <a:extLst>
              <a:ext uri="{FF2B5EF4-FFF2-40B4-BE49-F238E27FC236}">
                <a16:creationId xmlns:a16="http://schemas.microsoft.com/office/drawing/2014/main" id="{C22723F7-E76F-4A6A-0A50-67F2880A3550}"/>
              </a:ext>
            </a:extLst>
          </p:cNvPr>
          <p:cNvSpPr txBox="1"/>
          <p:nvPr/>
        </p:nvSpPr>
        <p:spPr>
          <a:xfrm>
            <a:off x="762001" y="2459344"/>
            <a:ext cx="5354160" cy="3077766"/>
          </a:xfrm>
          <a:prstGeom prst="rect">
            <a:avLst/>
          </a:prstGeom>
          <a:noFill/>
        </p:spPr>
        <p:txBody>
          <a:bodyPr wrap="square" lIns="0" tIns="0" rIns="0" bIns="0" rtlCol="0">
            <a:spAutoFit/>
          </a:bodyPr>
          <a:lstStyle/>
          <a:p>
            <a:pPr>
              <a:spcBef>
                <a:spcPts val="1200"/>
              </a:spcBef>
            </a:pPr>
            <a:r>
              <a:rPr lang="en-US"/>
              <a:t>You’ll find your chat history in the Microsoft 365 Copilot app. Look for Conversations under the Chat module.</a:t>
            </a:r>
          </a:p>
          <a:p>
            <a:pPr>
              <a:spcBef>
                <a:spcPts val="1200"/>
              </a:spcBef>
            </a:pPr>
            <a:r>
              <a:rPr lang="en-US"/>
              <a:t>You can continue any conversation with Copilot simply by selecting it from the list.</a:t>
            </a:r>
          </a:p>
          <a:p>
            <a:pPr>
              <a:spcBef>
                <a:spcPts val="1200"/>
              </a:spcBef>
            </a:pPr>
            <a:r>
              <a:rPr lang="en-US"/>
              <a:t>Copilot automatically generates a title for each chat that reflects what the chat seemed to be about. To rename or delete a conversation select the </a:t>
            </a:r>
            <a:r>
              <a:rPr lang="en-US">
                <a:latin typeface="+mj-lt"/>
              </a:rPr>
              <a:t>More</a:t>
            </a:r>
            <a:r>
              <a:rPr lang="en-US" b="1">
                <a:latin typeface="+mj-lt"/>
              </a:rPr>
              <a:t> </a:t>
            </a:r>
            <a:r>
              <a:rPr lang="en-US"/>
              <a:t>button next to the conversation name and select either</a:t>
            </a:r>
            <a:r>
              <a:rPr lang="en-US">
                <a:latin typeface="+mj-lt"/>
              </a:rPr>
              <a:t> Rename </a:t>
            </a:r>
            <a:r>
              <a:rPr lang="en-US"/>
              <a:t>or </a:t>
            </a:r>
            <a:r>
              <a:rPr lang="en-US">
                <a:latin typeface="+mj-lt"/>
              </a:rPr>
              <a:t>Delete</a:t>
            </a:r>
            <a:r>
              <a:rPr lang="en-US"/>
              <a:t>.</a:t>
            </a:r>
          </a:p>
        </p:txBody>
      </p:sp>
      <p:grpSp>
        <p:nvGrpSpPr>
          <p:cNvPr id="29" name="Group 28" descr="Copilot left sidebar showing navigation options and agents, with a red outline highlighting the “Chats” section listing recent chats including “Senior Technical Project Manager…” and “Summary of Collaboration Tech…”.">
            <a:extLst>
              <a:ext uri="{FF2B5EF4-FFF2-40B4-BE49-F238E27FC236}">
                <a16:creationId xmlns:a16="http://schemas.microsoft.com/office/drawing/2014/main" id="{389C1ADB-7048-EF16-B4FA-8338BB9A7DD6}"/>
              </a:ext>
            </a:extLst>
          </p:cNvPr>
          <p:cNvGrpSpPr/>
          <p:nvPr/>
        </p:nvGrpSpPr>
        <p:grpSpPr>
          <a:xfrm>
            <a:off x="7902754" y="677229"/>
            <a:ext cx="2178963" cy="5505130"/>
            <a:chOff x="7902754" y="677229"/>
            <a:chExt cx="2178963" cy="5505130"/>
          </a:xfrm>
        </p:grpSpPr>
        <p:pic>
          <p:nvPicPr>
            <p:cNvPr id="3" name="Picture 2">
              <a:extLst>
                <a:ext uri="{FF2B5EF4-FFF2-40B4-BE49-F238E27FC236}">
                  <a16:creationId xmlns:a16="http://schemas.microsoft.com/office/drawing/2014/main" id="{1C99D837-1C1C-1C12-AF83-AF374FF7675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11572" t="-1223" r="-11572" b="-1223"/>
            <a:stretch>
              <a:fillRect/>
            </a:stretch>
          </p:blipFill>
          <p:spPr>
            <a:xfrm>
              <a:off x="7902754" y="677229"/>
              <a:ext cx="2178963" cy="5505130"/>
            </a:xfrm>
            <a:prstGeom prst="roundRect">
              <a:avLst>
                <a:gd name="adj" fmla="val 5926"/>
              </a:avLst>
            </a:prstGeom>
            <a:solidFill>
              <a:srgbClr val="F5F5F5"/>
            </a:solidFill>
          </p:spPr>
        </p:pic>
        <p:sp>
          <p:nvSpPr>
            <p:cNvPr id="27" name="Rectangle: Rounded Corners 26">
              <a:extLst>
                <a:ext uri="{FF2B5EF4-FFF2-40B4-BE49-F238E27FC236}">
                  <a16:creationId xmlns:a16="http://schemas.microsoft.com/office/drawing/2014/main" id="{698551D7-1BBF-39F3-1F1A-9A7149E64C5E}"/>
                </a:ext>
                <a:ext uri="{C183D7F6-B498-43B3-948B-1728B52AA6E4}">
                  <adec:decorative xmlns:adec="http://schemas.microsoft.com/office/drawing/2017/decorative" val="1"/>
                </a:ext>
              </a:extLst>
            </p:cNvPr>
            <p:cNvSpPr/>
            <p:nvPr/>
          </p:nvSpPr>
          <p:spPr bwMode="auto">
            <a:xfrm>
              <a:off x="7902754" y="4314825"/>
              <a:ext cx="2178963" cy="1104900"/>
            </a:xfrm>
            <a:prstGeom prst="roundRect">
              <a:avLst>
                <a:gd name="adj" fmla="val 6650"/>
              </a:avLst>
            </a:prstGeom>
            <a:noFill/>
            <a:ln w="28575">
              <a:solidFill>
                <a:srgbClr val="EE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chemeClr val="bg1"/>
                </a:solidFill>
                <a:ea typeface="Segoe UI" pitchFamily="34" charset="0"/>
                <a:cs typeface="Segoe UI" pitchFamily="34" charset="0"/>
              </a:endParaRPr>
            </a:p>
          </p:txBody>
        </p:sp>
      </p:grpSp>
      <p:sp>
        <p:nvSpPr>
          <p:cNvPr id="19" name="TextBox 18">
            <a:extLst>
              <a:ext uri="{FF2B5EF4-FFF2-40B4-BE49-F238E27FC236}">
                <a16:creationId xmlns:a16="http://schemas.microsoft.com/office/drawing/2014/main" id="{AFF97DFF-A938-48B0-0C0E-A614E582092D}"/>
              </a:ext>
            </a:extLst>
          </p:cNvPr>
          <p:cNvSpPr txBox="1"/>
          <p:nvPr/>
        </p:nvSpPr>
        <p:spPr>
          <a:xfrm>
            <a:off x="584200" y="6386812"/>
            <a:ext cx="11015662" cy="179088"/>
          </a:xfrm>
          <a:prstGeom prst="rect">
            <a:avLst/>
          </a:prstGeom>
          <a:noFill/>
        </p:spPr>
        <p:txBody>
          <a:bodyPr wrap="square" lIns="0" tIns="0" rIns="0" bIns="0" anchor="b">
            <a:spAutoFit/>
          </a:bodyPr>
          <a:lstStyle/>
          <a:p>
            <a:pPr marR="0" defTabSz="914367">
              <a:lnSpc>
                <a:spcPts val="1500"/>
              </a:lnSpc>
              <a:spcAft>
                <a:spcPts val="1800"/>
              </a:spcAft>
              <a:buNone/>
              <a:defRPr/>
            </a:pPr>
            <a:r>
              <a:rPr lang="en-US" sz="1200" i="1"/>
              <a:t>Note: “UI shown as of May 18, 2026. Product features and visuals may change.”</a:t>
            </a:r>
          </a:p>
        </p:txBody>
      </p:sp>
    </p:spTree>
    <p:extLst>
      <p:ext uri="{BB962C8B-B14F-4D97-AF65-F5344CB8AC3E}">
        <p14:creationId xmlns:p14="http://schemas.microsoft.com/office/powerpoint/2010/main" val="362008711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F38A8-6F9C-8210-83C1-CB9F37467449}"/>
            </a:ext>
          </a:extLst>
        </p:cNvPr>
        <p:cNvGrpSpPr/>
        <p:nvPr/>
      </p:nvGrpSpPr>
      <p:grpSpPr>
        <a:xfrm>
          <a:off x="0" y="0"/>
          <a:ext cx="0" cy="0"/>
          <a:chOff x="0" y="0"/>
          <a:chExt cx="0" cy="0"/>
        </a:xfrm>
      </p:grpSpPr>
      <p:sp>
        <p:nvSpPr>
          <p:cNvPr id="53" name="Rectangle: Rounded Corners 52">
            <a:extLst>
              <a:ext uri="{FF2B5EF4-FFF2-40B4-BE49-F238E27FC236}">
                <a16:creationId xmlns:a16="http://schemas.microsoft.com/office/drawing/2014/main" id="{9DE7826C-2D64-E6CF-1E01-5EFA6737DF31}"/>
              </a:ext>
              <a:ext uri="{C183D7F6-B498-43B3-948B-1728B52AA6E4}">
                <adec:decorative xmlns:adec="http://schemas.microsoft.com/office/drawing/2017/decorative" val="1"/>
              </a:ext>
            </a:extLst>
          </p:cNvPr>
          <p:cNvSpPr/>
          <p:nvPr/>
        </p:nvSpPr>
        <p:spPr bwMode="auto">
          <a:xfrm>
            <a:off x="7973412" y="2141721"/>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cxnSp>
        <p:nvCxnSpPr>
          <p:cNvPr id="55" name="Connector: Elbow 54">
            <a:extLst>
              <a:ext uri="{FF2B5EF4-FFF2-40B4-BE49-F238E27FC236}">
                <a16:creationId xmlns:a16="http://schemas.microsoft.com/office/drawing/2014/main" id="{006A17EC-97CA-371F-1CEB-99FDB977E081}"/>
              </a:ext>
              <a:ext uri="{C183D7F6-B498-43B3-948B-1728B52AA6E4}">
                <adec:decorative xmlns:adec="http://schemas.microsoft.com/office/drawing/2017/decorative" val="1"/>
              </a:ext>
            </a:extLst>
          </p:cNvPr>
          <p:cNvCxnSpPr>
            <a:cxnSpLocks/>
            <a:stCxn id="53" idx="1"/>
          </p:cNvCxnSpPr>
          <p:nvPr/>
        </p:nvCxnSpPr>
        <p:spPr>
          <a:xfrm rot="10800000" flipV="1">
            <a:off x="7768898" y="2251282"/>
            <a:ext cx="204514" cy="1506492"/>
          </a:xfrm>
          <a:prstGeom prst="bentConnector2">
            <a:avLst/>
          </a:prstGeom>
          <a:ln w="6350" cap="flat">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163DED64-83A7-9E3D-1C88-FD0BEA97EE11}"/>
              </a:ext>
            </a:extLst>
          </p:cNvPr>
          <p:cNvSpPr txBox="1">
            <a:spLocks noGrp="1"/>
          </p:cNvSpPr>
          <p:nvPr>
            <p:ph type="title"/>
          </p:nvPr>
        </p:nvSpPr>
        <p:spPr>
          <a:xfrm>
            <a:off x="588963" y="585788"/>
            <a:ext cx="10940716" cy="554037"/>
          </a:xfr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lvl="0"/>
            <a:r>
              <a:rPr lang="en-US" noProof="0"/>
              <a:t>Include a work source in your prompt</a:t>
            </a:r>
          </a:p>
        </p:txBody>
      </p:sp>
      <p:sp>
        <p:nvSpPr>
          <p:cNvPr id="20" name="TextBox 19">
            <a:extLst>
              <a:ext uri="{FF2B5EF4-FFF2-40B4-BE49-F238E27FC236}">
                <a16:creationId xmlns:a16="http://schemas.microsoft.com/office/drawing/2014/main" id="{EAE201F1-B800-D4CB-F26D-CFF3A53B1A15}"/>
              </a:ext>
            </a:extLst>
          </p:cNvPr>
          <p:cNvSpPr txBox="1"/>
          <p:nvPr/>
        </p:nvSpPr>
        <p:spPr>
          <a:xfrm>
            <a:off x="588963" y="1183798"/>
            <a:ext cx="11010900" cy="218393"/>
          </a:xfrm>
          <a:prstGeom prst="rect">
            <a:avLst/>
          </a:prstGeom>
          <a:noFill/>
        </p:spPr>
        <p:txBody>
          <a:bodyPr wrap="square" lIns="0" tIns="0" rIns="0" bIns="0" rtlCol="0">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78D4"/>
                </a:solidFill>
                <a:effectLst/>
                <a:uLnTx/>
                <a:uFillTx/>
                <a:latin typeface="Segoe UI"/>
                <a:ea typeface="+mn-ea"/>
                <a:cs typeface="+mn-cs"/>
                <a:hlinkClick r:id="rId3">
                  <a:extLst>
                    <a:ext uri="{A12FA001-AC4F-418D-AE19-62706E023703}">
                      <ahyp:hlinkClr xmlns:ahyp="http://schemas.microsoft.com/office/drawing/2018/hyperlinkcolor" val="tx"/>
                    </a:ext>
                  </a:extLst>
                </a:hlinkClick>
              </a:rPr>
              <a:t>Using Context IQ to refer to specific files, people, and more in Microsoft 365 Copilot and Copilot Chat</a:t>
            </a:r>
            <a:endParaRPr kumimoji="0" lang="en-US" sz="1400" b="0" i="0" u="none" strike="noStrike" kern="1200" cap="none" spc="0" normalizeH="0" baseline="0" noProof="0">
              <a:ln>
                <a:noFill/>
              </a:ln>
              <a:solidFill>
                <a:srgbClr val="0078D4"/>
              </a:solidFill>
              <a:effectLst/>
              <a:uLnTx/>
              <a:uFillTx/>
              <a:latin typeface="Segoe UI"/>
              <a:ea typeface="+mn-ea"/>
              <a:cs typeface="+mn-cs"/>
            </a:endParaRPr>
          </a:p>
        </p:txBody>
      </p:sp>
      <p:sp>
        <p:nvSpPr>
          <p:cNvPr id="22" name="TextBox 21">
            <a:extLst>
              <a:ext uri="{FF2B5EF4-FFF2-40B4-BE49-F238E27FC236}">
                <a16:creationId xmlns:a16="http://schemas.microsoft.com/office/drawing/2014/main" id="{5CB35723-CA0F-DE3B-26ED-9C93FFB3FAC8}"/>
              </a:ext>
            </a:extLst>
          </p:cNvPr>
          <p:cNvSpPr txBox="1"/>
          <p:nvPr/>
        </p:nvSpPr>
        <p:spPr>
          <a:xfrm>
            <a:off x="588264" y="1591571"/>
            <a:ext cx="11010900" cy="1100301"/>
          </a:xfrm>
          <a:prstGeom prst="rect">
            <a:avLst/>
          </a:prstGeom>
          <a:noFill/>
        </p:spPr>
        <p:txBody>
          <a:bodyPr wrap="squar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normalizeH="0" baseline="0" noProof="0">
                <a:ln>
                  <a:noFill/>
                </a:ln>
                <a:solidFill>
                  <a:schemeClr val="tx2"/>
                </a:solidFill>
                <a:effectLst/>
                <a:uLnTx/>
                <a:uFillTx/>
                <a:ea typeface="+mn-ea"/>
                <a:cs typeface="+mn-cs"/>
              </a:rPr>
              <a:t>Want Copilot to respond using information from a Word document, PowerPoint deck, or other file? Select the </a:t>
            </a:r>
            <a:r>
              <a:rPr lang="en-US" sz="1400">
                <a:solidFill>
                  <a:schemeClr val="tx2"/>
                </a:solidFill>
              </a:rPr>
              <a:t>“+” icon in the prompt box or enter a “/” as part of your prompt. These both allow the same actions</a:t>
            </a:r>
          </a:p>
          <a:p>
            <a:pPr marL="288925" marR="0" lvl="0" indent="-174625" algn="l" defTabSz="914367"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200" b="0" i="0" u="none" strike="noStrike" kern="1200" cap="none" normalizeH="0" baseline="0" noProof="0">
                <a:ln>
                  <a:noFill/>
                </a:ln>
                <a:solidFill>
                  <a:schemeClr val="tx2"/>
                </a:solidFill>
                <a:effectLst/>
                <a:uLnTx/>
                <a:uFillTx/>
                <a:ea typeface="+mn-ea"/>
                <a:cs typeface="+mn-cs"/>
              </a:rPr>
              <a:t>Select from a list of recent files</a:t>
            </a:r>
          </a:p>
          <a:p>
            <a:pPr marL="288925" marR="0" lvl="0" indent="-174625" algn="l" defTabSz="91436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200">
                <a:solidFill>
                  <a:schemeClr val="tx2"/>
                </a:solidFill>
              </a:rPr>
              <a:t>Upload a local file from your machine</a:t>
            </a:r>
          </a:p>
          <a:p>
            <a:pPr marL="288925" marR="0" lvl="0" indent="-174625" algn="l" defTabSz="914367"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200" b="0" i="0" u="none" strike="noStrike" kern="1200" cap="none" normalizeH="0" baseline="0" noProof="0">
                <a:ln>
                  <a:noFill/>
                </a:ln>
                <a:solidFill>
                  <a:schemeClr val="tx2"/>
                </a:solidFill>
                <a:effectLst/>
                <a:uLnTx/>
                <a:uFillTx/>
                <a:ea typeface="+mn-ea"/>
                <a:cs typeface="+mn-cs"/>
              </a:rPr>
              <a:t>Select a cloud file from SharePoint ore OneDrive</a:t>
            </a:r>
          </a:p>
        </p:txBody>
      </p:sp>
      <p:sp>
        <p:nvSpPr>
          <p:cNvPr id="47" name="Rectangle: Rounded Corners 26">
            <a:extLst>
              <a:ext uri="{FF2B5EF4-FFF2-40B4-BE49-F238E27FC236}">
                <a16:creationId xmlns:a16="http://schemas.microsoft.com/office/drawing/2014/main" id="{5FF305AB-4661-768D-75AA-DCBC38CB2D7A}"/>
              </a:ext>
              <a:ext uri="{C183D7F6-B498-43B3-948B-1728B52AA6E4}">
                <adec:decorative xmlns:adec="http://schemas.microsoft.com/office/drawing/2017/decorative" val="0"/>
              </a:ext>
            </a:extLst>
          </p:cNvPr>
          <p:cNvSpPr/>
          <p:nvPr/>
        </p:nvSpPr>
        <p:spPr bwMode="auto">
          <a:xfrm>
            <a:off x="588264" y="3059094"/>
            <a:ext cx="2208569" cy="116955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300"/>
              </a:spcBef>
              <a:buClrTx/>
              <a:buSzTx/>
              <a:buFontTx/>
              <a:buNone/>
              <a:tabLst/>
              <a:defRPr/>
            </a:pPr>
            <a:r>
              <a:rPr kumimoji="0" lang="en-US" sz="1100" b="0" i="0" u="none" strike="noStrike" kern="1200" cap="none" normalizeH="0" baseline="0" noProof="0">
                <a:ln>
                  <a:noFill/>
                </a:ln>
                <a:solidFill>
                  <a:schemeClr val="tx2"/>
                </a:solidFill>
                <a:effectLst/>
                <a:uLnTx/>
                <a:uFillTx/>
                <a:latin typeface="+mj-lt"/>
                <a:ea typeface="+mn-ea"/>
                <a:cs typeface="Segoe UI Semibold" panose="020B0702040204020203" pitchFamily="34" charset="0"/>
              </a:rPr>
              <a:t>Upload images and files</a:t>
            </a:r>
            <a:br>
              <a:rPr kumimoji="0" lang="en-US" sz="1000" b="0" i="0" u="none" strike="noStrike" kern="1200" cap="none" normalizeH="0" baseline="0" noProof="0">
                <a:ln>
                  <a:noFill/>
                </a:ln>
                <a:solidFill>
                  <a:schemeClr val="tx2"/>
                </a:solidFill>
                <a:effectLst/>
                <a:uLnTx/>
                <a:uFillTx/>
                <a:ea typeface="+mn-ea"/>
                <a:cs typeface="Segoe UI Semibold" panose="020B0702040204020203" pitchFamily="34" charset="0"/>
              </a:rPr>
            </a:br>
            <a:r>
              <a:rPr kumimoji="0" lang="en-US" sz="1000" b="0" i="0" u="none" strike="noStrike" kern="1200" cap="none" normalizeH="0" baseline="0" noProof="0">
                <a:ln>
                  <a:noFill/>
                </a:ln>
                <a:solidFill>
                  <a:schemeClr val="tx2"/>
                </a:solidFill>
                <a:effectLst/>
                <a:uLnTx/>
                <a:uFillTx/>
                <a:ea typeface="+mn-ea"/>
                <a:cs typeface="Segoe UI Semibold" panose="020B0702040204020203" pitchFamily="34" charset="0"/>
              </a:rPr>
              <a:t>Select from local</a:t>
            </a:r>
            <a:r>
              <a:rPr lang="en-US" sz="1000">
                <a:solidFill>
                  <a:schemeClr val="tx2"/>
                </a:solidFill>
                <a:cs typeface="Segoe UI Semibold" panose="020B0702040204020203" pitchFamily="34" charset="0"/>
              </a:rPr>
              <a:t> files on your computer. </a:t>
            </a:r>
            <a:br>
              <a:rPr lang="en-US" sz="1000">
                <a:solidFill>
                  <a:schemeClr val="tx2"/>
                </a:solidFill>
                <a:cs typeface="Segoe UI Semibold" panose="020B0702040204020203" pitchFamily="34" charset="0"/>
              </a:rPr>
            </a:br>
            <a:r>
              <a:rPr lang="en-US" sz="1000">
                <a:solidFill>
                  <a:schemeClr val="tx2"/>
                </a:solidFill>
                <a:cs typeface="Segoe UI Semibold" panose="020B0702040204020203" pitchFamily="34" charset="0"/>
              </a:rPr>
              <a:t>You can access this by selecting: </a:t>
            </a:r>
          </a:p>
          <a:p>
            <a:pPr marL="171450" marR="0" lvl="0" indent="-114300" algn="l" defTabSz="914367" rtl="0" eaLnBrk="1" fontAlgn="auto" latinLnBrk="0" hangingPunct="1">
              <a:lnSpc>
                <a:spcPct val="100000"/>
              </a:lnSpc>
              <a:spcBef>
                <a:spcPts val="300"/>
              </a:spcBef>
              <a:buClrTx/>
              <a:buSzTx/>
              <a:buFont typeface="Arial" panose="020B0604020202020204" pitchFamily="34" charset="0"/>
              <a:buChar char="•"/>
              <a:tabLst/>
              <a:defRPr/>
            </a:pPr>
            <a:r>
              <a:rPr lang="en-US" sz="1000">
                <a:solidFill>
                  <a:schemeClr val="tx2"/>
                </a:solidFill>
                <a:cs typeface="Segoe UI Semibold" panose="020B0702040204020203" pitchFamily="34" charset="0"/>
              </a:rPr>
              <a:t>+ then Upload images and files</a:t>
            </a:r>
          </a:p>
          <a:p>
            <a:pPr marL="171450" marR="0" lvl="0" indent="-114300" algn="l" defTabSz="914367" rtl="0" eaLnBrk="1" fontAlgn="auto" latinLnBrk="0" hangingPunct="1">
              <a:lnSpc>
                <a:spcPct val="100000"/>
              </a:lnSpc>
              <a:spcBef>
                <a:spcPts val="300"/>
              </a:spcBef>
              <a:buClrTx/>
              <a:buSzTx/>
              <a:buFont typeface="Arial" panose="020B0604020202020204" pitchFamily="34" charset="0"/>
              <a:buChar char="•"/>
              <a:tabLst/>
              <a:defRPr/>
            </a:pPr>
            <a:r>
              <a:rPr lang="en-US" sz="1000">
                <a:solidFill>
                  <a:schemeClr val="tx2"/>
                </a:solidFill>
                <a:cs typeface="Segoe UI Semibold" panose="020B0702040204020203" pitchFamily="34" charset="0"/>
              </a:rPr>
              <a:t>/ in the prompt box then the upload icon from the recent files box</a:t>
            </a:r>
          </a:p>
        </p:txBody>
      </p:sp>
      <p:sp>
        <p:nvSpPr>
          <p:cNvPr id="48" name="Rectangle: Rounded Corners 26">
            <a:extLst>
              <a:ext uri="{FF2B5EF4-FFF2-40B4-BE49-F238E27FC236}">
                <a16:creationId xmlns:a16="http://schemas.microsoft.com/office/drawing/2014/main" id="{A52CEAD2-C6E5-DDFB-92F8-433FDB958A4D}"/>
              </a:ext>
              <a:ext uri="{C183D7F6-B498-43B3-948B-1728B52AA6E4}">
                <adec:decorative xmlns:adec="http://schemas.microsoft.com/office/drawing/2017/decorative" val="0"/>
              </a:ext>
            </a:extLst>
          </p:cNvPr>
          <p:cNvSpPr/>
          <p:nvPr/>
        </p:nvSpPr>
        <p:spPr bwMode="auto">
          <a:xfrm>
            <a:off x="588264" y="4736814"/>
            <a:ext cx="2208569" cy="116955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lvl="0" defTabSz="914367">
              <a:spcBef>
                <a:spcPts val="300"/>
              </a:spcBef>
              <a:defRPr/>
            </a:pPr>
            <a:r>
              <a:rPr kumimoji="0" lang="en-US" sz="1100" b="0" i="0" u="none" strike="noStrike" kern="1200" cap="none" normalizeH="0" baseline="0" noProof="0">
                <a:ln>
                  <a:noFill/>
                </a:ln>
                <a:solidFill>
                  <a:schemeClr val="tx2"/>
                </a:solidFill>
                <a:effectLst/>
                <a:uLnTx/>
                <a:uFillTx/>
                <a:latin typeface="+mj-lt"/>
                <a:ea typeface="+mn-ea"/>
                <a:cs typeface="Segoe UI Semibold" panose="020B0702040204020203" pitchFamily="34" charset="0"/>
              </a:rPr>
              <a:t>Attach cloud files</a:t>
            </a:r>
            <a:br>
              <a:rPr kumimoji="0" lang="en-US" sz="1000" b="0" i="0" u="none" strike="noStrike" kern="1200" cap="none" normalizeH="0" baseline="0" noProof="0">
                <a:ln>
                  <a:noFill/>
                </a:ln>
                <a:solidFill>
                  <a:schemeClr val="tx2"/>
                </a:solidFill>
                <a:effectLst/>
                <a:uLnTx/>
                <a:uFillTx/>
                <a:ea typeface="+mn-ea"/>
                <a:cs typeface="Segoe UI Semibold" panose="020B0702040204020203" pitchFamily="34" charset="0"/>
              </a:rPr>
            </a:br>
            <a:r>
              <a:rPr kumimoji="0" lang="en-US" sz="1000" b="0" i="0" u="none" strike="noStrike" kern="1200" cap="none" normalizeH="0" baseline="0" noProof="0">
                <a:ln>
                  <a:noFill/>
                </a:ln>
                <a:solidFill>
                  <a:schemeClr val="tx2"/>
                </a:solidFill>
                <a:effectLst/>
                <a:uLnTx/>
                <a:uFillTx/>
                <a:ea typeface="+mn-ea"/>
                <a:cs typeface="Segoe UI Semibold" panose="020B0702040204020203" pitchFamily="34" charset="0"/>
              </a:rPr>
              <a:t>Select from SharePoint or OneDrive files. </a:t>
            </a:r>
            <a:br>
              <a:rPr kumimoji="0" lang="en-US" sz="1000" b="0" i="0" u="none" strike="noStrike" kern="1200" cap="none" normalizeH="0" baseline="0" noProof="0">
                <a:ln>
                  <a:noFill/>
                </a:ln>
                <a:solidFill>
                  <a:schemeClr val="tx2"/>
                </a:solidFill>
                <a:effectLst/>
                <a:uLnTx/>
                <a:uFillTx/>
                <a:ea typeface="+mn-ea"/>
                <a:cs typeface="Segoe UI Semibold" panose="020B0702040204020203" pitchFamily="34" charset="0"/>
              </a:rPr>
            </a:br>
            <a:r>
              <a:rPr lang="en-US" sz="1000">
                <a:solidFill>
                  <a:schemeClr val="tx2"/>
                </a:solidFill>
                <a:cs typeface="Segoe UI Semibold" panose="020B0702040204020203" pitchFamily="34" charset="0"/>
              </a:rPr>
              <a:t>You can access this by selecting: </a:t>
            </a:r>
            <a:endParaRPr kumimoji="0" lang="en-US" sz="1000" b="0" i="0" u="none" strike="noStrike" kern="1200" cap="none" normalizeH="0" baseline="0" noProof="0">
              <a:ln>
                <a:noFill/>
              </a:ln>
              <a:solidFill>
                <a:schemeClr val="tx2"/>
              </a:solidFill>
              <a:effectLst/>
              <a:uLnTx/>
              <a:uFillTx/>
              <a:ea typeface="+mn-ea"/>
              <a:cs typeface="Segoe UI Semibold" panose="020B0702040204020203" pitchFamily="34" charset="0"/>
            </a:endParaRPr>
          </a:p>
          <a:p>
            <a:pPr marL="171450" lvl="0" indent="-114300" defTabSz="914367">
              <a:spcBef>
                <a:spcPts val="300"/>
              </a:spcBef>
              <a:buFont typeface="Arial" panose="020B0604020202020204" pitchFamily="34" charset="0"/>
              <a:buChar char="•"/>
              <a:defRPr/>
            </a:pPr>
            <a:r>
              <a:rPr lang="en-US" sz="1000">
                <a:solidFill>
                  <a:schemeClr val="tx2"/>
                </a:solidFill>
                <a:cs typeface="Segoe UI Semibold" panose="020B0702040204020203" pitchFamily="34" charset="0"/>
              </a:rPr>
              <a:t>+ then Attach cloud files</a:t>
            </a:r>
          </a:p>
          <a:p>
            <a:pPr marL="171450" lvl="0" indent="-114300" defTabSz="914367">
              <a:spcBef>
                <a:spcPts val="300"/>
              </a:spcBef>
              <a:buFont typeface="Arial" panose="020B0604020202020204" pitchFamily="34" charset="0"/>
              <a:buChar char="•"/>
              <a:defRPr/>
            </a:pPr>
            <a:r>
              <a:rPr lang="en-US" sz="1000">
                <a:solidFill>
                  <a:schemeClr val="tx2"/>
                </a:solidFill>
                <a:cs typeface="Segoe UI Semibold" panose="020B0702040204020203" pitchFamily="34" charset="0"/>
              </a:rPr>
              <a:t>/ in the prompt box then the cloud icon from the recent files box</a:t>
            </a:r>
          </a:p>
        </p:txBody>
      </p:sp>
      <p:sp>
        <p:nvSpPr>
          <p:cNvPr id="36" name="Rectangle: Rounded Corners 26">
            <a:extLst>
              <a:ext uri="{FF2B5EF4-FFF2-40B4-BE49-F238E27FC236}">
                <a16:creationId xmlns:a16="http://schemas.microsoft.com/office/drawing/2014/main" id="{39CC8260-93E1-6799-4938-1B9B0D318360}"/>
              </a:ext>
              <a:ext uri="{C183D7F6-B498-43B3-948B-1728B52AA6E4}">
                <adec:decorative xmlns:adec="http://schemas.microsoft.com/office/drawing/2017/decorative" val="0"/>
              </a:ext>
            </a:extLst>
          </p:cNvPr>
          <p:cNvSpPr/>
          <p:nvPr/>
        </p:nvSpPr>
        <p:spPr bwMode="auto">
          <a:xfrm>
            <a:off x="3243120" y="3205334"/>
            <a:ext cx="1534074" cy="15388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mj-lt"/>
                <a:ea typeface="+mn-ea"/>
                <a:cs typeface="Segoe UI Semibold" panose="020B0702040204020203" pitchFamily="34" charset="0"/>
              </a:rPr>
              <a:t>Add content selection box</a:t>
            </a:r>
          </a:p>
        </p:txBody>
      </p:sp>
      <p:grpSp>
        <p:nvGrpSpPr>
          <p:cNvPr id="10" name="Group 9" descr="screen capture of Dropdown menu under the add button with red outlines highlighting “Add work content,” “Upload images and files,” and “Attach cloud files.”">
            <a:extLst>
              <a:ext uri="{FF2B5EF4-FFF2-40B4-BE49-F238E27FC236}">
                <a16:creationId xmlns:a16="http://schemas.microsoft.com/office/drawing/2014/main" id="{D7BC6CEB-1A6C-3F0A-0BE5-9868F3DB52CC}"/>
              </a:ext>
            </a:extLst>
          </p:cNvPr>
          <p:cNvGrpSpPr/>
          <p:nvPr/>
        </p:nvGrpSpPr>
        <p:grpSpPr>
          <a:xfrm>
            <a:off x="3143114" y="3455438"/>
            <a:ext cx="1734086" cy="2427006"/>
            <a:chOff x="3143114" y="3455438"/>
            <a:chExt cx="1734086" cy="2427006"/>
          </a:xfrm>
        </p:grpSpPr>
        <p:pic>
          <p:nvPicPr>
            <p:cNvPr id="24" name="Picture 23">
              <a:extLst>
                <a:ext uri="{FF2B5EF4-FFF2-40B4-BE49-F238E27FC236}">
                  <a16:creationId xmlns:a16="http://schemas.microsoft.com/office/drawing/2014/main" id="{DD91DED4-7C36-39D4-F930-005053983CCF}"/>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3143114" y="3455438"/>
              <a:ext cx="1734086" cy="2427006"/>
            </a:xfrm>
            <a:prstGeom prst="roundRect">
              <a:avLst>
                <a:gd name="adj" fmla="val 3768"/>
              </a:avLst>
            </a:prstGeom>
          </p:spPr>
        </p:pic>
        <p:sp>
          <p:nvSpPr>
            <p:cNvPr id="59" name="Rectangle: Rounded Corners 58">
              <a:extLst>
                <a:ext uri="{FF2B5EF4-FFF2-40B4-BE49-F238E27FC236}">
                  <a16:creationId xmlns:a16="http://schemas.microsoft.com/office/drawing/2014/main" id="{85116840-A60E-E69C-D12C-1A18A7B4F3B5}"/>
                </a:ext>
                <a:ext uri="{C183D7F6-B498-43B3-948B-1728B52AA6E4}">
                  <adec:decorative xmlns:adec="http://schemas.microsoft.com/office/drawing/2017/decorative" val="1"/>
                </a:ext>
              </a:extLst>
            </p:cNvPr>
            <p:cNvSpPr/>
            <p:nvPr/>
          </p:nvSpPr>
          <p:spPr bwMode="auto">
            <a:xfrm>
              <a:off x="3259696" y="3890374"/>
              <a:ext cx="1252178" cy="220766"/>
            </a:xfrm>
            <a:prstGeom prst="roundRect">
              <a:avLst/>
            </a:prstGeom>
            <a:noFill/>
            <a:ln w="15875">
              <a:solidFill>
                <a:srgbClr val="EE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chemeClr val="bg1"/>
                </a:solidFill>
                <a:cs typeface="Segoe UI" pitchFamily="34" charset="0"/>
              </a:endParaRPr>
            </a:p>
          </p:txBody>
        </p:sp>
        <p:sp>
          <p:nvSpPr>
            <p:cNvPr id="60" name="Rectangle: Rounded Corners 59">
              <a:extLst>
                <a:ext uri="{FF2B5EF4-FFF2-40B4-BE49-F238E27FC236}">
                  <a16:creationId xmlns:a16="http://schemas.microsoft.com/office/drawing/2014/main" id="{E78ABCC0-6D7C-ECB9-3804-CD4BDA5A8D78}"/>
                </a:ext>
                <a:ext uri="{C183D7F6-B498-43B3-948B-1728B52AA6E4}">
                  <adec:decorative xmlns:adec="http://schemas.microsoft.com/office/drawing/2017/decorative" val="1"/>
                </a:ext>
              </a:extLst>
            </p:cNvPr>
            <p:cNvSpPr/>
            <p:nvPr/>
          </p:nvSpPr>
          <p:spPr bwMode="auto">
            <a:xfrm>
              <a:off x="3259696" y="4161767"/>
              <a:ext cx="1252178" cy="220766"/>
            </a:xfrm>
            <a:prstGeom prst="roundRect">
              <a:avLst/>
            </a:prstGeom>
            <a:noFill/>
            <a:ln w="15875">
              <a:solidFill>
                <a:srgbClr val="EE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chemeClr val="bg1"/>
                </a:solidFill>
                <a:cs typeface="Segoe UI" pitchFamily="34" charset="0"/>
              </a:endParaRPr>
            </a:p>
          </p:txBody>
        </p:sp>
        <p:sp>
          <p:nvSpPr>
            <p:cNvPr id="61" name="Rectangle: Rounded Corners 60">
              <a:extLst>
                <a:ext uri="{FF2B5EF4-FFF2-40B4-BE49-F238E27FC236}">
                  <a16:creationId xmlns:a16="http://schemas.microsoft.com/office/drawing/2014/main" id="{181BC4A3-F348-4B18-3230-AC7B3732BB2B}"/>
                </a:ext>
                <a:ext uri="{C183D7F6-B498-43B3-948B-1728B52AA6E4}">
                  <adec:decorative xmlns:adec="http://schemas.microsoft.com/office/drawing/2017/decorative" val="1"/>
                </a:ext>
              </a:extLst>
            </p:cNvPr>
            <p:cNvSpPr/>
            <p:nvPr/>
          </p:nvSpPr>
          <p:spPr bwMode="auto">
            <a:xfrm>
              <a:off x="3259696" y="4428959"/>
              <a:ext cx="1252178" cy="220766"/>
            </a:xfrm>
            <a:prstGeom prst="roundRect">
              <a:avLst/>
            </a:prstGeom>
            <a:noFill/>
            <a:ln w="15875">
              <a:solidFill>
                <a:srgbClr val="EE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chemeClr val="bg1"/>
                </a:solidFill>
                <a:cs typeface="Segoe UI" pitchFamily="34" charset="0"/>
              </a:endParaRPr>
            </a:p>
          </p:txBody>
        </p:sp>
      </p:grpSp>
      <p:sp>
        <p:nvSpPr>
          <p:cNvPr id="52" name="Rectangle: Rounded Corners 26">
            <a:extLst>
              <a:ext uri="{FF2B5EF4-FFF2-40B4-BE49-F238E27FC236}">
                <a16:creationId xmlns:a16="http://schemas.microsoft.com/office/drawing/2014/main" id="{89ACB056-C8A1-B54D-315E-9960BFA03E5A}"/>
              </a:ext>
              <a:ext uri="{C183D7F6-B498-43B3-948B-1728B52AA6E4}">
                <adec:decorative xmlns:adec="http://schemas.microsoft.com/office/drawing/2017/decorative" val="0"/>
              </a:ext>
            </a:extLst>
          </p:cNvPr>
          <p:cNvSpPr/>
          <p:nvPr/>
        </p:nvSpPr>
        <p:spPr bwMode="auto">
          <a:xfrm>
            <a:off x="8049760" y="1925558"/>
            <a:ext cx="3550104" cy="87459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600"/>
              </a:spcBef>
              <a:buClrTx/>
              <a:buSzTx/>
              <a:buFontTx/>
              <a:buNone/>
              <a:tabLst/>
              <a:defRPr/>
            </a:pPr>
            <a:r>
              <a:rPr kumimoji="0" lang="en-US" sz="1100" b="0" i="0" u="none" strike="noStrike" kern="1200" cap="none" normalizeH="0" baseline="0" noProof="0">
                <a:ln>
                  <a:noFill/>
                </a:ln>
                <a:solidFill>
                  <a:schemeClr val="tx2"/>
                </a:solidFill>
                <a:effectLst/>
                <a:uLnTx/>
                <a:uFillTx/>
                <a:latin typeface="+mj-lt"/>
                <a:ea typeface="+mn-ea"/>
                <a:cs typeface="Segoe UI Semibold" panose="020B0702040204020203" pitchFamily="34" charset="0"/>
              </a:rPr>
              <a:t>Recent files box</a:t>
            </a:r>
            <a:endParaRPr lang="en-US" sz="1000">
              <a:solidFill>
                <a:schemeClr val="tx2"/>
              </a:solidFill>
              <a:latin typeface="+mj-lt"/>
              <a:cs typeface="Segoe UI Semibold" panose="020B0702040204020203" pitchFamily="34" charset="0"/>
            </a:endParaRPr>
          </a:p>
          <a:p>
            <a:pPr marL="0" marR="0" lvl="0" indent="0" algn="l" defTabSz="914367" rtl="0" eaLnBrk="1" fontAlgn="auto" latinLnBrk="0" hangingPunct="1">
              <a:lnSpc>
                <a:spcPct val="100000"/>
              </a:lnSpc>
              <a:spcBef>
                <a:spcPts val="300"/>
              </a:spcBef>
              <a:buClrTx/>
              <a:buSzTx/>
              <a:buFontTx/>
              <a:buNone/>
              <a:tabLst/>
              <a:defRPr/>
            </a:pPr>
            <a:r>
              <a:rPr kumimoji="0" lang="en-US" sz="1000" b="0" i="0" u="none" strike="noStrike" kern="1200" cap="none" normalizeH="0" baseline="0" noProof="0">
                <a:ln>
                  <a:noFill/>
                </a:ln>
                <a:solidFill>
                  <a:schemeClr val="tx2"/>
                </a:solidFill>
                <a:effectLst/>
                <a:uLnTx/>
                <a:uFillTx/>
                <a:ea typeface="+mn-ea"/>
                <a:cs typeface="Segoe UI Semibold" panose="020B0702040204020203" pitchFamily="34" charset="0"/>
              </a:rPr>
              <a:t>Select from recent files. This selection box will appear if you select:</a:t>
            </a:r>
          </a:p>
          <a:p>
            <a:pPr marL="171450" marR="0" lvl="0" indent="-114300" algn="l" defTabSz="914367" rtl="0" eaLnBrk="1" fontAlgn="auto" latinLnBrk="0" hangingPunct="1">
              <a:lnSpc>
                <a:spcPct val="100000"/>
              </a:lnSpc>
              <a:spcBef>
                <a:spcPts val="200"/>
              </a:spcBef>
              <a:buClrTx/>
              <a:buSzTx/>
              <a:buFont typeface="Arial" panose="020B0604020202020204" pitchFamily="34" charset="0"/>
              <a:buChar char="•"/>
              <a:tabLst/>
              <a:defRPr/>
            </a:pPr>
            <a:r>
              <a:rPr lang="en-US" sz="1000">
                <a:solidFill>
                  <a:schemeClr val="tx2"/>
                </a:solidFill>
                <a:cs typeface="Segoe UI Semibold" panose="020B0702040204020203" pitchFamily="34" charset="0"/>
              </a:rPr>
              <a:t>+ then Add work content</a:t>
            </a:r>
          </a:p>
          <a:p>
            <a:pPr marL="171450" marR="0" lvl="0" indent="-114300" algn="l" defTabSz="914367" rtl="0" eaLnBrk="1" fontAlgn="auto" latinLnBrk="0" hangingPunct="1">
              <a:lnSpc>
                <a:spcPct val="100000"/>
              </a:lnSpc>
              <a:spcBef>
                <a:spcPts val="200"/>
              </a:spcBef>
              <a:buClrTx/>
              <a:buSzTx/>
              <a:buFont typeface="Arial" panose="020B0604020202020204" pitchFamily="34" charset="0"/>
              <a:buChar char="•"/>
              <a:tabLst/>
              <a:defRPr/>
            </a:pPr>
            <a:r>
              <a:rPr kumimoji="0" lang="en-US" sz="1000" b="0" i="0" u="none" strike="noStrike" kern="1200" cap="none" normalizeH="0" baseline="0" noProof="0">
                <a:ln>
                  <a:noFill/>
                </a:ln>
                <a:solidFill>
                  <a:schemeClr val="tx2"/>
                </a:solidFill>
                <a:effectLst/>
                <a:uLnTx/>
                <a:uFillTx/>
                <a:ea typeface="+mn-ea"/>
                <a:cs typeface="Segoe UI Semibold" panose="020B0702040204020203" pitchFamily="34" charset="0"/>
              </a:rPr>
              <a:t>/ in the prompt box</a:t>
            </a:r>
          </a:p>
        </p:txBody>
      </p:sp>
      <p:grpSp>
        <p:nvGrpSpPr>
          <p:cNvPr id="19" name="Group 18" descr="Screen capture of Copilot search panel with red outlines highlighting the input bar with slash (/) command and plus icon, the results area listing files (“Missed Bin Collections…,” “How to respond to customer complaints,” “Summarize the latest”), and the top-right controls for upload and cloud files.">
            <a:extLst>
              <a:ext uri="{FF2B5EF4-FFF2-40B4-BE49-F238E27FC236}">
                <a16:creationId xmlns:a16="http://schemas.microsoft.com/office/drawing/2014/main" id="{869A8DF3-A5C8-51EC-FAF8-13D4902558CD}"/>
              </a:ext>
            </a:extLst>
          </p:cNvPr>
          <p:cNvGrpSpPr/>
          <p:nvPr/>
        </p:nvGrpSpPr>
        <p:grpSpPr>
          <a:xfrm>
            <a:off x="5261903" y="2882623"/>
            <a:ext cx="5013990" cy="2999821"/>
            <a:chOff x="5261903" y="2882623"/>
            <a:chExt cx="5013990" cy="2999821"/>
          </a:xfrm>
        </p:grpSpPr>
        <p:pic>
          <p:nvPicPr>
            <p:cNvPr id="23" name="Picture 22">
              <a:extLst>
                <a:ext uri="{FF2B5EF4-FFF2-40B4-BE49-F238E27FC236}">
                  <a16:creationId xmlns:a16="http://schemas.microsoft.com/office/drawing/2014/main" id="{A981F232-862C-40A6-E339-FA234A9AFABE}"/>
                </a:ext>
              </a:extLst>
            </p:cNvPr>
            <p:cNvPicPr>
              <a:picLocks noChangeAspect="1"/>
            </p:cNvPicPr>
            <p:nvPr/>
          </p:nvPicPr>
          <p:blipFill>
            <a:blip r:embed="rId5"/>
            <a:stretch>
              <a:fillRect/>
            </a:stretch>
          </p:blipFill>
          <p:spPr>
            <a:xfrm>
              <a:off x="5261903" y="2882623"/>
              <a:ext cx="5013989" cy="2999821"/>
            </a:xfrm>
            <a:prstGeom prst="roundRect">
              <a:avLst>
                <a:gd name="adj" fmla="val 3391"/>
              </a:avLst>
            </a:prstGeom>
          </p:spPr>
        </p:pic>
        <p:sp>
          <p:nvSpPr>
            <p:cNvPr id="46" name="Rectangle: Rounded Corners 45">
              <a:extLst>
                <a:ext uri="{FF2B5EF4-FFF2-40B4-BE49-F238E27FC236}">
                  <a16:creationId xmlns:a16="http://schemas.microsoft.com/office/drawing/2014/main" id="{90C87E2C-A017-AF8E-9955-FEB895C3C193}"/>
                </a:ext>
                <a:ext uri="{C183D7F6-B498-43B3-948B-1728B52AA6E4}">
                  <adec:decorative xmlns:adec="http://schemas.microsoft.com/office/drawing/2017/decorative" val="1"/>
                </a:ext>
              </a:extLst>
            </p:cNvPr>
            <p:cNvSpPr/>
            <p:nvPr/>
          </p:nvSpPr>
          <p:spPr bwMode="auto">
            <a:xfrm>
              <a:off x="5261903" y="3757774"/>
              <a:ext cx="5013990" cy="2082956"/>
            </a:xfrm>
            <a:prstGeom prst="roundRect">
              <a:avLst>
                <a:gd name="adj" fmla="val 3709"/>
              </a:avLst>
            </a:prstGeom>
            <a:noFill/>
            <a:ln w="15875">
              <a:solidFill>
                <a:srgbClr val="EE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chemeClr val="bg1"/>
                </a:solidFill>
                <a:cs typeface="Segoe UI" pitchFamily="34" charset="0"/>
              </a:endParaRPr>
            </a:p>
          </p:txBody>
        </p:sp>
        <p:sp>
          <p:nvSpPr>
            <p:cNvPr id="49" name="Rectangle: Rounded Corners 48">
              <a:extLst>
                <a:ext uri="{FF2B5EF4-FFF2-40B4-BE49-F238E27FC236}">
                  <a16:creationId xmlns:a16="http://schemas.microsoft.com/office/drawing/2014/main" id="{7FB4BD9A-7BC3-474F-166F-C991FABFF9E3}"/>
                </a:ext>
                <a:ext uri="{C183D7F6-B498-43B3-948B-1728B52AA6E4}">
                  <adec:decorative xmlns:adec="http://schemas.microsoft.com/office/drawing/2017/decorative" val="1"/>
                </a:ext>
              </a:extLst>
            </p:cNvPr>
            <p:cNvSpPr/>
            <p:nvPr/>
          </p:nvSpPr>
          <p:spPr bwMode="auto">
            <a:xfrm>
              <a:off x="5400675" y="3045260"/>
              <a:ext cx="295276" cy="301959"/>
            </a:xfrm>
            <a:prstGeom prst="roundRect">
              <a:avLst/>
            </a:prstGeom>
            <a:noFill/>
            <a:ln w="15875">
              <a:solidFill>
                <a:srgbClr val="EE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chemeClr val="bg1"/>
                </a:solidFill>
                <a:cs typeface="Segoe UI" pitchFamily="34" charset="0"/>
              </a:endParaRPr>
            </a:p>
          </p:txBody>
        </p:sp>
        <p:sp>
          <p:nvSpPr>
            <p:cNvPr id="50" name="Rectangle: Rounded Corners 49">
              <a:extLst>
                <a:ext uri="{FF2B5EF4-FFF2-40B4-BE49-F238E27FC236}">
                  <a16:creationId xmlns:a16="http://schemas.microsoft.com/office/drawing/2014/main" id="{6F37B701-1831-00D8-CCD1-CFC8A3F5EFBE}"/>
                </a:ext>
                <a:ext uri="{C183D7F6-B498-43B3-948B-1728B52AA6E4}">
                  <adec:decorative xmlns:adec="http://schemas.microsoft.com/office/drawing/2017/decorative" val="1"/>
                </a:ext>
              </a:extLst>
            </p:cNvPr>
            <p:cNvSpPr/>
            <p:nvPr/>
          </p:nvSpPr>
          <p:spPr bwMode="auto">
            <a:xfrm>
              <a:off x="5400675" y="3423099"/>
              <a:ext cx="295276" cy="209036"/>
            </a:xfrm>
            <a:prstGeom prst="roundRect">
              <a:avLst/>
            </a:prstGeom>
            <a:noFill/>
            <a:ln w="15875">
              <a:solidFill>
                <a:srgbClr val="EE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chemeClr val="bg1"/>
                </a:solidFill>
                <a:cs typeface="Segoe UI" pitchFamily="34" charset="0"/>
              </a:endParaRPr>
            </a:p>
          </p:txBody>
        </p:sp>
        <p:sp>
          <p:nvSpPr>
            <p:cNvPr id="57" name="Rectangle: Rounded Corners 56">
              <a:extLst>
                <a:ext uri="{FF2B5EF4-FFF2-40B4-BE49-F238E27FC236}">
                  <a16:creationId xmlns:a16="http://schemas.microsoft.com/office/drawing/2014/main" id="{3C230106-98EB-6DA6-9AA4-3B0322E7EA2A}"/>
                </a:ext>
                <a:ext uri="{C183D7F6-B498-43B3-948B-1728B52AA6E4}">
                  <adec:decorative xmlns:adec="http://schemas.microsoft.com/office/drawing/2017/decorative" val="1"/>
                </a:ext>
              </a:extLst>
            </p:cNvPr>
            <p:cNvSpPr/>
            <p:nvPr/>
          </p:nvSpPr>
          <p:spPr bwMode="auto">
            <a:xfrm>
              <a:off x="9727406" y="3878610"/>
              <a:ext cx="180976" cy="177962"/>
            </a:xfrm>
            <a:prstGeom prst="roundRect">
              <a:avLst/>
            </a:prstGeom>
            <a:noFill/>
            <a:ln w="15875">
              <a:solidFill>
                <a:srgbClr val="EE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chemeClr val="bg1"/>
                </a:solidFill>
                <a:cs typeface="Segoe UI" pitchFamily="34" charset="0"/>
              </a:endParaRPr>
            </a:p>
          </p:txBody>
        </p:sp>
        <p:sp>
          <p:nvSpPr>
            <p:cNvPr id="58" name="Rectangle: Rounded Corners 57">
              <a:extLst>
                <a:ext uri="{FF2B5EF4-FFF2-40B4-BE49-F238E27FC236}">
                  <a16:creationId xmlns:a16="http://schemas.microsoft.com/office/drawing/2014/main" id="{A97DE572-FD3C-C912-5AE7-DFEDF026A892}"/>
                </a:ext>
                <a:ext uri="{C183D7F6-B498-43B3-948B-1728B52AA6E4}">
                  <adec:decorative xmlns:adec="http://schemas.microsoft.com/office/drawing/2017/decorative" val="1"/>
                </a:ext>
              </a:extLst>
            </p:cNvPr>
            <p:cNvSpPr/>
            <p:nvPr/>
          </p:nvSpPr>
          <p:spPr bwMode="auto">
            <a:xfrm>
              <a:off x="9956006" y="3878610"/>
              <a:ext cx="180976" cy="177962"/>
            </a:xfrm>
            <a:prstGeom prst="roundRect">
              <a:avLst/>
            </a:prstGeom>
            <a:noFill/>
            <a:ln w="15875">
              <a:solidFill>
                <a:srgbClr val="EE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chemeClr val="bg1"/>
                </a:solidFill>
                <a:cs typeface="Segoe UI" pitchFamily="34" charset="0"/>
              </a:endParaRPr>
            </a:p>
          </p:txBody>
        </p:sp>
      </p:grpSp>
      <p:sp>
        <p:nvSpPr>
          <p:cNvPr id="21" name="TextBox 20">
            <a:extLst>
              <a:ext uri="{FF2B5EF4-FFF2-40B4-BE49-F238E27FC236}">
                <a16:creationId xmlns:a16="http://schemas.microsoft.com/office/drawing/2014/main" id="{89FB96FB-4F93-D9F8-7BB3-62B8DDBE13C5}"/>
              </a:ext>
            </a:extLst>
          </p:cNvPr>
          <p:cNvSpPr txBox="1"/>
          <p:nvPr/>
        </p:nvSpPr>
        <p:spPr>
          <a:xfrm>
            <a:off x="584200" y="6386812"/>
            <a:ext cx="11015662" cy="179088"/>
          </a:xfrm>
          <a:prstGeom prst="rect">
            <a:avLst/>
          </a:prstGeom>
          <a:noFill/>
        </p:spPr>
        <p:txBody>
          <a:bodyPr wrap="square" lIns="0" tIns="0" rIns="0" bIns="0" anchor="b">
            <a:spAutoFit/>
          </a:bodyPr>
          <a:lstStyle/>
          <a:p>
            <a:pPr marR="0" defTabSz="914367">
              <a:lnSpc>
                <a:spcPts val="1500"/>
              </a:lnSpc>
              <a:spcAft>
                <a:spcPts val="1800"/>
              </a:spcAft>
              <a:buNone/>
              <a:defRPr/>
            </a:pPr>
            <a:r>
              <a:rPr lang="en-US" sz="1200" i="1"/>
              <a:t>Note: “UI shown as of May 18, 2026. Product features and visuals may change.”</a:t>
            </a:r>
          </a:p>
        </p:txBody>
      </p:sp>
    </p:spTree>
    <p:extLst>
      <p:ext uri="{BB962C8B-B14F-4D97-AF65-F5344CB8AC3E}">
        <p14:creationId xmlns:p14="http://schemas.microsoft.com/office/powerpoint/2010/main" val="284761533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3C7BC0F6-12C2-61D1-97B7-8042ABF0841E}"/>
              </a:ext>
              <a:ext uri="{C183D7F6-B498-43B3-948B-1728B52AA6E4}">
                <adec:decorative xmlns:adec="http://schemas.microsoft.com/office/drawing/2017/decorative" val="1"/>
              </a:ext>
            </a:extLst>
          </p:cNvPr>
          <p:cNvSpPr>
            <a:spLocks/>
          </p:cNvSpPr>
          <p:nvPr/>
        </p:nvSpPr>
        <p:spPr bwMode="auto">
          <a:xfrm>
            <a:off x="588963" y="1688009"/>
            <a:ext cx="5700237" cy="4494349"/>
          </a:xfrm>
          <a:prstGeom prst="roundRect">
            <a:avLst>
              <a:gd name="adj" fmla="val 2427"/>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800"/>
              </a:spcAft>
              <a:defRPr/>
            </a:pPr>
            <a:endParaRPr lang="en-US" sz="1200">
              <a:solidFill>
                <a:srgbClr val="000000"/>
              </a:solidFill>
              <a:cs typeface="Segoe Sans Display"/>
            </a:endParaRPr>
          </a:p>
        </p:txBody>
      </p:sp>
      <p:pic>
        <p:nvPicPr>
          <p:cNvPr id="25" name="Picture 24">
            <a:extLst>
              <a:ext uri="{FF2B5EF4-FFF2-40B4-BE49-F238E27FC236}">
                <a16:creationId xmlns:a16="http://schemas.microsoft.com/office/drawing/2014/main" id="{B03EEBB8-77FD-711B-ACDC-EA9C979E3DC1}"/>
              </a:ext>
              <a:ext uri="{C183D7F6-B498-43B3-948B-1728B52AA6E4}">
                <adec:decorative xmlns:adec="http://schemas.microsoft.com/office/drawing/2017/decorative" val="1"/>
              </a:ext>
            </a:extLst>
          </p:cNvPr>
          <p:cNvPicPr>
            <a:picLocks noChangeAspect="1"/>
          </p:cNvPicPr>
          <p:nvPr/>
        </p:nvPicPr>
        <p:blipFill rotWithShape="1">
          <a:blip r:embed="rId3" cstate="screen">
            <a:alphaModFix amt="50000"/>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a:ext>
            </a:extLst>
          </a:blip>
          <a:srcRect t="7785"/>
          <a:stretch>
            <a:fillRect/>
          </a:stretch>
        </p:blipFill>
        <p:spPr>
          <a:xfrm>
            <a:off x="6380242" y="1309959"/>
            <a:ext cx="5223192" cy="4963047"/>
          </a:xfrm>
          <a:prstGeom prst="roundRect">
            <a:avLst>
              <a:gd name="adj" fmla="val 397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30" name="Graphic 15">
            <a:extLst>
              <a:ext uri="{FF2B5EF4-FFF2-40B4-BE49-F238E27FC236}">
                <a16:creationId xmlns:a16="http://schemas.microsoft.com/office/drawing/2014/main" id="{AFEF9F46-F755-01B1-A1E5-7CC779341548}"/>
              </a:ext>
              <a:ext uri="{C183D7F6-B498-43B3-948B-1728B52AA6E4}">
                <adec:decorative xmlns:adec="http://schemas.microsoft.com/office/drawing/2017/decorative" val="1"/>
              </a:ext>
            </a:extLst>
          </p:cNvPr>
          <p:cNvSpPr>
            <a:spLocks noChangeAspect="1"/>
          </p:cNvSpPr>
          <p:nvPr/>
        </p:nvSpPr>
        <p:spPr>
          <a:xfrm>
            <a:off x="802986" y="1870808"/>
            <a:ext cx="457200" cy="410272"/>
          </a:xfrm>
          <a:custGeom>
            <a:avLst/>
            <a:gdLst>
              <a:gd name="connsiteX0" fmla="*/ 111552 w 295982"/>
              <a:gd name="connsiteY0" fmla="*/ 0 h 265602"/>
              <a:gd name="connsiteX1" fmla="*/ 908 w 295982"/>
              <a:gd name="connsiteY1" fmla="*/ 110643 h 265602"/>
              <a:gd name="connsiteX2" fmla="*/ 11274 w 295982"/>
              <a:gd name="connsiteY2" fmla="*/ 157458 h 265602"/>
              <a:gd name="connsiteX3" fmla="*/ 590 w 295982"/>
              <a:gd name="connsiteY3" fmla="*/ 199374 h 265602"/>
              <a:gd name="connsiteX4" fmla="*/ 22774 w 295982"/>
              <a:gd name="connsiteY4" fmla="*/ 221862 h 265602"/>
              <a:gd name="connsiteX5" fmla="*/ 66009 w 295982"/>
              <a:gd name="connsiteY5" fmla="*/ 211505 h 265602"/>
              <a:gd name="connsiteX6" fmla="*/ 111552 w 295982"/>
              <a:gd name="connsiteY6" fmla="*/ 221286 h 265602"/>
              <a:gd name="connsiteX7" fmla="*/ 222195 w 295982"/>
              <a:gd name="connsiteY7" fmla="*/ 110643 h 265602"/>
              <a:gd name="connsiteX8" fmla="*/ 111552 w 295982"/>
              <a:gd name="connsiteY8" fmla="*/ 0 h 265602"/>
              <a:gd name="connsiteX9" fmla="*/ 23037 w 295982"/>
              <a:gd name="connsiteY9" fmla="*/ 110643 h 265602"/>
              <a:gd name="connsiteX10" fmla="*/ 111552 w 295982"/>
              <a:gd name="connsiteY10" fmla="*/ 22129 h 265602"/>
              <a:gd name="connsiteX11" fmla="*/ 200066 w 295982"/>
              <a:gd name="connsiteY11" fmla="*/ 110643 h 265602"/>
              <a:gd name="connsiteX12" fmla="*/ 111552 w 295982"/>
              <a:gd name="connsiteY12" fmla="*/ 199158 h 265602"/>
              <a:gd name="connsiteX13" fmla="*/ 72163 w 295982"/>
              <a:gd name="connsiteY13" fmla="*/ 189936 h 265602"/>
              <a:gd name="connsiteX14" fmla="*/ 68572 w 295982"/>
              <a:gd name="connsiteY14" fmla="*/ 188148 h 265602"/>
              <a:gd name="connsiteX15" fmla="*/ 64670 w 295982"/>
              <a:gd name="connsiteY15" fmla="*/ 189077 h 265602"/>
              <a:gd name="connsiteX16" fmla="*/ 23544 w 295982"/>
              <a:gd name="connsiteY16" fmla="*/ 198919 h 265602"/>
              <a:gd name="connsiteX17" fmla="*/ 33724 w 295982"/>
              <a:gd name="connsiteY17" fmla="*/ 158968 h 265602"/>
              <a:gd name="connsiteX18" fmla="*/ 34759 w 295982"/>
              <a:gd name="connsiteY18" fmla="*/ 154897 h 265602"/>
              <a:gd name="connsiteX19" fmla="*/ 32834 w 295982"/>
              <a:gd name="connsiteY19" fmla="*/ 151165 h 265602"/>
              <a:gd name="connsiteX20" fmla="*/ 23037 w 295982"/>
              <a:gd name="connsiteY20" fmla="*/ 110643 h 265602"/>
              <a:gd name="connsiteX21" fmla="*/ 185314 w 295982"/>
              <a:gd name="connsiteY21" fmla="*/ 265545 h 265602"/>
              <a:gd name="connsiteX22" fmla="*/ 110081 w 295982"/>
              <a:gd name="connsiteY22" fmla="*/ 236031 h 265602"/>
              <a:gd name="connsiteX23" fmla="*/ 111552 w 295982"/>
              <a:gd name="connsiteY23" fmla="*/ 236040 h 265602"/>
              <a:gd name="connsiteX24" fmla="*/ 142253 w 295982"/>
              <a:gd name="connsiteY24" fmla="*/ 232253 h 265602"/>
              <a:gd name="connsiteX25" fmla="*/ 185314 w 295982"/>
              <a:gd name="connsiteY25" fmla="*/ 243416 h 265602"/>
              <a:gd name="connsiteX26" fmla="*/ 224703 w 295982"/>
              <a:gd name="connsiteY26" fmla="*/ 234193 h 265602"/>
              <a:gd name="connsiteX27" fmla="*/ 228294 w 295982"/>
              <a:gd name="connsiteY27" fmla="*/ 232405 h 265602"/>
              <a:gd name="connsiteX28" fmla="*/ 232196 w 295982"/>
              <a:gd name="connsiteY28" fmla="*/ 233335 h 265602"/>
              <a:gd name="connsiteX29" fmla="*/ 272606 w 295982"/>
              <a:gd name="connsiteY29" fmla="*/ 242326 h 265602"/>
              <a:gd name="connsiteX30" fmla="*/ 263142 w 295982"/>
              <a:gd name="connsiteY30" fmla="*/ 203225 h 265602"/>
              <a:gd name="connsiteX31" fmla="*/ 262106 w 295982"/>
              <a:gd name="connsiteY31" fmla="*/ 199156 h 265602"/>
              <a:gd name="connsiteX32" fmla="*/ 264031 w 295982"/>
              <a:gd name="connsiteY32" fmla="*/ 195424 h 265602"/>
              <a:gd name="connsiteX33" fmla="*/ 273828 w 295982"/>
              <a:gd name="connsiteY33" fmla="*/ 154902 h 265602"/>
              <a:gd name="connsiteX34" fmla="*/ 233304 w 295982"/>
              <a:gd name="connsiteY34" fmla="*/ 80513 h 265602"/>
              <a:gd name="connsiteX35" fmla="*/ 221508 w 295982"/>
              <a:gd name="connsiteY35" fmla="*/ 50313 h 265602"/>
              <a:gd name="connsiteX36" fmla="*/ 295957 w 295982"/>
              <a:gd name="connsiteY36" fmla="*/ 154902 h 265602"/>
              <a:gd name="connsiteX37" fmla="*/ 285586 w 295982"/>
              <a:gd name="connsiteY37" fmla="*/ 201726 h 265602"/>
              <a:gd name="connsiteX38" fmla="*/ 295497 w 295982"/>
              <a:gd name="connsiteY38" fmla="*/ 243080 h 265602"/>
              <a:gd name="connsiteX39" fmla="*/ 273849 w 295982"/>
              <a:gd name="connsiteY39" fmla="*/ 265201 h 265602"/>
              <a:gd name="connsiteX40" fmla="*/ 230868 w 295982"/>
              <a:gd name="connsiteY40" fmla="*/ 255758 h 265602"/>
              <a:gd name="connsiteX41" fmla="*/ 185314 w 295982"/>
              <a:gd name="connsiteY41" fmla="*/ 265545 h 265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95982" h="265602">
                <a:moveTo>
                  <a:pt x="111552" y="0"/>
                </a:moveTo>
                <a:cubicBezTo>
                  <a:pt x="50445" y="0"/>
                  <a:pt x="908" y="49537"/>
                  <a:pt x="908" y="110643"/>
                </a:cubicBezTo>
                <a:cubicBezTo>
                  <a:pt x="908" y="127356"/>
                  <a:pt x="4621" y="143228"/>
                  <a:pt x="11274" y="157458"/>
                </a:cubicBezTo>
                <a:cubicBezTo>
                  <a:pt x="7527" y="172181"/>
                  <a:pt x="3340" y="188598"/>
                  <a:pt x="590" y="199374"/>
                </a:cubicBezTo>
                <a:cubicBezTo>
                  <a:pt x="-2848" y="212848"/>
                  <a:pt x="9285" y="225104"/>
                  <a:pt x="22774" y="221862"/>
                </a:cubicBezTo>
                <a:cubicBezTo>
                  <a:pt x="33841" y="219202"/>
                  <a:pt x="50851" y="215118"/>
                  <a:pt x="66009" y="211505"/>
                </a:cubicBezTo>
                <a:cubicBezTo>
                  <a:pt x="79911" y="217791"/>
                  <a:pt x="95336" y="221286"/>
                  <a:pt x="111552" y="221286"/>
                </a:cubicBezTo>
                <a:cubicBezTo>
                  <a:pt x="172658" y="221286"/>
                  <a:pt x="222195" y="171749"/>
                  <a:pt x="222195" y="110643"/>
                </a:cubicBezTo>
                <a:cubicBezTo>
                  <a:pt x="222195" y="49537"/>
                  <a:pt x="172658" y="0"/>
                  <a:pt x="111552" y="0"/>
                </a:cubicBezTo>
                <a:close/>
                <a:moveTo>
                  <a:pt x="23037" y="110643"/>
                </a:moveTo>
                <a:cubicBezTo>
                  <a:pt x="23037" y="61758"/>
                  <a:pt x="62666" y="22129"/>
                  <a:pt x="111552" y="22129"/>
                </a:cubicBezTo>
                <a:cubicBezTo>
                  <a:pt x="160437" y="22129"/>
                  <a:pt x="200066" y="61758"/>
                  <a:pt x="200066" y="110643"/>
                </a:cubicBezTo>
                <a:cubicBezTo>
                  <a:pt x="200066" y="159528"/>
                  <a:pt x="160437" y="199158"/>
                  <a:pt x="111552" y="199158"/>
                </a:cubicBezTo>
                <a:cubicBezTo>
                  <a:pt x="97378" y="199158"/>
                  <a:pt x="84013" y="195835"/>
                  <a:pt x="72163" y="189936"/>
                </a:cubicBezTo>
                <a:lnTo>
                  <a:pt x="68572" y="188148"/>
                </a:lnTo>
                <a:lnTo>
                  <a:pt x="64670" y="189077"/>
                </a:lnTo>
                <a:cubicBezTo>
                  <a:pt x="51057" y="192317"/>
                  <a:pt x="35330" y="196088"/>
                  <a:pt x="23544" y="198919"/>
                </a:cubicBezTo>
                <a:cubicBezTo>
                  <a:pt x="26476" y="187425"/>
                  <a:pt x="30358" y="172196"/>
                  <a:pt x="33724" y="158968"/>
                </a:cubicBezTo>
                <a:lnTo>
                  <a:pt x="34759" y="154897"/>
                </a:lnTo>
                <a:lnTo>
                  <a:pt x="32834" y="151165"/>
                </a:lnTo>
                <a:cubicBezTo>
                  <a:pt x="26576" y="139036"/>
                  <a:pt x="23037" y="125269"/>
                  <a:pt x="23037" y="110643"/>
                </a:cubicBezTo>
                <a:close/>
                <a:moveTo>
                  <a:pt x="185314" y="265545"/>
                </a:moveTo>
                <a:cubicBezTo>
                  <a:pt x="156261" y="265545"/>
                  <a:pt x="129823" y="254346"/>
                  <a:pt x="110081" y="236031"/>
                </a:cubicBezTo>
                <a:cubicBezTo>
                  <a:pt x="110571" y="236037"/>
                  <a:pt x="111061" y="236040"/>
                  <a:pt x="111552" y="236040"/>
                </a:cubicBezTo>
                <a:cubicBezTo>
                  <a:pt x="122144" y="236040"/>
                  <a:pt x="132429" y="234726"/>
                  <a:pt x="142253" y="232253"/>
                </a:cubicBezTo>
                <a:cubicBezTo>
                  <a:pt x="154999" y="239364"/>
                  <a:pt x="169684" y="243416"/>
                  <a:pt x="185314" y="243416"/>
                </a:cubicBezTo>
                <a:cubicBezTo>
                  <a:pt x="199487" y="243416"/>
                  <a:pt x="212852" y="240093"/>
                  <a:pt x="224703" y="234193"/>
                </a:cubicBezTo>
                <a:lnTo>
                  <a:pt x="228294" y="232405"/>
                </a:lnTo>
                <a:lnTo>
                  <a:pt x="232196" y="233335"/>
                </a:lnTo>
                <a:cubicBezTo>
                  <a:pt x="245791" y="236571"/>
                  <a:pt x="261186" y="239911"/>
                  <a:pt x="272606" y="242326"/>
                </a:cubicBezTo>
                <a:cubicBezTo>
                  <a:pt x="270024" y="231254"/>
                  <a:pt x="266502" y="216434"/>
                  <a:pt x="263142" y="203225"/>
                </a:cubicBezTo>
                <a:lnTo>
                  <a:pt x="262106" y="199156"/>
                </a:lnTo>
                <a:lnTo>
                  <a:pt x="264031" y="195424"/>
                </a:lnTo>
                <a:cubicBezTo>
                  <a:pt x="270289" y="183294"/>
                  <a:pt x="273828" y="169527"/>
                  <a:pt x="273828" y="154902"/>
                </a:cubicBezTo>
                <a:cubicBezTo>
                  <a:pt x="273828" y="123703"/>
                  <a:pt x="257689" y="96277"/>
                  <a:pt x="233304" y="80513"/>
                </a:cubicBezTo>
                <a:cubicBezTo>
                  <a:pt x="230673" y="69843"/>
                  <a:pt x="226675" y="59711"/>
                  <a:pt x="221508" y="50313"/>
                </a:cubicBezTo>
                <a:cubicBezTo>
                  <a:pt x="264840" y="65307"/>
                  <a:pt x="295957" y="106470"/>
                  <a:pt x="295957" y="154902"/>
                </a:cubicBezTo>
                <a:cubicBezTo>
                  <a:pt x="295957" y="171618"/>
                  <a:pt x="292242" y="187494"/>
                  <a:pt x="285586" y="201726"/>
                </a:cubicBezTo>
                <a:cubicBezTo>
                  <a:pt x="289320" y="216596"/>
                  <a:pt x="293100" y="232705"/>
                  <a:pt x="295497" y="243080"/>
                </a:cubicBezTo>
                <a:cubicBezTo>
                  <a:pt x="298512" y="256136"/>
                  <a:pt x="287014" y="267953"/>
                  <a:pt x="273849" y="265201"/>
                </a:cubicBezTo>
                <a:cubicBezTo>
                  <a:pt x="263121" y="262959"/>
                  <a:pt x="246267" y="259362"/>
                  <a:pt x="230868" y="255758"/>
                </a:cubicBezTo>
                <a:cubicBezTo>
                  <a:pt x="216964" y="262047"/>
                  <a:pt x="201534" y="265545"/>
                  <a:pt x="185314" y="265545"/>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60"/>
            <a:endParaRPr lang="en-US" sz="1765">
              <a:solidFill>
                <a:srgbClr val="000000"/>
              </a:solidFill>
              <a:latin typeface="Segoe UI"/>
            </a:endParaRPr>
          </a:p>
        </p:txBody>
      </p:sp>
      <p:sp>
        <p:nvSpPr>
          <p:cNvPr id="3" name="Title 1">
            <a:extLst>
              <a:ext uri="{FF2B5EF4-FFF2-40B4-BE49-F238E27FC236}">
                <a16:creationId xmlns:a16="http://schemas.microsoft.com/office/drawing/2014/main" id="{D4F49AAC-636B-4594-00B7-1E6629A64413}"/>
              </a:ext>
            </a:extLst>
          </p:cNvPr>
          <p:cNvSpPr txBox="1">
            <a:spLocks noGrp="1"/>
          </p:cNvSpPr>
          <p:nvPr>
            <p:ph type="title"/>
          </p:nvPr>
        </p:nvSpPr>
        <p:spPr>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lvl="0"/>
            <a:r>
              <a:rPr lang="en-US" noProof="0"/>
              <a:t>Save, schedule, and share your favorite prompts </a:t>
            </a:r>
          </a:p>
        </p:txBody>
      </p:sp>
      <p:sp>
        <p:nvSpPr>
          <p:cNvPr id="20" name="TextBox 19">
            <a:extLst>
              <a:ext uri="{FF2B5EF4-FFF2-40B4-BE49-F238E27FC236}">
                <a16:creationId xmlns:a16="http://schemas.microsoft.com/office/drawing/2014/main" id="{9EDFA428-972D-8996-A67D-3A77C5086A03}"/>
              </a:ext>
            </a:extLst>
          </p:cNvPr>
          <p:cNvSpPr txBox="1"/>
          <p:nvPr/>
        </p:nvSpPr>
        <p:spPr>
          <a:xfrm>
            <a:off x="762001" y="2459344"/>
            <a:ext cx="5354160" cy="3529171"/>
          </a:xfrm>
          <a:prstGeom prst="rect">
            <a:avLst/>
          </a:prstGeom>
          <a:noFill/>
        </p:spPr>
        <p:txBody>
          <a:bodyPr wrap="square" lIns="0" tIns="0" rIns="0" bIns="0" rtlCol="0">
            <a:spAutoFit/>
          </a:bodyPr>
          <a:lstStyle/>
          <a:p>
            <a:pPr lvl="0" defTabSz="932472">
              <a:spcBef>
                <a:spcPct val="0"/>
              </a:spcBef>
              <a:spcAft>
                <a:spcPts val="800"/>
              </a:spcAft>
              <a:defRPr/>
            </a:pPr>
            <a:r>
              <a:rPr lang="en-CA">
                <a:cs typeface="Segoe Sans Display" pitchFamily="2" charset="0"/>
              </a:rPr>
              <a:t>Find a prompt that is really helpful? Save it so you can easily send it again next time. Just hover over the prompt after you’ve sent it and select the bookmark icon. You can find your saved prompts in the Copilot Prompt Gallery.</a:t>
            </a:r>
          </a:p>
          <a:p>
            <a:pPr lvl="0" defTabSz="932472">
              <a:spcBef>
                <a:spcPct val="0"/>
              </a:spcBef>
              <a:spcAft>
                <a:spcPts val="800"/>
              </a:spcAft>
              <a:defRPr/>
            </a:pPr>
            <a:r>
              <a:rPr lang="en-CA">
                <a:cs typeface="Segoe Sans Display" pitchFamily="2" charset="0"/>
              </a:rPr>
              <a:t>You can also schedule the prompt to run automatically at a certain time or cadence by selecting the clock icon.</a:t>
            </a:r>
          </a:p>
          <a:p>
            <a:pPr lvl="0" defTabSz="932472">
              <a:spcBef>
                <a:spcPct val="0"/>
              </a:spcBef>
              <a:spcAft>
                <a:spcPts val="800"/>
              </a:spcAft>
              <a:defRPr/>
            </a:pPr>
            <a:r>
              <a:rPr lang="en-CA">
                <a:cs typeface="Segoe Sans Display" pitchFamily="2" charset="0"/>
              </a:rPr>
              <a:t>Think others would benefit from the prompt too? Select the link icon to copy a link to the prompt and share it with colleagues so they can try out the prompt too.</a:t>
            </a:r>
          </a:p>
        </p:txBody>
      </p:sp>
      <p:grpSp>
        <p:nvGrpSpPr>
          <p:cNvPr id="29" name="Group 28" descr="Copilot “Schedule a prompt” screen showing a prompt to generate 3–5 bullet points for a Client X meeting, with repeat schedule (“every day at 3:00 PM until May 4, 2025”), start date (04/30/2025), daily frequency, run count (5 times), weekday selectors (M–S), and a “Save” button.">
            <a:extLst>
              <a:ext uri="{FF2B5EF4-FFF2-40B4-BE49-F238E27FC236}">
                <a16:creationId xmlns:a16="http://schemas.microsoft.com/office/drawing/2014/main" id="{3EB2F6DA-47B3-7985-D983-34692F903D4A}"/>
              </a:ext>
            </a:extLst>
          </p:cNvPr>
          <p:cNvGrpSpPr/>
          <p:nvPr/>
        </p:nvGrpSpPr>
        <p:grpSpPr>
          <a:xfrm>
            <a:off x="6472080" y="1402192"/>
            <a:ext cx="5040312" cy="4780166"/>
            <a:chOff x="6472080" y="1402192"/>
            <a:chExt cx="5040312" cy="4780166"/>
          </a:xfrm>
        </p:grpSpPr>
        <p:pic>
          <p:nvPicPr>
            <p:cNvPr id="6" name="Picture 5">
              <a:extLst>
                <a:ext uri="{FF2B5EF4-FFF2-40B4-BE49-F238E27FC236}">
                  <a16:creationId xmlns:a16="http://schemas.microsoft.com/office/drawing/2014/main" id="{C2A7C188-C01B-9578-BDAB-31EC11EB964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a:off x="6472080" y="1402192"/>
              <a:ext cx="5040312" cy="1335341"/>
            </a:xfrm>
            <a:prstGeom prst="round2SameRect">
              <a:avLst>
                <a:gd name="adj1" fmla="val 9058"/>
                <a:gd name="adj2" fmla="val 0"/>
              </a:avLst>
            </a:prstGeom>
            <a:ln>
              <a:solidFill>
                <a:schemeClr val="bg1"/>
              </a:solidFill>
            </a:ln>
            <a:effectLst/>
          </p:spPr>
        </p:pic>
        <p:pic>
          <p:nvPicPr>
            <p:cNvPr id="9" name="Picture 8">
              <a:extLst>
                <a:ext uri="{FF2B5EF4-FFF2-40B4-BE49-F238E27FC236}">
                  <a16:creationId xmlns:a16="http://schemas.microsoft.com/office/drawing/2014/main" id="{24F55A10-1C46-4CC4-EB50-4B2284564A7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a:fillRect/>
            </a:stretch>
          </p:blipFill>
          <p:spPr>
            <a:xfrm>
              <a:off x="6472080" y="2737532"/>
              <a:ext cx="5040312" cy="3444826"/>
            </a:xfrm>
            <a:prstGeom prst="round2SameRect">
              <a:avLst>
                <a:gd name="adj1" fmla="val 814"/>
                <a:gd name="adj2" fmla="val 3502"/>
              </a:avLst>
            </a:prstGeom>
            <a:ln>
              <a:solidFill>
                <a:schemeClr val="bg1"/>
              </a:solidFill>
            </a:ln>
            <a:effectLst/>
          </p:spPr>
        </p:pic>
      </p:grpSp>
      <p:sp>
        <p:nvSpPr>
          <p:cNvPr id="18" name="TextBox 17">
            <a:extLst>
              <a:ext uri="{FF2B5EF4-FFF2-40B4-BE49-F238E27FC236}">
                <a16:creationId xmlns:a16="http://schemas.microsoft.com/office/drawing/2014/main" id="{1C169F8E-2776-206F-4A47-35FC1E4035D6}"/>
              </a:ext>
            </a:extLst>
          </p:cNvPr>
          <p:cNvSpPr txBox="1"/>
          <p:nvPr/>
        </p:nvSpPr>
        <p:spPr>
          <a:xfrm>
            <a:off x="584200" y="6386812"/>
            <a:ext cx="11015662" cy="179088"/>
          </a:xfrm>
          <a:prstGeom prst="rect">
            <a:avLst/>
          </a:prstGeom>
          <a:noFill/>
        </p:spPr>
        <p:txBody>
          <a:bodyPr wrap="square" lIns="0" tIns="0" rIns="0" bIns="0" anchor="b">
            <a:spAutoFit/>
          </a:bodyPr>
          <a:lstStyle/>
          <a:p>
            <a:pPr marR="0" defTabSz="914367">
              <a:lnSpc>
                <a:spcPts val="1500"/>
              </a:lnSpc>
              <a:spcAft>
                <a:spcPts val="1800"/>
              </a:spcAft>
              <a:buNone/>
              <a:defRPr/>
            </a:pPr>
            <a:r>
              <a:rPr lang="en-US" sz="1200" i="1"/>
              <a:t>Note: “UI shown as of May 18, 2026. Product features and visuals may change.”</a:t>
            </a:r>
          </a:p>
        </p:txBody>
      </p:sp>
    </p:spTree>
    <p:extLst>
      <p:ext uri="{BB962C8B-B14F-4D97-AF65-F5344CB8AC3E}">
        <p14:creationId xmlns:p14="http://schemas.microsoft.com/office/powerpoint/2010/main" val="23799675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CAB250-27B6-EF91-C35C-C816776C98EF}"/>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E8864E91-1B92-43A8-D811-75DF699C3B7B}"/>
              </a:ext>
              <a:ext uri="{C183D7F6-B498-43B3-948B-1728B52AA6E4}">
                <adec:decorative xmlns:adec="http://schemas.microsoft.com/office/drawing/2017/decorative" val="1"/>
              </a:ext>
            </a:extLst>
          </p:cNvPr>
          <p:cNvPicPr>
            <a:picLocks noChangeAspect="1"/>
          </p:cNvPicPr>
          <p:nvPr/>
        </p:nvPicPr>
        <p:blipFill rotWithShape="1">
          <a:blip r:embed="rId3" cstate="screen">
            <a:alphaModFix amt="50000"/>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a:ext>
            </a:extLst>
          </a:blip>
          <a:srcRect t="7785"/>
          <a:stretch>
            <a:fillRect/>
          </a:stretch>
        </p:blipFill>
        <p:spPr>
          <a:xfrm>
            <a:off x="588168" y="1465944"/>
            <a:ext cx="11015663" cy="4807856"/>
          </a:xfrm>
          <a:prstGeom prst="roundRect">
            <a:avLst>
              <a:gd name="adj" fmla="val 331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16" name="Rectangle: Rounded Corners 15">
            <a:extLst>
              <a:ext uri="{FF2B5EF4-FFF2-40B4-BE49-F238E27FC236}">
                <a16:creationId xmlns:a16="http://schemas.microsoft.com/office/drawing/2014/main" id="{C5E2A133-E38D-76D4-6AAE-8CE97BDEDDA8}"/>
              </a:ext>
              <a:ext uri="{C183D7F6-B498-43B3-948B-1728B52AA6E4}">
                <adec:decorative xmlns:adec="http://schemas.microsoft.com/office/drawing/2017/decorative" val="1"/>
              </a:ext>
            </a:extLst>
          </p:cNvPr>
          <p:cNvSpPr/>
          <p:nvPr/>
        </p:nvSpPr>
        <p:spPr bwMode="auto">
          <a:xfrm>
            <a:off x="740786" y="1616481"/>
            <a:ext cx="10710426" cy="4450080"/>
          </a:xfrm>
          <a:prstGeom prst="roundRect">
            <a:avLst>
              <a:gd name="adj" fmla="val 1374"/>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US" sz="1200" b="1" err="1">
              <a:solidFill>
                <a:srgbClr val="000000"/>
              </a:solidFill>
              <a:latin typeface="Segoe UI"/>
              <a:cs typeface="Segoe UI" pitchFamily="34" charset="0"/>
            </a:endParaRPr>
          </a:p>
        </p:txBody>
      </p:sp>
      <p:sp>
        <p:nvSpPr>
          <p:cNvPr id="3" name="Title 1">
            <a:extLst>
              <a:ext uri="{FF2B5EF4-FFF2-40B4-BE49-F238E27FC236}">
                <a16:creationId xmlns:a16="http://schemas.microsoft.com/office/drawing/2014/main" id="{35699BD5-167E-6724-5CA1-8B2BCA16BD27}"/>
              </a:ext>
              <a:ext uri="{C183D7F6-B498-43B3-948B-1728B52AA6E4}">
                <adec:decorative xmlns:adec="http://schemas.microsoft.com/office/drawing/2017/decorative" val="0"/>
              </a:ext>
            </a:extLst>
          </p:cNvPr>
          <p:cNvSpPr txBox="1">
            <a:spLocks noGrp="1"/>
          </p:cNvSpPr>
          <p:nvPr>
            <p:ph type="title"/>
          </p:nvPr>
        </p:nvSpPr>
        <p:spPr>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lvl="0"/>
            <a:r>
              <a:rPr lang="en-US" noProof="0"/>
              <a:t>Try it out</a:t>
            </a:r>
          </a:p>
        </p:txBody>
      </p:sp>
      <p:graphicFrame>
        <p:nvGraphicFramePr>
          <p:cNvPr id="17" name="Table 16">
            <a:extLst>
              <a:ext uri="{FF2B5EF4-FFF2-40B4-BE49-F238E27FC236}">
                <a16:creationId xmlns:a16="http://schemas.microsoft.com/office/drawing/2014/main" id="{288650C8-AEB7-4522-8C7B-479C6C8CE72F}"/>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922094706"/>
              </p:ext>
            </p:extLst>
          </p:nvPr>
        </p:nvGraphicFramePr>
        <p:xfrm>
          <a:off x="740786" y="1890801"/>
          <a:ext cx="10710426" cy="3279648"/>
        </p:xfrm>
        <a:graphic>
          <a:graphicData uri="http://schemas.openxmlformats.org/drawingml/2006/table">
            <a:tbl>
              <a:tblPr firstRow="1" firstCol="1" bandRow="1">
                <a:tableStyleId>{2D5ABB26-0587-4C30-8999-92F81FD0307C}</a:tableStyleId>
              </a:tblPr>
              <a:tblGrid>
                <a:gridCol w="3570142">
                  <a:extLst>
                    <a:ext uri="{9D8B030D-6E8A-4147-A177-3AD203B41FA5}">
                      <a16:colId xmlns:a16="http://schemas.microsoft.com/office/drawing/2014/main" val="3036949878"/>
                    </a:ext>
                  </a:extLst>
                </a:gridCol>
                <a:gridCol w="3690072">
                  <a:extLst>
                    <a:ext uri="{9D8B030D-6E8A-4147-A177-3AD203B41FA5}">
                      <a16:colId xmlns:a16="http://schemas.microsoft.com/office/drawing/2014/main" val="284186506"/>
                    </a:ext>
                  </a:extLst>
                </a:gridCol>
                <a:gridCol w="3450212">
                  <a:extLst>
                    <a:ext uri="{9D8B030D-6E8A-4147-A177-3AD203B41FA5}">
                      <a16:colId xmlns:a16="http://schemas.microsoft.com/office/drawing/2014/main" val="2280593859"/>
                    </a:ext>
                  </a:extLst>
                </a:gridCol>
              </a:tblGrid>
              <a:tr h="270010">
                <a:tc>
                  <a:txBody>
                    <a:bodyPr/>
                    <a:lstStyle/>
                    <a:p>
                      <a:r>
                        <a:rPr lang="en-US" sz="1600">
                          <a:solidFill>
                            <a:schemeClr val="accent2"/>
                          </a:solidFill>
                          <a:latin typeface="+mj-lt"/>
                        </a:rPr>
                        <a:t>Use Case</a:t>
                      </a:r>
                    </a:p>
                  </a:txBody>
                  <a:tcPr marT="91440" marB="91440">
                    <a:lnR w="6350" cap="flat" cmpd="sng" algn="ctr">
                      <a:solidFill>
                        <a:schemeClr val="bg1">
                          <a:lumMod val="85000"/>
                        </a:schemeClr>
                      </a:solidFill>
                      <a:prstDash val="solid"/>
                      <a:round/>
                      <a:headEnd type="none" w="med" len="med"/>
                      <a:tailEnd type="none" w="med" len="med"/>
                    </a:lnR>
                    <a:lnB w="6350" cap="flat" cmpd="sng" algn="ctr">
                      <a:solidFill>
                        <a:schemeClr val="bg1">
                          <a:lumMod val="85000"/>
                        </a:schemeClr>
                      </a:solidFill>
                      <a:prstDash val="solid"/>
                      <a:round/>
                      <a:headEnd type="none" w="med" len="med"/>
                      <a:tailEnd type="none" w="med" len="med"/>
                    </a:lnB>
                  </a:tcPr>
                </a:tc>
                <a:tc>
                  <a:txBody>
                    <a:bodyPr/>
                    <a:lstStyle/>
                    <a:p>
                      <a:r>
                        <a:rPr lang="en-US" sz="1600">
                          <a:solidFill>
                            <a:schemeClr val="accent2"/>
                          </a:solidFill>
                          <a:latin typeface="+mj-lt"/>
                        </a:rPr>
                        <a:t>Prompt</a:t>
                      </a:r>
                    </a:p>
                  </a:txBody>
                  <a:tcPr marT="91440" marB="9144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a:solidFill>
                            <a:schemeClr val="accent2"/>
                          </a:solidFill>
                          <a:latin typeface="+mj-lt"/>
                        </a:rPr>
                        <a:t>Copilot experience</a:t>
                      </a:r>
                    </a:p>
                  </a:txBody>
                  <a:tcPr marT="91440" marB="91440">
                    <a:lnL w="6350" cap="flat" cmpd="sng" algn="ctr">
                      <a:solidFill>
                        <a:schemeClr val="bg1">
                          <a:lumMod val="85000"/>
                        </a:schemeClr>
                      </a:solidFill>
                      <a:prstDash val="solid"/>
                      <a:round/>
                      <a:headEnd type="none" w="med" len="med"/>
                      <a:tailEnd type="none" w="med" len="med"/>
                    </a:lnL>
                    <a:lnR>
                      <a:noFill/>
                    </a:lnR>
                    <a:lnT>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05669128"/>
                  </a:ext>
                </a:extLst>
              </a:tr>
              <a:tr h="509162">
                <a:tc>
                  <a:txBody>
                    <a:bodyPr/>
                    <a:lstStyle/>
                    <a:p>
                      <a:pPr algn="l"/>
                      <a:r>
                        <a:rPr lang="en-US" sz="1200" kern="1200" dirty="0">
                          <a:solidFill>
                            <a:schemeClr val="tx1"/>
                          </a:solidFill>
                          <a:latin typeface="+mj-lt"/>
                          <a:ea typeface="+mn-ea"/>
                          <a:cs typeface="+mn-cs"/>
                        </a:rPr>
                        <a:t>Get up to speed</a:t>
                      </a:r>
                      <a:r>
                        <a:rPr lang="en-US" sz="1200" kern="1200" dirty="0">
                          <a:solidFill>
                            <a:schemeClr val="tx1"/>
                          </a:solidFill>
                          <a:latin typeface="+mn-lt"/>
                          <a:ea typeface="+mn-ea"/>
                          <a:cs typeface="+mn-cs"/>
                        </a:rPr>
                        <a:t>:</a:t>
                      </a:r>
                      <a:r>
                        <a:rPr lang="en-US" sz="1200" dirty="0"/>
                        <a:t> Create summaries and lists of key points, tasks, and updates in a flash.</a:t>
                      </a:r>
                    </a:p>
                  </a:txBody>
                  <a:tcPr marT="128016" marB="128016">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gradFill>
                            <a:gsLst>
                              <a:gs pos="50000">
                                <a:srgbClr val="8661C5"/>
                              </a:gs>
                              <a:gs pos="0">
                                <a:srgbClr val="0078D4"/>
                              </a:gs>
                              <a:gs pos="100000">
                                <a:srgbClr val="C73ECC"/>
                              </a:gs>
                            </a:gsLst>
                            <a:lin ang="2700000" scaled="1"/>
                          </a:gradFill>
                          <a:effectLst/>
                          <a:uLnTx/>
                          <a:uFillTx/>
                          <a:latin typeface="+mj-lt"/>
                          <a:ea typeface="+mn-ea"/>
                          <a:cs typeface="+mn-cs"/>
                        </a:rPr>
                        <a:t>Try the prompt: </a:t>
                      </a:r>
                      <a:r>
                        <a:rPr kumimoji="0" lang="en-US" sz="1200" b="0" i="0" u="none" strike="noStrike" kern="1200" cap="none" spc="0" normalizeH="0" baseline="0" noProof="0" dirty="0">
                          <a:ln>
                            <a:noFill/>
                          </a:ln>
                          <a:gradFill>
                            <a:gsLst>
                              <a:gs pos="50000">
                                <a:srgbClr val="8661C5"/>
                              </a:gs>
                              <a:gs pos="0">
                                <a:srgbClr val="0078D4"/>
                              </a:gs>
                              <a:gs pos="100000">
                                <a:srgbClr val="C73ECC"/>
                              </a:gs>
                            </a:gsLst>
                            <a:lin ang="2700000" scaled="1"/>
                          </a:gradFill>
                          <a:effectLst/>
                          <a:uLnTx/>
                          <a:uFillTx/>
                          <a:latin typeface="+mn-lt"/>
                          <a:ea typeface="+mn-ea"/>
                          <a:cs typeface="+mn-cs"/>
                        </a:rPr>
                        <a:t>What’s the latest from</a:t>
                      </a:r>
                      <a:r>
                        <a:rPr kumimoji="0" lang="en-US" sz="1200" b="0" i="0" u="none" strike="noStrike" kern="1200" cap="none" spc="0" normalizeH="0" baseline="0" noProof="0" dirty="0">
                          <a:ln>
                            <a:noFill/>
                          </a:ln>
                          <a:gradFill>
                            <a:gsLst>
                              <a:gs pos="50000">
                                <a:srgbClr val="8661C5"/>
                              </a:gs>
                              <a:gs pos="0">
                                <a:srgbClr val="0078D4"/>
                              </a:gs>
                              <a:gs pos="100000">
                                <a:srgbClr val="C73ECC"/>
                              </a:gs>
                            </a:gsLst>
                            <a:lin ang="2700000" scaled="1"/>
                          </a:gradFill>
                          <a:effectLst/>
                          <a:highlight>
                            <a:srgbClr val="FFFF00"/>
                          </a:highlight>
                          <a:uLnTx/>
                          <a:uFillTx/>
                          <a:latin typeface="+mn-lt"/>
                          <a:ea typeface="+mn-ea"/>
                          <a:cs typeface="+mn-cs"/>
                        </a:rPr>
                        <a:t> [person]</a:t>
                      </a:r>
                      <a:r>
                        <a:rPr kumimoji="0" lang="en-US" sz="1200" b="0" i="0" u="none" strike="noStrike" kern="1200" cap="none" spc="0" normalizeH="0" baseline="0" noProof="0" dirty="0">
                          <a:ln>
                            <a:noFill/>
                          </a:ln>
                          <a:gradFill>
                            <a:gsLst>
                              <a:gs pos="50000">
                                <a:srgbClr val="8661C5"/>
                              </a:gs>
                              <a:gs pos="0">
                                <a:srgbClr val="0078D4"/>
                              </a:gs>
                              <a:gs pos="100000">
                                <a:srgbClr val="C73ECC"/>
                              </a:gs>
                            </a:gsLst>
                            <a:lin ang="2700000" scaled="1"/>
                          </a:gradFill>
                          <a:effectLst/>
                          <a:uLnTx/>
                          <a:uFillTx/>
                          <a:latin typeface="+mn-lt"/>
                          <a:ea typeface="+mn-ea"/>
                          <a:cs typeface="+mn-cs"/>
                        </a:rPr>
                        <a:t>, organized by emails, chats, and files?</a:t>
                      </a:r>
                    </a:p>
                  </a:txBody>
                  <a:tcPr marT="128016" marB="128016">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rPr>
                        <a:t>Premium</a:t>
                      </a:r>
                    </a:p>
                  </a:txBody>
                  <a:tcPr marT="128016" marB="128016">
                    <a:lnL w="6350" cap="flat" cmpd="sng" algn="ctr">
                      <a:solidFill>
                        <a:schemeClr val="bg1">
                          <a:lumMod val="85000"/>
                        </a:schemeClr>
                      </a:solidFill>
                      <a:prstDash val="solid"/>
                      <a:round/>
                      <a:headEnd type="none" w="med" len="med"/>
                      <a:tailEnd type="none" w="med" len="med"/>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4707436"/>
                  </a:ext>
                </a:extLst>
              </a:tr>
              <a:tr h="509162">
                <a:tc>
                  <a:txBody>
                    <a:bodyPr/>
                    <a:lstStyle/>
                    <a:p>
                      <a:pPr algn="l"/>
                      <a:r>
                        <a:rPr lang="en-US" sz="1200" kern="1200" dirty="0">
                          <a:solidFill>
                            <a:schemeClr val="tx1"/>
                          </a:solidFill>
                          <a:latin typeface="+mj-lt"/>
                          <a:ea typeface="+mn-ea"/>
                          <a:cs typeface="+mn-cs"/>
                        </a:rPr>
                        <a:t>Jumpstart the creative process:</a:t>
                      </a:r>
                      <a:r>
                        <a:rPr lang="en-US" sz="1200" kern="1200" dirty="0">
                          <a:solidFill>
                            <a:schemeClr val="tx1"/>
                          </a:solidFill>
                          <a:latin typeface="+mn-lt"/>
                          <a:ea typeface="+mn-ea"/>
                          <a:cs typeface="+mn-cs"/>
                        </a:rPr>
                        <a:t> </a:t>
                      </a:r>
                      <a:r>
                        <a:rPr lang="en-US" sz="1200" dirty="0"/>
                        <a:t>Say goodbye to writer’s block and use Copilot to generate content and ideas.</a:t>
                      </a:r>
                    </a:p>
                  </a:txBody>
                  <a:tcPr marT="128016" marB="128016">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gradFill>
                            <a:gsLst>
                              <a:gs pos="50000">
                                <a:srgbClr val="8661C5"/>
                              </a:gs>
                              <a:gs pos="0">
                                <a:srgbClr val="0078D4"/>
                              </a:gs>
                              <a:gs pos="100000">
                                <a:srgbClr val="C73ECC"/>
                              </a:gs>
                            </a:gsLst>
                            <a:lin ang="2700000" scaled="1"/>
                          </a:gradFill>
                          <a:effectLst/>
                          <a:uLnTx/>
                          <a:uFillTx/>
                          <a:latin typeface="+mj-lt"/>
                          <a:ea typeface="+mn-ea"/>
                          <a:cs typeface="+mn-cs"/>
                        </a:rPr>
                        <a:t>Try the prompt: </a:t>
                      </a:r>
                      <a:r>
                        <a:rPr kumimoji="0" lang="en-US" sz="1200" b="0" i="0" u="none" strike="noStrike" kern="1200" cap="none" spc="0" normalizeH="0" baseline="0" noProof="0" dirty="0">
                          <a:ln>
                            <a:noFill/>
                          </a:ln>
                          <a:gradFill>
                            <a:gsLst>
                              <a:gs pos="50000">
                                <a:srgbClr val="8661C5"/>
                              </a:gs>
                              <a:gs pos="0">
                                <a:srgbClr val="0078D4"/>
                              </a:gs>
                              <a:gs pos="100000">
                                <a:srgbClr val="C73ECC"/>
                              </a:gs>
                            </a:gsLst>
                            <a:lin ang="2700000" scaled="1"/>
                          </a:gradFill>
                          <a:effectLst/>
                          <a:uLnTx/>
                          <a:uFillTx/>
                          <a:latin typeface="+mn-lt"/>
                          <a:ea typeface="+mn-ea"/>
                          <a:cs typeface="+mn-cs"/>
                        </a:rPr>
                        <a:t>Write a one-sentence tagline for </a:t>
                      </a:r>
                      <a:r>
                        <a:rPr kumimoji="0" lang="en-US" sz="1200" b="0" i="0" u="none" strike="noStrike" kern="1200" cap="none" spc="0" normalizeH="0" baseline="0" noProof="0" dirty="0">
                          <a:ln>
                            <a:noFill/>
                          </a:ln>
                          <a:gradFill>
                            <a:gsLst>
                              <a:gs pos="50000">
                                <a:srgbClr val="8661C5"/>
                              </a:gs>
                              <a:gs pos="0">
                                <a:srgbClr val="0078D4"/>
                              </a:gs>
                              <a:gs pos="100000">
                                <a:srgbClr val="C73ECC"/>
                              </a:gs>
                            </a:gsLst>
                            <a:lin ang="2700000" scaled="1"/>
                          </a:gradFill>
                          <a:effectLst/>
                          <a:highlight>
                            <a:srgbClr val="FFFF00"/>
                          </a:highlight>
                          <a:uLnTx/>
                          <a:uFillTx/>
                          <a:latin typeface="+mn-lt"/>
                          <a:ea typeface="+mn-ea"/>
                          <a:cs typeface="+mn-cs"/>
                        </a:rPr>
                        <a:t>[product]</a:t>
                      </a:r>
                      <a:r>
                        <a:rPr kumimoji="0" lang="en-US" sz="1200" b="0" i="0" u="none" strike="noStrike" kern="1200" cap="none" spc="0" normalizeH="0" baseline="0" noProof="0" dirty="0">
                          <a:ln>
                            <a:noFill/>
                          </a:ln>
                          <a:gradFill>
                            <a:gsLst>
                              <a:gs pos="50000">
                                <a:srgbClr val="8661C5"/>
                              </a:gs>
                              <a:gs pos="0">
                                <a:srgbClr val="0078D4"/>
                              </a:gs>
                              <a:gs pos="100000">
                                <a:srgbClr val="C73ECC"/>
                              </a:gs>
                            </a:gsLst>
                            <a:lin ang="2700000" scaled="1"/>
                          </a:gradFill>
                          <a:effectLst/>
                          <a:uLnTx/>
                          <a:uFillTx/>
                          <a:latin typeface="+mn-lt"/>
                          <a:ea typeface="+mn-ea"/>
                          <a:cs typeface="+mn-cs"/>
                        </a:rPr>
                        <a:t>. Make it catchy and fun, while conveying the product benefits</a:t>
                      </a:r>
                    </a:p>
                  </a:txBody>
                  <a:tcPr marT="128016" marB="128016">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rPr>
                        <a:t>Premium</a:t>
                      </a:r>
                    </a:p>
                  </a:txBody>
                  <a:tcPr marT="128016" marB="128016">
                    <a:lnL w="6350" cap="flat" cmpd="sng" algn="ctr">
                      <a:solidFill>
                        <a:schemeClr val="bg1">
                          <a:lumMod val="85000"/>
                        </a:schemeClr>
                      </a:solidFill>
                      <a:prstDash val="solid"/>
                      <a:round/>
                      <a:headEnd type="none" w="med" len="med"/>
                      <a:tailEnd type="none" w="med" len="med"/>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23166214"/>
                  </a:ext>
                </a:extLst>
              </a:tr>
              <a:tr h="509162">
                <a:tc>
                  <a:txBody>
                    <a:bodyPr/>
                    <a:lstStyle/>
                    <a:p>
                      <a:pPr algn="l"/>
                      <a:r>
                        <a:rPr lang="en-US" sz="1200" kern="1200" dirty="0">
                          <a:solidFill>
                            <a:schemeClr val="tx1"/>
                          </a:solidFill>
                          <a:latin typeface="+mj-lt"/>
                          <a:ea typeface="+mn-ea"/>
                          <a:cs typeface="+mn-cs"/>
                        </a:rPr>
                        <a:t>Build your expertise:</a:t>
                      </a:r>
                      <a:r>
                        <a:rPr lang="en-US" sz="1200" kern="1200" dirty="0">
                          <a:solidFill>
                            <a:schemeClr val="tx1"/>
                          </a:solidFill>
                          <a:latin typeface="+mn-lt"/>
                          <a:ea typeface="+mn-ea"/>
                          <a:cs typeface="+mn-cs"/>
                        </a:rPr>
                        <a:t> </a:t>
                      </a:r>
                      <a:r>
                        <a:rPr lang="en-US" sz="1200" dirty="0"/>
                        <a:t>Research new topics or simplify complex documents and articles.</a:t>
                      </a:r>
                    </a:p>
                  </a:txBody>
                  <a:tcPr marT="128016" marB="128016">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r>
                        <a:rPr kumimoji="0" lang="en-US" sz="1200" b="0" i="0" u="none" strike="noStrike" kern="1200" cap="none" spc="0" normalizeH="0" baseline="0" dirty="0">
                          <a:ln>
                            <a:noFill/>
                          </a:ln>
                          <a:gradFill>
                            <a:gsLst>
                              <a:gs pos="50000">
                                <a:srgbClr val="8661C5"/>
                              </a:gs>
                              <a:gs pos="0">
                                <a:srgbClr val="0078D4"/>
                              </a:gs>
                              <a:gs pos="100000">
                                <a:srgbClr val="C73ECC"/>
                              </a:gs>
                            </a:gsLst>
                            <a:lin ang="2700000" scaled="1"/>
                          </a:gradFill>
                          <a:effectLst/>
                          <a:uLnTx/>
                          <a:uFillTx/>
                          <a:latin typeface="+mj-lt"/>
                          <a:ea typeface="+mn-ea"/>
                          <a:cs typeface="+mn-cs"/>
                        </a:rPr>
                        <a:t>Try the prompt: </a:t>
                      </a:r>
                      <a:r>
                        <a:rPr kumimoji="0" lang="en-US" sz="1200" b="0" i="0" u="none" strike="noStrike" kern="1200" cap="none" spc="0" normalizeH="0" baseline="0" dirty="0">
                          <a:ln>
                            <a:noFill/>
                          </a:ln>
                          <a:gradFill>
                            <a:gsLst>
                              <a:gs pos="50000">
                                <a:srgbClr val="8661C5"/>
                              </a:gs>
                              <a:gs pos="0">
                                <a:srgbClr val="0078D4"/>
                              </a:gs>
                              <a:gs pos="100000">
                                <a:srgbClr val="C73ECC"/>
                              </a:gs>
                            </a:gsLst>
                            <a:lin ang="2700000" scaled="1"/>
                          </a:gradFill>
                          <a:effectLst/>
                          <a:uLnTx/>
                          <a:uFillTx/>
                          <a:latin typeface="+mn-lt"/>
                          <a:ea typeface="+mn-ea"/>
                          <a:cs typeface="+mn-cs"/>
                        </a:rPr>
                        <a:t>Summarize information from </a:t>
                      </a:r>
                      <a:r>
                        <a:rPr kumimoji="0" lang="en-US" sz="1200" b="0" i="0" u="none" strike="noStrike" kern="1200" cap="none" spc="0" normalizeH="0" baseline="0" dirty="0">
                          <a:ln>
                            <a:noFill/>
                          </a:ln>
                          <a:gradFill>
                            <a:gsLst>
                              <a:gs pos="50000">
                                <a:srgbClr val="8661C5"/>
                              </a:gs>
                              <a:gs pos="0">
                                <a:srgbClr val="0078D4"/>
                              </a:gs>
                              <a:gs pos="100000">
                                <a:srgbClr val="C73ECC"/>
                              </a:gs>
                            </a:gsLst>
                            <a:lin ang="2700000" scaled="1"/>
                          </a:gradFill>
                          <a:effectLst/>
                          <a:highlight>
                            <a:srgbClr val="FFFF00"/>
                          </a:highlight>
                          <a:uLnTx/>
                          <a:uFillTx/>
                          <a:latin typeface="+mn-lt"/>
                          <a:ea typeface="+mn-ea"/>
                          <a:cs typeface="+mn-cs"/>
                        </a:rPr>
                        <a:t>[company]</a:t>
                      </a:r>
                      <a:r>
                        <a:rPr kumimoji="0" lang="en-US" sz="1200" b="0" i="0" u="none" strike="noStrike" kern="1200" cap="none" spc="0" normalizeH="0" baseline="0" dirty="0">
                          <a:ln>
                            <a:noFill/>
                          </a:ln>
                          <a:gradFill>
                            <a:gsLst>
                              <a:gs pos="50000">
                                <a:srgbClr val="8661C5"/>
                              </a:gs>
                              <a:gs pos="0">
                                <a:srgbClr val="0078D4"/>
                              </a:gs>
                              <a:gs pos="100000">
                                <a:srgbClr val="C73ECC"/>
                              </a:gs>
                            </a:gsLst>
                            <a:lin ang="2700000" scaled="1"/>
                          </a:gradFill>
                          <a:effectLst/>
                          <a:uLnTx/>
                          <a:uFillTx/>
                          <a:latin typeface="+mn-lt"/>
                          <a:ea typeface="+mn-ea"/>
                          <a:cs typeface="+mn-cs"/>
                        </a:rPr>
                        <a:t>’s website and annual reports.</a:t>
                      </a:r>
                    </a:p>
                  </a:txBody>
                  <a:tcPr marT="128016" marB="128016">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200">
                          <a:solidFill>
                            <a:schemeClr val="tx1"/>
                          </a:solidFill>
                          <a:latin typeface="+mn-lt"/>
                        </a:rPr>
                        <a:t>Basic and Premium</a:t>
                      </a:r>
                    </a:p>
                  </a:txBody>
                  <a:tcPr marT="128016" marB="128016">
                    <a:lnL w="6350" cap="flat" cmpd="sng" algn="ctr">
                      <a:solidFill>
                        <a:schemeClr val="bg1">
                          <a:lumMod val="85000"/>
                        </a:schemeClr>
                      </a:solidFill>
                      <a:prstDash val="solid"/>
                      <a:round/>
                      <a:headEnd type="none" w="med" len="med"/>
                      <a:tailEnd type="none" w="med" len="med"/>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2435548"/>
                  </a:ext>
                </a:extLst>
              </a:tr>
              <a:tr h="509162">
                <a:tc>
                  <a:txBody>
                    <a:bodyPr/>
                    <a:lstStyle/>
                    <a:p>
                      <a:pPr algn="l"/>
                      <a:r>
                        <a:rPr lang="en-US" sz="1200" kern="1200" dirty="0">
                          <a:solidFill>
                            <a:schemeClr val="tx1"/>
                          </a:solidFill>
                          <a:latin typeface="+mj-lt"/>
                          <a:ea typeface="+mn-ea"/>
                          <a:cs typeface="+mn-cs"/>
                        </a:rPr>
                        <a:t>Find files and information:</a:t>
                      </a:r>
                      <a:r>
                        <a:rPr lang="en-US" sz="1200" kern="1200" dirty="0">
                          <a:solidFill>
                            <a:schemeClr val="tx1"/>
                          </a:solidFill>
                          <a:latin typeface="+mn-lt"/>
                          <a:ea typeface="+mn-ea"/>
                          <a:cs typeface="+mn-cs"/>
                        </a:rPr>
                        <a:t> </a:t>
                      </a:r>
                      <a:r>
                        <a:rPr lang="en-US" sz="1200" dirty="0"/>
                        <a:t>Quickly find what you’re looking for across your apps and files.</a:t>
                      </a:r>
                    </a:p>
                  </a:txBody>
                  <a:tcPr marT="128016" marB="128016">
                    <a:lnL>
                      <a:noFill/>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0" lang="en-US" sz="1200" b="0" i="0" u="none" strike="noStrike" kern="1200" cap="none" spc="0" normalizeH="0" baseline="0" dirty="0">
                          <a:ln>
                            <a:noFill/>
                          </a:ln>
                          <a:gradFill>
                            <a:gsLst>
                              <a:gs pos="50000">
                                <a:srgbClr val="8661C5"/>
                              </a:gs>
                              <a:gs pos="0">
                                <a:srgbClr val="0078D4"/>
                              </a:gs>
                              <a:gs pos="100000">
                                <a:srgbClr val="C73ECC"/>
                              </a:gs>
                            </a:gsLst>
                            <a:lin ang="2700000" scaled="1"/>
                          </a:gradFill>
                          <a:effectLst/>
                          <a:uLnTx/>
                          <a:uFillTx/>
                          <a:latin typeface="+mj-lt"/>
                          <a:ea typeface="+mn-ea"/>
                          <a:cs typeface="+mn-cs"/>
                        </a:rPr>
                        <a:t>Try the prompt</a:t>
                      </a:r>
                      <a:r>
                        <a:rPr kumimoji="0" lang="en-US" sz="1200" b="0" i="0" u="none" strike="noStrike" kern="1200" cap="none" spc="0" normalizeH="0" baseline="0" dirty="0">
                          <a:ln>
                            <a:noFill/>
                          </a:ln>
                          <a:gradFill>
                            <a:gsLst>
                              <a:gs pos="50000">
                                <a:srgbClr val="8661C5"/>
                              </a:gs>
                              <a:gs pos="0">
                                <a:srgbClr val="0078D4"/>
                              </a:gs>
                              <a:gs pos="100000">
                                <a:srgbClr val="C73ECC"/>
                              </a:gs>
                            </a:gsLst>
                            <a:lin ang="2700000" scaled="1"/>
                          </a:gradFill>
                          <a:effectLst/>
                          <a:uLnTx/>
                          <a:uFillTx/>
                          <a:latin typeface="+mn-lt"/>
                          <a:ea typeface="+mn-ea"/>
                          <a:cs typeface="+mn-cs"/>
                        </a:rPr>
                        <a:t>: Try the prompt: When is my next meeting with </a:t>
                      </a:r>
                      <a:r>
                        <a:rPr kumimoji="0" lang="en-US" sz="1200" b="0" i="0" u="none" strike="noStrike" kern="1200" cap="none" spc="0" normalizeH="0" baseline="0" dirty="0">
                          <a:ln>
                            <a:noFill/>
                          </a:ln>
                          <a:gradFill>
                            <a:gsLst>
                              <a:gs pos="50000">
                                <a:srgbClr val="8661C5"/>
                              </a:gs>
                              <a:gs pos="0">
                                <a:srgbClr val="0078D4"/>
                              </a:gs>
                              <a:gs pos="100000">
                                <a:srgbClr val="C73ECC"/>
                              </a:gs>
                            </a:gsLst>
                            <a:lin ang="2700000" scaled="1"/>
                          </a:gradFill>
                          <a:effectLst/>
                          <a:highlight>
                            <a:srgbClr val="FFFF00"/>
                          </a:highlight>
                          <a:uLnTx/>
                          <a:uFillTx/>
                          <a:latin typeface="+mn-lt"/>
                          <a:ea typeface="+mn-ea"/>
                          <a:cs typeface="+mn-cs"/>
                        </a:rPr>
                        <a:t>[person]</a:t>
                      </a:r>
                      <a:r>
                        <a:rPr kumimoji="0" lang="en-US" sz="1200" b="0" i="0" u="none" strike="noStrike" kern="1200" cap="none" spc="0" normalizeH="0" baseline="0" dirty="0">
                          <a:ln>
                            <a:noFill/>
                          </a:ln>
                          <a:gradFill>
                            <a:gsLst>
                              <a:gs pos="50000">
                                <a:srgbClr val="8661C5"/>
                              </a:gs>
                              <a:gs pos="0">
                                <a:srgbClr val="0078D4"/>
                              </a:gs>
                              <a:gs pos="100000">
                                <a:srgbClr val="C73ECC"/>
                              </a:gs>
                            </a:gsLst>
                            <a:lin ang="2700000" scaled="1"/>
                          </a:gradFill>
                          <a:effectLst/>
                          <a:uLnTx/>
                          <a:uFillTx/>
                          <a:latin typeface="+mn-lt"/>
                          <a:ea typeface="+mn-ea"/>
                          <a:cs typeface="+mn-cs"/>
                        </a:rPr>
                        <a:t>?</a:t>
                      </a:r>
                    </a:p>
                    <a:p>
                      <a:endParaRPr kumimoji="0" lang="en-US" sz="1200" b="0" i="0" u="none" strike="noStrike" kern="1200" cap="none" spc="0" normalizeH="0" baseline="0" dirty="0">
                        <a:ln>
                          <a:noFill/>
                        </a:ln>
                        <a:gradFill>
                          <a:gsLst>
                            <a:gs pos="50000">
                              <a:srgbClr val="8661C5"/>
                            </a:gs>
                            <a:gs pos="0">
                              <a:srgbClr val="0078D4"/>
                            </a:gs>
                            <a:gs pos="100000">
                              <a:srgbClr val="C73ECC"/>
                            </a:gs>
                          </a:gsLst>
                          <a:lin ang="2700000" scaled="1"/>
                        </a:gradFill>
                        <a:effectLst/>
                        <a:uLnTx/>
                        <a:uFillTx/>
                        <a:latin typeface="+mn-lt"/>
                        <a:ea typeface="+mn-ea"/>
                        <a:cs typeface="+mn-cs"/>
                      </a:endParaRPr>
                    </a:p>
                  </a:txBody>
                  <a:tcPr marT="128016" marB="128016">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rPr>
                        <a:t>Premium</a:t>
                      </a:r>
                    </a:p>
                  </a:txBody>
                  <a:tcPr marT="128016" marB="128016">
                    <a:lnL w="6350" cap="flat" cmpd="sng" algn="ctr">
                      <a:solidFill>
                        <a:schemeClr val="bg1">
                          <a:lumMod val="85000"/>
                        </a:schemeClr>
                      </a:solidFill>
                      <a:prstDash val="solid"/>
                      <a:round/>
                      <a:headEnd type="none" w="med" len="med"/>
                      <a:tailEnd type="none" w="med" len="med"/>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2862571"/>
                  </a:ext>
                </a:extLst>
              </a:tr>
            </a:tbl>
          </a:graphicData>
        </a:graphic>
      </p:graphicFrame>
    </p:spTree>
    <p:extLst>
      <p:ext uri="{BB962C8B-B14F-4D97-AF65-F5344CB8AC3E}">
        <p14:creationId xmlns:p14="http://schemas.microsoft.com/office/powerpoint/2010/main" val="357835982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ABC2B-3164-0788-81D7-FE03E9D89324}"/>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83164A87-9F50-6FD2-C5D7-C3656B044B47}"/>
              </a:ext>
              <a:ext uri="{C183D7F6-B498-43B3-948B-1728B52AA6E4}">
                <adec:decorative xmlns:adec="http://schemas.microsoft.com/office/drawing/2017/decorative" val="1"/>
              </a:ext>
            </a:extLst>
          </p:cNvPr>
          <p:cNvSpPr/>
          <p:nvPr/>
        </p:nvSpPr>
        <p:spPr bwMode="auto">
          <a:xfrm>
            <a:off x="571500" y="1437876"/>
            <a:ext cx="11049000" cy="4831162"/>
          </a:xfrm>
          <a:prstGeom prst="roundRect">
            <a:avLst>
              <a:gd name="adj" fmla="val 4127"/>
            </a:avLst>
          </a:prstGeom>
          <a:solidFill>
            <a:srgbClr val="FFFFFF">
              <a:alpha val="74118"/>
            </a:srgbClr>
          </a:solidFill>
          <a:ln>
            <a:solidFill>
              <a:schemeClr val="bg1"/>
            </a:solidFill>
          </a:ln>
          <a:effectLst>
            <a:outerShdw blurRad="343645" dist="295501" dir="2700000" algn="tl" rotWithShape="0">
              <a:schemeClr val="accent6">
                <a:alpha val="16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gradFill flip="none" rotWithShape="1">
                <a:gsLst>
                  <a:gs pos="0">
                    <a:srgbClr val="FFFFFF">
                      <a:alpha val="74118"/>
                    </a:srgbClr>
                  </a:gs>
                  <a:gs pos="100000">
                    <a:srgbClr val="FFFFFF">
                      <a:alpha val="74118"/>
                    </a:srgbClr>
                  </a:gs>
                </a:gsLst>
                <a:lin ang="5400000" scaled="0"/>
                <a:tileRect/>
              </a:gradFill>
              <a:effectLst/>
              <a:uLnTx/>
              <a:uFillTx/>
              <a:latin typeface="Segoe UI"/>
              <a:ea typeface="+mn-ea"/>
              <a:cs typeface="Segoe UI" pitchFamily="34" charset="0"/>
            </a:endParaRPr>
          </a:p>
        </p:txBody>
      </p:sp>
      <p:sp>
        <p:nvSpPr>
          <p:cNvPr id="3" name="Title 1">
            <a:extLst>
              <a:ext uri="{FF2B5EF4-FFF2-40B4-BE49-F238E27FC236}">
                <a16:creationId xmlns:a16="http://schemas.microsoft.com/office/drawing/2014/main" id="{5E002DD4-C7FA-AC1E-BE6D-59754BE6939F}"/>
              </a:ext>
            </a:extLst>
          </p:cNvPr>
          <p:cNvSpPr txBox="1">
            <a:spLocks noGrp="1"/>
          </p:cNvSpPr>
          <p:nvPr>
            <p:ph type="title"/>
          </p:nvPr>
        </p:nvSpPr>
        <p:spPr>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lvl="0"/>
            <a:r>
              <a:rPr lang="en-US" noProof="0"/>
              <a:t>Get prompt inspiration</a:t>
            </a:r>
          </a:p>
        </p:txBody>
      </p:sp>
      <p:sp>
        <p:nvSpPr>
          <p:cNvPr id="4" name="TextBox 3">
            <a:extLst>
              <a:ext uri="{FF2B5EF4-FFF2-40B4-BE49-F238E27FC236}">
                <a16:creationId xmlns:a16="http://schemas.microsoft.com/office/drawing/2014/main" id="{7189F544-F103-E652-57FC-884254BEF9C6}"/>
              </a:ext>
            </a:extLst>
          </p:cNvPr>
          <p:cNvSpPr txBox="1"/>
          <p:nvPr/>
        </p:nvSpPr>
        <p:spPr>
          <a:xfrm>
            <a:off x="837883" y="2145297"/>
            <a:ext cx="4734746" cy="3323987"/>
          </a:xfrm>
          <a:prstGeom prst="rect">
            <a:avLst/>
          </a:prstGeom>
          <a:noFill/>
        </p:spPr>
        <p:txBody>
          <a:bodyPr wrap="square" lIns="0" tIns="0" rIns="0" bIns="0">
            <a:spAutoFit/>
          </a:bodyPr>
          <a:lstStyle/>
          <a:p>
            <a:pPr marL="0" marR="0" lvl="0" indent="0" algn="l" defTabSz="914400" rtl="0" eaLnBrk="1" fontAlgn="auto" latinLnBrk="0" hangingPunct="1">
              <a:spcAft>
                <a:spcPts val="600"/>
              </a:spcAft>
              <a:buClrTx/>
              <a:buSzTx/>
              <a:buFontTx/>
              <a:buNone/>
              <a:tabLst/>
              <a:defRPr/>
            </a:pPr>
            <a:r>
              <a:rPr kumimoji="0" lang="en-US" sz="1600" b="0" i="0" u="none" strike="noStrike" kern="1200" cap="none" normalizeH="0" baseline="0" noProof="0" dirty="0">
                <a:ln>
                  <a:noFill/>
                </a:ln>
                <a:solidFill>
                  <a:schemeClr val="tx2"/>
                </a:solidFill>
                <a:effectLst/>
                <a:uLnTx/>
                <a:uFillTx/>
                <a:latin typeface="+mj-lt"/>
                <a:ea typeface="+mn-ea"/>
                <a:cs typeface="+mn-cs"/>
              </a:rPr>
              <a:t>Copilot Prompt Gallery </a:t>
            </a:r>
            <a:r>
              <a:rPr kumimoji="0" lang="en-US" sz="1600" b="0" i="0" u="none" strike="noStrike" kern="1200" cap="none" normalizeH="0" baseline="0" noProof="0" dirty="0">
                <a:ln>
                  <a:noFill/>
                </a:ln>
                <a:solidFill>
                  <a:schemeClr val="tx2"/>
                </a:solidFill>
                <a:effectLst/>
                <a:uLnTx/>
                <a:uFillTx/>
                <a:ea typeface="+mn-ea"/>
                <a:cs typeface="+mn-cs"/>
              </a:rPr>
              <a:t>helps you find prompting inspiration so you can take greater advantage of Copilot in your daily work.</a:t>
            </a:r>
          </a:p>
          <a:p>
            <a:pPr marL="336550" marR="0" lvl="0" indent="-222250" algn="l" defTabSz="914400" rtl="0" eaLnBrk="1" fontAlgn="auto" latinLnBrk="0" hangingPunct="1">
              <a:spcAft>
                <a:spcPts val="600"/>
              </a:spcAft>
              <a:buClrTx/>
              <a:buSzTx/>
              <a:buFont typeface="Arial" panose="020B0604020202020204" pitchFamily="34" charset="0"/>
              <a:buChar char="•"/>
              <a:tabLst/>
              <a:defRPr/>
            </a:pPr>
            <a:r>
              <a:rPr kumimoji="0" lang="en-US" sz="1600" b="0" i="0" u="none" strike="noStrike" kern="1200" cap="none" normalizeH="0" baseline="0" noProof="0" dirty="0">
                <a:ln>
                  <a:noFill/>
                </a:ln>
                <a:solidFill>
                  <a:schemeClr val="tx2"/>
                </a:solidFill>
                <a:effectLst/>
                <a:uLnTx/>
                <a:uFillTx/>
                <a:ea typeface="+mn-ea"/>
                <a:cs typeface="+mn-cs"/>
              </a:rPr>
              <a:t>Explore the curated selection of Copilot prompts</a:t>
            </a:r>
          </a:p>
          <a:p>
            <a:pPr marL="336550" marR="0" lvl="0" indent="-222250" algn="l" defTabSz="914400" rtl="0" eaLnBrk="1" fontAlgn="auto" latinLnBrk="0" hangingPunct="1">
              <a:spcAft>
                <a:spcPts val="600"/>
              </a:spcAft>
              <a:buClrTx/>
              <a:buSzTx/>
              <a:buFont typeface="Arial" panose="020B0604020202020204" pitchFamily="34" charset="0"/>
              <a:buChar char="•"/>
              <a:tabLst/>
              <a:defRPr/>
            </a:pPr>
            <a:r>
              <a:rPr kumimoji="0" lang="en-US" sz="1600" b="0" i="0" u="none" strike="noStrike" kern="1200" cap="none" normalizeH="0" baseline="0" noProof="0" dirty="0">
                <a:ln>
                  <a:noFill/>
                </a:ln>
                <a:solidFill>
                  <a:schemeClr val="tx2"/>
                </a:solidFill>
                <a:effectLst/>
                <a:uLnTx/>
                <a:uFillTx/>
                <a:ea typeface="+mn-ea"/>
                <a:cs typeface="+mn-cs"/>
              </a:rPr>
              <a:t>View your saved prompts</a:t>
            </a:r>
          </a:p>
          <a:p>
            <a:pPr marL="336550" marR="0" lvl="0" indent="-222250" algn="l" defTabSz="914400" rtl="0" eaLnBrk="1" fontAlgn="auto" latinLnBrk="0" hangingPunct="1">
              <a:spcAft>
                <a:spcPts val="600"/>
              </a:spcAft>
              <a:buClrTx/>
              <a:buSzTx/>
              <a:buFont typeface="Arial" panose="020B0604020202020204" pitchFamily="34" charset="0"/>
              <a:buChar char="•"/>
              <a:tabLst/>
              <a:defRPr/>
            </a:pPr>
            <a:r>
              <a:rPr lang="en-US" sz="1600" dirty="0">
                <a:solidFill>
                  <a:schemeClr val="tx2"/>
                </a:solidFill>
              </a:rPr>
              <a:t>View prompts from your team</a:t>
            </a:r>
            <a:endParaRPr kumimoji="0" lang="en-US" sz="1600" b="0" i="0" u="none" strike="noStrike" kern="1200" cap="none" normalizeH="0" baseline="0" noProof="0" dirty="0">
              <a:ln>
                <a:noFill/>
              </a:ln>
              <a:solidFill>
                <a:schemeClr val="tx2"/>
              </a:solidFill>
              <a:effectLst/>
              <a:uLnTx/>
              <a:uFillTx/>
              <a:ea typeface="+mn-ea"/>
              <a:cs typeface="+mn-cs"/>
            </a:endParaRPr>
          </a:p>
          <a:p>
            <a:pPr marL="336550" marR="0" lvl="0" indent="-222250" algn="l" defTabSz="914400" rtl="0" eaLnBrk="1" fontAlgn="auto" latinLnBrk="0" hangingPunct="1">
              <a:spcAft>
                <a:spcPts val="600"/>
              </a:spcAft>
              <a:buClrTx/>
              <a:buSzTx/>
              <a:buFont typeface="Arial" panose="020B0604020202020204" pitchFamily="34" charset="0"/>
              <a:buChar char="•"/>
              <a:tabLst/>
              <a:defRPr/>
            </a:pPr>
            <a:r>
              <a:rPr kumimoji="0" lang="en-US" sz="1600" b="0" i="0" u="none" strike="noStrike" kern="1200" cap="none" normalizeH="0" baseline="0" noProof="0" dirty="0">
                <a:ln>
                  <a:noFill/>
                </a:ln>
                <a:solidFill>
                  <a:schemeClr val="tx2"/>
                </a:solidFill>
                <a:effectLst/>
                <a:uLnTx/>
                <a:uFillTx/>
                <a:ea typeface="+mn-ea"/>
                <a:cs typeface="+mn-cs"/>
              </a:rPr>
              <a:t>Share your favorite prompts with colleagues</a:t>
            </a:r>
          </a:p>
          <a:p>
            <a:pPr marL="336550" marR="0" lvl="0" indent="-222250" algn="l" defTabSz="914400" rtl="0" eaLnBrk="1" fontAlgn="auto" latinLnBrk="0" hangingPunct="1">
              <a:spcAft>
                <a:spcPts val="600"/>
              </a:spcAft>
              <a:buClrTx/>
              <a:buSzTx/>
              <a:buFont typeface="Arial" panose="020B0604020202020204" pitchFamily="34" charset="0"/>
              <a:buChar char="•"/>
              <a:tabLst/>
              <a:defRPr/>
            </a:pPr>
            <a:r>
              <a:rPr kumimoji="0" lang="en-US" sz="1600" b="0" i="0" u="none" strike="noStrike" kern="1200" cap="none" normalizeH="0" baseline="0" noProof="0" dirty="0">
                <a:ln>
                  <a:noFill/>
                </a:ln>
                <a:solidFill>
                  <a:schemeClr val="tx2"/>
                </a:solidFill>
                <a:effectLst/>
                <a:uLnTx/>
                <a:uFillTx/>
                <a:ea typeface="+mn-ea"/>
                <a:cs typeface="+mn-cs"/>
              </a:rPr>
              <a:t>Find prompting inspiration from others</a:t>
            </a:r>
            <a:endParaRPr lang="en-US" sz="1600" dirty="0">
              <a:solidFill>
                <a:schemeClr val="tx2"/>
              </a:solidFill>
            </a:endParaRPr>
          </a:p>
          <a:p>
            <a:pPr>
              <a:spcAft>
                <a:spcPts val="600"/>
              </a:spcAft>
              <a:defRPr/>
            </a:pPr>
            <a:r>
              <a:rPr kumimoji="0" lang="en-US" sz="1600" b="0" i="0" u="none" strike="noStrike" kern="1200" cap="none" normalizeH="0" baseline="0" noProof="0" dirty="0">
                <a:ln>
                  <a:noFill/>
                </a:ln>
                <a:solidFill>
                  <a:schemeClr val="tx2"/>
                </a:solidFill>
                <a:effectLst/>
                <a:uLnTx/>
                <a:uFillTx/>
                <a:ea typeface="+mn-ea"/>
                <a:cs typeface="Segoe UI" panose="020B0502040204020203" pitchFamily="34" charset="0"/>
              </a:rPr>
              <a:t>Access the </a:t>
            </a:r>
            <a:r>
              <a:rPr lang="en-US" sz="1600" dirty="0">
                <a:solidFill>
                  <a:schemeClr val="tx2"/>
                </a:solidFill>
                <a:cs typeface="Segoe UI" panose="020B0502040204020203" pitchFamily="34" charset="0"/>
              </a:rPr>
              <a:t>Prompt Gallery in Copilot Chat by</a:t>
            </a:r>
          </a:p>
          <a:p>
            <a:pPr marL="342900" indent="-228600">
              <a:spcAft>
                <a:spcPts val="600"/>
              </a:spcAft>
              <a:buFont typeface="+mj-lt"/>
              <a:buAutoNum type="arabicPeriod"/>
              <a:defRPr/>
            </a:pPr>
            <a:r>
              <a:rPr kumimoji="0" lang="en-US" sz="1600" b="0" i="0" u="none" strike="noStrike" kern="1200" cap="none" normalizeH="0" baseline="0" noProof="0" dirty="0">
                <a:ln>
                  <a:noFill/>
                </a:ln>
                <a:solidFill>
                  <a:schemeClr val="tx2"/>
                </a:solidFill>
                <a:effectLst/>
                <a:uLnTx/>
                <a:uFillTx/>
                <a:ea typeface="+mn-ea"/>
                <a:cs typeface="Segoe UI" panose="020B0502040204020203" pitchFamily="34" charset="0"/>
              </a:rPr>
              <a:t>Clicking to </a:t>
            </a:r>
            <a:r>
              <a:rPr kumimoji="0" lang="en-US" sz="1600" b="1" i="0" u="none" strike="noStrike" kern="1200" cap="none" normalizeH="0" baseline="0" noProof="0" dirty="0">
                <a:ln>
                  <a:noFill/>
                </a:ln>
                <a:solidFill>
                  <a:schemeClr val="tx2"/>
                </a:solidFill>
                <a:effectLst/>
                <a:uLnTx/>
                <a:uFillTx/>
                <a:latin typeface="+mj-lt"/>
                <a:ea typeface="+mn-ea"/>
                <a:cs typeface="Segoe UI" panose="020B0502040204020203" pitchFamily="34" charset="0"/>
              </a:rPr>
              <a:t>See more</a:t>
            </a:r>
            <a:r>
              <a:rPr kumimoji="0" lang="en-US" sz="1600" b="0" i="0" u="none" strike="noStrike" kern="1200" cap="none" normalizeH="0" baseline="0" noProof="0" dirty="0">
                <a:ln>
                  <a:noFill/>
                </a:ln>
                <a:solidFill>
                  <a:schemeClr val="tx2"/>
                </a:solidFill>
                <a:effectLst/>
                <a:uLnTx/>
                <a:uFillTx/>
                <a:latin typeface="+mj-lt"/>
                <a:ea typeface="+mn-ea"/>
                <a:cs typeface="Segoe UI" panose="020B0502040204020203" pitchFamily="34" charset="0"/>
              </a:rPr>
              <a:t> </a:t>
            </a:r>
            <a:r>
              <a:rPr kumimoji="0" lang="en-US" sz="1600" b="0" i="0" u="none" strike="noStrike" kern="1200" cap="none" normalizeH="0" baseline="0" noProof="0" dirty="0">
                <a:ln>
                  <a:noFill/>
                </a:ln>
                <a:solidFill>
                  <a:schemeClr val="tx2"/>
                </a:solidFill>
                <a:effectLst/>
                <a:uLnTx/>
                <a:uFillTx/>
                <a:latin typeface="Segoe Sans Display"/>
                <a:ea typeface="+mn-ea"/>
                <a:cs typeface="Segoe UI" panose="020B0502040204020203" pitchFamily="34" charset="0"/>
              </a:rPr>
              <a:t>pr</a:t>
            </a:r>
            <a:r>
              <a:rPr kumimoji="0" lang="en-US" sz="1600" b="0" i="0" u="none" strike="noStrike" kern="1200" cap="none" normalizeH="0" baseline="0" noProof="0" dirty="0">
                <a:ln>
                  <a:noFill/>
                </a:ln>
                <a:solidFill>
                  <a:schemeClr val="tx2"/>
                </a:solidFill>
                <a:effectLst/>
                <a:uLnTx/>
                <a:uFillTx/>
                <a:ea typeface="+mn-ea"/>
                <a:cs typeface="Segoe UI" panose="020B0502040204020203" pitchFamily="34" charset="0"/>
              </a:rPr>
              <a:t>ompts in Chat</a:t>
            </a:r>
          </a:p>
          <a:p>
            <a:pPr marL="342900" indent="-228600">
              <a:spcAft>
                <a:spcPts val="600"/>
              </a:spcAft>
              <a:buFont typeface="+mj-lt"/>
              <a:buAutoNum type="arabicPeriod"/>
              <a:defRPr/>
            </a:pPr>
            <a:r>
              <a:rPr lang="en-US" sz="1600" dirty="0">
                <a:solidFill>
                  <a:schemeClr val="tx2"/>
                </a:solidFill>
                <a:cs typeface="Segoe UI" panose="020B0502040204020203" pitchFamily="34" charset="0"/>
              </a:rPr>
              <a:t>Selecting</a:t>
            </a:r>
            <a:r>
              <a:rPr lang="en-US" sz="1600" dirty="0">
                <a:solidFill>
                  <a:schemeClr val="tx2"/>
                </a:solidFill>
                <a:latin typeface="Segoe Sans Display"/>
                <a:cs typeface="Segoe UI" panose="020B0502040204020203" pitchFamily="34" charset="0"/>
              </a:rPr>
              <a:t> </a:t>
            </a:r>
            <a:r>
              <a:rPr lang="en-US" sz="1600" b="1" dirty="0">
                <a:solidFill>
                  <a:schemeClr val="tx2"/>
                </a:solidFill>
                <a:latin typeface="+mj-lt"/>
                <a:cs typeface="Segoe UI" panose="020B0502040204020203" pitchFamily="34" charset="0"/>
              </a:rPr>
              <a:t>Prompt Gallery</a:t>
            </a:r>
            <a:endParaRPr kumimoji="0" lang="en-US" sz="1600" b="1" i="0" u="none" strike="noStrike" kern="1200" cap="none" normalizeH="0" baseline="0" noProof="0" dirty="0">
              <a:ln>
                <a:noFill/>
              </a:ln>
              <a:solidFill>
                <a:schemeClr val="tx2"/>
              </a:solidFill>
              <a:effectLst/>
              <a:uLnTx/>
              <a:uFillTx/>
              <a:latin typeface="+mj-lt"/>
              <a:ea typeface="+mn-ea"/>
              <a:cs typeface="Segoe UI" panose="020B0502040204020203" pitchFamily="34" charset="0"/>
            </a:endParaRPr>
          </a:p>
        </p:txBody>
      </p:sp>
      <p:grpSp>
        <p:nvGrpSpPr>
          <p:cNvPr id="10" name="Group 9" descr="Copilot prompt gallery header showing “Prompt Gallery” with a toggle from “See more” to “See less.”">
            <a:extLst>
              <a:ext uri="{FF2B5EF4-FFF2-40B4-BE49-F238E27FC236}">
                <a16:creationId xmlns:a16="http://schemas.microsoft.com/office/drawing/2014/main" id="{F2DCC21A-4352-EE34-59A4-9D01476627BD}"/>
              </a:ext>
            </a:extLst>
          </p:cNvPr>
          <p:cNvGrpSpPr/>
          <p:nvPr/>
        </p:nvGrpSpPr>
        <p:grpSpPr>
          <a:xfrm>
            <a:off x="3776915" y="5111793"/>
            <a:ext cx="1971950" cy="591863"/>
            <a:chOff x="3776915" y="5111793"/>
            <a:chExt cx="1971950" cy="591863"/>
          </a:xfrm>
        </p:grpSpPr>
        <p:pic>
          <p:nvPicPr>
            <p:cNvPr id="9" name="Picture 8">
              <a:extLst>
                <a:ext uri="{FF2B5EF4-FFF2-40B4-BE49-F238E27FC236}">
                  <a16:creationId xmlns:a16="http://schemas.microsoft.com/office/drawing/2014/main" id="{9C307823-431C-1D21-E405-81DBB03316C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762890" y="5111793"/>
              <a:ext cx="809738" cy="200053"/>
            </a:xfrm>
            <a:prstGeom prst="rect">
              <a:avLst/>
            </a:prstGeom>
          </p:spPr>
        </p:pic>
        <p:pic>
          <p:nvPicPr>
            <p:cNvPr id="12" name="Picture 11">
              <a:extLst>
                <a:ext uri="{FF2B5EF4-FFF2-40B4-BE49-F238E27FC236}">
                  <a16:creationId xmlns:a16="http://schemas.microsoft.com/office/drawing/2014/main" id="{B7374EF3-05CC-F18A-711C-FA1712D0307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776915" y="5455971"/>
              <a:ext cx="1971950" cy="247685"/>
            </a:xfrm>
            <a:prstGeom prst="rect">
              <a:avLst/>
            </a:prstGeom>
          </p:spPr>
        </p:pic>
      </p:grpSp>
      <p:pic>
        <p:nvPicPr>
          <p:cNvPr id="6" name="Picture 5" descr="Copilot Prompt Gallery showing “Suggested” prompts with filters (“Task,” “Job type,” “Copilot agent”), and cards including “Write more confidently,” “Find the right questions,” “Sharpen your writing,” “Sum it up,” “Reach a broader audience,” and “Monitor industry news.”">
            <a:extLst>
              <a:ext uri="{FF2B5EF4-FFF2-40B4-BE49-F238E27FC236}">
                <a16:creationId xmlns:a16="http://schemas.microsoft.com/office/drawing/2014/main" id="{4D8700ED-C48A-1DE4-8F69-714F908D418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35698" y="1826912"/>
            <a:ext cx="5488654" cy="3898837"/>
          </a:xfrm>
          <a:prstGeom prst="roundRect">
            <a:avLst>
              <a:gd name="adj" fmla="val 2030"/>
            </a:avLst>
          </a:prstGeom>
          <a:solidFill>
            <a:srgbClr val="FFFFFF"/>
          </a:solidFill>
          <a:ln w="12700">
            <a:gradFill>
              <a:gsLst>
                <a:gs pos="0">
                  <a:srgbClr val="2DB4FF"/>
                </a:gs>
                <a:gs pos="100000">
                  <a:srgbClr val="D660FF"/>
                </a:gs>
              </a:gsLst>
              <a:lin ang="5400000" scaled="1"/>
            </a:gradFill>
          </a:ln>
        </p:spPr>
      </p:pic>
      <p:sp>
        <p:nvSpPr>
          <p:cNvPr id="8" name="TextBox 7">
            <a:extLst>
              <a:ext uri="{FF2B5EF4-FFF2-40B4-BE49-F238E27FC236}">
                <a16:creationId xmlns:a16="http://schemas.microsoft.com/office/drawing/2014/main" id="{CEB4DF90-8126-B86A-6F95-B9353F86203E}"/>
              </a:ext>
            </a:extLst>
          </p:cNvPr>
          <p:cNvSpPr txBox="1"/>
          <p:nvPr/>
        </p:nvSpPr>
        <p:spPr>
          <a:xfrm>
            <a:off x="6790277" y="5561618"/>
            <a:ext cx="3614848" cy="354942"/>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R="0" lvl="0" indent="0" algn="ctr" fontAlgn="base">
              <a:lnSpc>
                <a:spcPct val="100000"/>
              </a:lnSpc>
              <a:spcBef>
                <a:spcPct val="0"/>
              </a:spcBef>
              <a:spcAft>
                <a:spcPct val="0"/>
              </a:spcAft>
              <a:buClrTx/>
              <a:buSzTx/>
              <a:buFontTx/>
              <a:buNone/>
              <a:tabLst/>
              <a:defRPr kumimoji="0" sz="1600" b="0" i="0" u="none" strike="noStrike" cap="none" spc="0" normalizeH="0" baseline="0">
                <a:ln w="3175">
                  <a:noFill/>
                </a:ln>
                <a:solidFill>
                  <a:schemeClr val="bg1"/>
                </a:solidFill>
                <a:effectLst/>
                <a:uLnTx/>
                <a:uFillTx/>
                <a:latin typeface="+mj-lt"/>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400">
                <a:latin typeface="+mn-lt"/>
                <a:hlinkClick r:id="rId6">
                  <a:extLst>
                    <a:ext uri="{A12FA001-AC4F-418D-AE19-62706E023703}">
                      <ahyp:hlinkClr xmlns:ahyp="http://schemas.microsoft.com/office/drawing/2018/hyperlinkcolor" val="tx"/>
                    </a:ext>
                  </a:extLst>
                </a:hlinkClick>
              </a:rPr>
              <a:t>Watch the video to see it in action</a:t>
            </a:r>
            <a:endParaRPr lang="en-US" sz="1400">
              <a:latin typeface="+mn-lt"/>
            </a:endParaRPr>
          </a:p>
        </p:txBody>
      </p:sp>
      <p:sp>
        <p:nvSpPr>
          <p:cNvPr id="2" name="TextBox 1">
            <a:extLst>
              <a:ext uri="{FF2B5EF4-FFF2-40B4-BE49-F238E27FC236}">
                <a16:creationId xmlns:a16="http://schemas.microsoft.com/office/drawing/2014/main" id="{59E9A2B2-5681-A952-6D8A-5F1F309C4DBF}"/>
              </a:ext>
            </a:extLst>
          </p:cNvPr>
          <p:cNvSpPr txBox="1"/>
          <p:nvPr/>
        </p:nvSpPr>
        <p:spPr>
          <a:xfrm>
            <a:off x="584200" y="6386812"/>
            <a:ext cx="5218095" cy="179088"/>
          </a:xfrm>
          <a:prstGeom prst="rect">
            <a:avLst/>
          </a:prstGeom>
          <a:noFill/>
        </p:spPr>
        <p:txBody>
          <a:bodyPr wrap="square" lIns="0" tIns="0" rIns="0" bIns="0" anchor="b">
            <a:spAutoFit/>
          </a:bodyPr>
          <a:lstStyle/>
          <a:p>
            <a:pPr marR="0" defTabSz="914367">
              <a:lnSpc>
                <a:spcPts val="1500"/>
              </a:lnSpc>
              <a:spcAft>
                <a:spcPts val="1800"/>
              </a:spcAft>
              <a:buNone/>
              <a:defRPr/>
            </a:pPr>
            <a:r>
              <a:rPr lang="en-US" sz="1200" i="1"/>
              <a:t>Note: “UI shown as of May 18, 2026. Product features and visuals may change.”</a:t>
            </a:r>
          </a:p>
        </p:txBody>
      </p:sp>
    </p:spTree>
    <p:extLst>
      <p:ext uri="{BB962C8B-B14F-4D97-AF65-F5344CB8AC3E}">
        <p14:creationId xmlns:p14="http://schemas.microsoft.com/office/powerpoint/2010/main" val="136194294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F9782-BCDC-7BC3-BBE4-0555AB8B8F8F}"/>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F61A71FD-E8DA-8A20-7FA0-8DF9D8E5A53B}"/>
              </a:ext>
              <a:ext uri="{C183D7F6-B498-43B3-948B-1728B52AA6E4}">
                <adec:decorative xmlns:adec="http://schemas.microsoft.com/office/drawing/2017/decorative" val="1"/>
              </a:ext>
            </a:extLst>
          </p:cNvPr>
          <p:cNvPicPr>
            <a:picLocks noChangeAspect="1"/>
          </p:cNvPicPr>
          <p:nvPr/>
        </p:nvPicPr>
        <p:blipFill rotWithShape="1">
          <a:blip r:embed="rId3" cstate="screen">
            <a:alphaModFix amt="50000"/>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a:ext>
            </a:extLst>
          </a:blip>
          <a:srcRect t="7785"/>
          <a:stretch>
            <a:fillRect/>
          </a:stretch>
        </p:blipFill>
        <p:spPr>
          <a:xfrm>
            <a:off x="6380242" y="1309959"/>
            <a:ext cx="5223192" cy="4963047"/>
          </a:xfrm>
          <a:prstGeom prst="roundRect">
            <a:avLst>
              <a:gd name="adj" fmla="val 397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9" name="Rectangle: Rounded Corners 8">
            <a:extLst>
              <a:ext uri="{FF2B5EF4-FFF2-40B4-BE49-F238E27FC236}">
                <a16:creationId xmlns:a16="http://schemas.microsoft.com/office/drawing/2014/main" id="{FB0F7473-362B-5ABE-2F17-F147F5809F97}"/>
              </a:ext>
              <a:ext uri="{C183D7F6-B498-43B3-948B-1728B52AA6E4}">
                <adec:decorative xmlns:adec="http://schemas.microsoft.com/office/drawing/2017/decorative" val="1"/>
              </a:ext>
            </a:extLst>
          </p:cNvPr>
          <p:cNvSpPr>
            <a:spLocks/>
          </p:cNvSpPr>
          <p:nvPr/>
        </p:nvSpPr>
        <p:spPr bwMode="auto">
          <a:xfrm>
            <a:off x="588566" y="1687216"/>
            <a:ext cx="5700237" cy="4494349"/>
          </a:xfrm>
          <a:prstGeom prst="roundRect">
            <a:avLst>
              <a:gd name="adj" fmla="val 2427"/>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800"/>
              </a:spcAft>
              <a:defRPr/>
            </a:pPr>
            <a:endParaRPr lang="en-US" sz="1200">
              <a:solidFill>
                <a:srgbClr val="000000"/>
              </a:solidFill>
              <a:cs typeface="Segoe Sans Display"/>
            </a:endParaRPr>
          </a:p>
        </p:txBody>
      </p:sp>
      <p:sp>
        <p:nvSpPr>
          <p:cNvPr id="17" name="Graphic 43">
            <a:extLst>
              <a:ext uri="{FF2B5EF4-FFF2-40B4-BE49-F238E27FC236}">
                <a16:creationId xmlns:a16="http://schemas.microsoft.com/office/drawing/2014/main" id="{E349C981-6179-2BAB-7FBE-CBBA29607AE1}"/>
              </a:ext>
              <a:ext uri="{C183D7F6-B498-43B3-948B-1728B52AA6E4}">
                <adec:decorative xmlns:adec="http://schemas.microsoft.com/office/drawing/2017/decorative" val="1"/>
              </a:ext>
            </a:extLst>
          </p:cNvPr>
          <p:cNvSpPr>
            <a:spLocks noChangeAspect="1"/>
          </p:cNvSpPr>
          <p:nvPr/>
        </p:nvSpPr>
        <p:spPr>
          <a:xfrm>
            <a:off x="832279" y="1876240"/>
            <a:ext cx="397820" cy="397820"/>
          </a:xfrm>
          <a:custGeom>
            <a:avLst/>
            <a:gdLst>
              <a:gd name="connsiteX0" fmla="*/ 110490 w 274319"/>
              <a:gd name="connsiteY0" fmla="*/ 0 h 274319"/>
              <a:gd name="connsiteX1" fmla="*/ 220980 w 274319"/>
              <a:gd name="connsiteY1" fmla="*/ 110490 h 274319"/>
              <a:gd name="connsiteX2" fmla="*/ 196284 w 274319"/>
              <a:gd name="connsiteY2" fmla="*/ 180119 h 274319"/>
              <a:gd name="connsiteX3" fmla="*/ 270972 w 274319"/>
              <a:gd name="connsiteY3" fmla="*/ 254808 h 274319"/>
              <a:gd name="connsiteX4" fmla="*/ 270972 w 274319"/>
              <a:gd name="connsiteY4" fmla="*/ 270972 h 274319"/>
              <a:gd name="connsiteX5" fmla="*/ 256090 w 274319"/>
              <a:gd name="connsiteY5" fmla="*/ 272078 h 274319"/>
              <a:gd name="connsiteX6" fmla="*/ 254808 w 274319"/>
              <a:gd name="connsiteY6" fmla="*/ 270972 h 274319"/>
              <a:gd name="connsiteX7" fmla="*/ 180119 w 274319"/>
              <a:gd name="connsiteY7" fmla="*/ 196284 h 274319"/>
              <a:gd name="connsiteX8" fmla="*/ 110490 w 274319"/>
              <a:gd name="connsiteY8" fmla="*/ 220980 h 274319"/>
              <a:gd name="connsiteX9" fmla="*/ 0 w 274319"/>
              <a:gd name="connsiteY9" fmla="*/ 110490 h 274319"/>
              <a:gd name="connsiteX10" fmla="*/ 110490 w 274319"/>
              <a:gd name="connsiteY10" fmla="*/ 0 h 274319"/>
              <a:gd name="connsiteX11" fmla="*/ 110490 w 274319"/>
              <a:gd name="connsiteY11" fmla="*/ 22860 h 274319"/>
              <a:gd name="connsiteX12" fmla="*/ 22860 w 274319"/>
              <a:gd name="connsiteY12" fmla="*/ 110490 h 274319"/>
              <a:gd name="connsiteX13" fmla="*/ 110490 w 274319"/>
              <a:gd name="connsiteY13" fmla="*/ 198120 h 274319"/>
              <a:gd name="connsiteX14" fmla="*/ 198120 w 274319"/>
              <a:gd name="connsiteY14" fmla="*/ 110490 h 274319"/>
              <a:gd name="connsiteX15" fmla="*/ 110490 w 274319"/>
              <a:gd name="connsiteY15" fmla="*/ 22860 h 274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19" h="274319">
                <a:moveTo>
                  <a:pt x="110490" y="0"/>
                </a:moveTo>
                <a:cubicBezTo>
                  <a:pt x="171512" y="0"/>
                  <a:pt x="220980" y="49468"/>
                  <a:pt x="220980" y="110490"/>
                </a:cubicBezTo>
                <a:cubicBezTo>
                  <a:pt x="220980" y="136884"/>
                  <a:pt x="211725" y="161116"/>
                  <a:pt x="196284" y="180119"/>
                </a:cubicBezTo>
                <a:lnTo>
                  <a:pt x="270972" y="254808"/>
                </a:lnTo>
                <a:cubicBezTo>
                  <a:pt x="275436" y="259272"/>
                  <a:pt x="275436" y="266508"/>
                  <a:pt x="270972" y="270972"/>
                </a:cubicBezTo>
                <a:cubicBezTo>
                  <a:pt x="266915" y="275030"/>
                  <a:pt x="260564" y="275399"/>
                  <a:pt x="256090" y="272078"/>
                </a:cubicBezTo>
                <a:lnTo>
                  <a:pt x="254808" y="270972"/>
                </a:lnTo>
                <a:lnTo>
                  <a:pt x="180119" y="196284"/>
                </a:lnTo>
                <a:cubicBezTo>
                  <a:pt x="161116" y="211725"/>
                  <a:pt x="136884" y="220980"/>
                  <a:pt x="110490" y="220980"/>
                </a:cubicBezTo>
                <a:cubicBezTo>
                  <a:pt x="49468" y="220980"/>
                  <a:pt x="0" y="171512"/>
                  <a:pt x="0" y="110490"/>
                </a:cubicBezTo>
                <a:cubicBezTo>
                  <a:pt x="0" y="49468"/>
                  <a:pt x="49468" y="0"/>
                  <a:pt x="110490" y="0"/>
                </a:cubicBezTo>
                <a:close/>
                <a:moveTo>
                  <a:pt x="110490" y="22860"/>
                </a:moveTo>
                <a:cubicBezTo>
                  <a:pt x="62093" y="22860"/>
                  <a:pt x="22860" y="62093"/>
                  <a:pt x="22860" y="110490"/>
                </a:cubicBezTo>
                <a:cubicBezTo>
                  <a:pt x="22860" y="158886"/>
                  <a:pt x="62093" y="198120"/>
                  <a:pt x="110490" y="198120"/>
                </a:cubicBezTo>
                <a:cubicBezTo>
                  <a:pt x="158886" y="198120"/>
                  <a:pt x="198120" y="158886"/>
                  <a:pt x="198120" y="110490"/>
                </a:cubicBezTo>
                <a:cubicBezTo>
                  <a:pt x="198120" y="62093"/>
                  <a:pt x="158886" y="22860"/>
                  <a:pt x="110490" y="2286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0" tIns="0" rIns="0" bIns="91440" numCol="1" spcCol="0" rtlCol="0" fromWordArt="0" anchor="b"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Segoe UI Semibold"/>
              <a:cs typeface="Segoe UI" pitchFamily="34" charset="0"/>
            </a:endParaRPr>
          </a:p>
        </p:txBody>
      </p:sp>
      <p:sp>
        <p:nvSpPr>
          <p:cNvPr id="14" name="Title 1">
            <a:extLst>
              <a:ext uri="{FF2B5EF4-FFF2-40B4-BE49-F238E27FC236}">
                <a16:creationId xmlns:a16="http://schemas.microsoft.com/office/drawing/2014/main" id="{9F7169F6-D2DD-6308-73AD-0BFAF879BB90}"/>
              </a:ext>
            </a:extLst>
          </p:cNvPr>
          <p:cNvSpPr txBox="1">
            <a:spLocks noGrp="1"/>
          </p:cNvSpPr>
          <p:nvPr>
            <p:ph type="title"/>
          </p:nvPr>
        </p:nvSpPr>
        <p:spPr>
          <a:xfrm>
            <a:off x="588261" y="585216"/>
            <a:ext cx="11011601" cy="553998"/>
          </a:xfr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Sans Display" pitchFamily="2" charset="0"/>
              </a:defRPr>
            </a:lvl1pPr>
          </a:lstStyle>
          <a:p>
            <a:pPr lvl="0"/>
            <a:r>
              <a:rPr lang="en-US" noProof="0"/>
              <a:t>Search</a:t>
            </a:r>
          </a:p>
        </p:txBody>
      </p:sp>
      <p:sp>
        <p:nvSpPr>
          <p:cNvPr id="8" name="TextBox 10">
            <a:extLst>
              <a:ext uri="{FF2B5EF4-FFF2-40B4-BE49-F238E27FC236}">
                <a16:creationId xmlns:a16="http://schemas.microsoft.com/office/drawing/2014/main" id="{73E175AC-AB9A-F2A2-6CB0-E64E571556A0}"/>
              </a:ext>
            </a:extLst>
          </p:cNvPr>
          <p:cNvSpPr txBox="1"/>
          <p:nvPr/>
        </p:nvSpPr>
        <p:spPr>
          <a:xfrm>
            <a:off x="588566" y="1183005"/>
            <a:ext cx="11010900" cy="218393"/>
          </a:xfrm>
          <a:prstGeom prst="rect">
            <a:avLst/>
          </a:prstGeom>
          <a:noFill/>
        </p:spPr>
        <p:txBody>
          <a:bodyPr wrap="square"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0000"/>
              </a:lnSpc>
              <a:defRPr/>
            </a:pPr>
            <a:r>
              <a:rPr lang="en-US" sz="1400" dirty="0">
                <a:solidFill>
                  <a:schemeClr val="tx2">
                    <a:lumMod val="75000"/>
                    <a:lumOff val="25000"/>
                  </a:schemeClr>
                </a:solidFill>
                <a:hlinkClick r:id="rId5">
                  <a:extLst>
                    <a:ext uri="{A12FA001-AC4F-418D-AE19-62706E023703}">
                      <ahyp:hlinkClr xmlns:ahyp="http://schemas.microsoft.com/office/drawing/2018/hyperlinkcolor" val="tx"/>
                    </a:ext>
                  </a:extLst>
                </a:hlinkClick>
              </a:rPr>
              <a:t>Get started with Search in the Microsoft 365 Copilot App</a:t>
            </a:r>
            <a:endParaRPr lang="en-US" sz="1400" dirty="0">
              <a:solidFill>
                <a:schemeClr val="tx2">
                  <a:lumMod val="75000"/>
                  <a:lumOff val="25000"/>
                </a:schemeClr>
              </a:solidFill>
            </a:endParaRPr>
          </a:p>
        </p:txBody>
      </p:sp>
      <p:sp>
        <p:nvSpPr>
          <p:cNvPr id="10" name="TextBox 13">
            <a:extLst>
              <a:ext uri="{FF2B5EF4-FFF2-40B4-BE49-F238E27FC236}">
                <a16:creationId xmlns:a16="http://schemas.microsoft.com/office/drawing/2014/main" id="{73BFCEE3-41CF-A446-CFC6-39E2BFFA13FE}"/>
              </a:ext>
            </a:extLst>
          </p:cNvPr>
          <p:cNvSpPr txBox="1"/>
          <p:nvPr/>
        </p:nvSpPr>
        <p:spPr>
          <a:xfrm>
            <a:off x="761604" y="2458551"/>
            <a:ext cx="5354160" cy="3262432"/>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800"/>
              </a:spcAft>
            </a:pPr>
            <a:r>
              <a:rPr lang="en-US" sz="1600">
                <a:solidFill>
                  <a:schemeClr val="tx2"/>
                </a:solidFill>
              </a:rPr>
              <a:t>Search in the Microsoft 365 Copilot app is where you go to find people, chats, meetings, and files. You'll also see recommendations, access recently used files, and review items shared with you. </a:t>
            </a:r>
          </a:p>
          <a:p>
            <a:pPr marL="285750" indent="-171450">
              <a:spcAft>
                <a:spcPts val="800"/>
              </a:spcAft>
              <a:buSzPct val="100000"/>
              <a:buFont typeface="Arial" panose="020B0604020202020204" pitchFamily="34" charset="0"/>
              <a:buChar char="•"/>
            </a:pPr>
            <a:r>
              <a:rPr lang="en-US" sz="1600">
                <a:solidFill>
                  <a:schemeClr val="tx2"/>
                </a:solidFill>
                <a:cs typeface="Segoe Sans Display"/>
              </a:rPr>
              <a:t>Search combines natural language understanding with semantic indexing to uncover relevant results. </a:t>
            </a:r>
            <a:endParaRPr lang="en-US" sz="1600">
              <a:solidFill>
                <a:schemeClr val="tx2"/>
              </a:solidFill>
            </a:endParaRPr>
          </a:p>
          <a:p>
            <a:pPr marL="285750" indent="-171450">
              <a:spcAft>
                <a:spcPts val="800"/>
              </a:spcAft>
              <a:buSzPct val="100000"/>
              <a:buFont typeface="Arial" panose="020B0604020202020204" pitchFamily="34" charset="0"/>
              <a:buChar char="•"/>
            </a:pPr>
            <a:r>
              <a:rPr lang="en-US" sz="1600">
                <a:solidFill>
                  <a:schemeClr val="tx2"/>
                </a:solidFill>
                <a:cs typeface="Segoe Sans Display"/>
              </a:rPr>
              <a:t>Search across Microsoft 365, on-premises, </a:t>
            </a:r>
            <a:br>
              <a:rPr lang="en-US" sz="1600">
                <a:solidFill>
                  <a:schemeClr val="tx2"/>
                </a:solidFill>
                <a:cs typeface="Segoe Sans Display"/>
              </a:rPr>
            </a:br>
            <a:r>
              <a:rPr lang="en-US" sz="1600">
                <a:solidFill>
                  <a:schemeClr val="tx2"/>
                </a:solidFill>
                <a:cs typeface="Segoe Sans Display"/>
              </a:rPr>
              <a:t>and other LOB applications and services </a:t>
            </a:r>
            <a:br>
              <a:rPr lang="en-US" sz="1600">
                <a:solidFill>
                  <a:schemeClr val="tx2"/>
                </a:solidFill>
                <a:cs typeface="Segoe Sans Display"/>
              </a:rPr>
            </a:br>
            <a:r>
              <a:rPr lang="en-US" sz="1600">
                <a:solidFill>
                  <a:schemeClr val="tx2"/>
                </a:solidFill>
                <a:cs typeface="Segoe Sans Display"/>
              </a:rPr>
              <a:t>using Copilot connectors.</a:t>
            </a:r>
          </a:p>
          <a:p>
            <a:pPr marL="285750" indent="-171450">
              <a:spcAft>
                <a:spcPts val="800"/>
              </a:spcAft>
              <a:buSzPct val="100000"/>
              <a:buFont typeface="Arial" panose="020B0604020202020204" pitchFamily="34" charset="0"/>
              <a:buChar char="•"/>
            </a:pPr>
            <a:r>
              <a:rPr lang="en-US" sz="1600">
                <a:solidFill>
                  <a:schemeClr val="tx2"/>
                </a:solidFill>
                <a:cs typeface="Segoe Sans Display"/>
              </a:rPr>
              <a:t>Allows admins to curate answers that provide concise, authoritative results that are especially relevant to your organization.</a:t>
            </a:r>
            <a:endParaRPr lang="en-US" sz="1600">
              <a:solidFill>
                <a:schemeClr val="tx2"/>
              </a:solidFill>
            </a:endParaRPr>
          </a:p>
        </p:txBody>
      </p:sp>
      <p:pic>
        <p:nvPicPr>
          <p:cNvPr id="3" name="Picture 2" descr="Microsoft 365 search page with a query “what is my vacation policy?” showing a Copilot summary card about annual leave, a list of results including “Team Vacation Allowance 2025” and “Your Employee Contract,” and a right panel with filtered result categories.">
            <a:extLst>
              <a:ext uri="{FF2B5EF4-FFF2-40B4-BE49-F238E27FC236}">
                <a16:creationId xmlns:a16="http://schemas.microsoft.com/office/drawing/2014/main" id="{0A0E4343-F52B-51B6-EBD1-DBDB47784E7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236" t="-19406" r="236" b="-19406"/>
          <a:stretch>
            <a:fillRect/>
          </a:stretch>
        </p:blipFill>
        <p:spPr>
          <a:xfrm>
            <a:off x="6472080" y="1402192"/>
            <a:ext cx="5040312" cy="4780166"/>
          </a:xfrm>
          <a:prstGeom prst="roundRect">
            <a:avLst>
              <a:gd name="adj" fmla="val 2797"/>
            </a:avLst>
          </a:prstGeom>
          <a:solidFill>
            <a:schemeClr val="bg1"/>
          </a:solidFill>
          <a:ln>
            <a:solidFill>
              <a:schemeClr val="bg1"/>
            </a:solidFill>
          </a:ln>
          <a:effectLst>
            <a:outerShdw blurRad="38100" dist="38100" dir="5400000" algn="t" rotWithShape="0">
              <a:prstClr val="black">
                <a:alpha val="6000"/>
              </a:prstClr>
            </a:outerShdw>
          </a:effectLst>
        </p:spPr>
      </p:pic>
      <p:sp>
        <p:nvSpPr>
          <p:cNvPr id="15" name="TextBox 14">
            <a:extLst>
              <a:ext uri="{FF2B5EF4-FFF2-40B4-BE49-F238E27FC236}">
                <a16:creationId xmlns:a16="http://schemas.microsoft.com/office/drawing/2014/main" id="{C543215C-4AF3-50B9-45A4-3081D7AEC716}"/>
              </a:ext>
            </a:extLst>
          </p:cNvPr>
          <p:cNvSpPr txBox="1"/>
          <p:nvPr/>
        </p:nvSpPr>
        <p:spPr>
          <a:xfrm>
            <a:off x="584200" y="6386812"/>
            <a:ext cx="11015662" cy="179088"/>
          </a:xfrm>
          <a:prstGeom prst="rect">
            <a:avLst/>
          </a:prstGeom>
          <a:noFill/>
        </p:spPr>
        <p:txBody>
          <a:bodyPr wrap="square" lIns="0" tIns="0" rIns="0" bIns="0" anchor="b">
            <a:spAutoFit/>
          </a:bodyPr>
          <a:lstStyle/>
          <a:p>
            <a:pPr marR="0" defTabSz="914367">
              <a:lnSpc>
                <a:spcPts val="1500"/>
              </a:lnSpc>
              <a:spcAft>
                <a:spcPts val="1800"/>
              </a:spcAft>
              <a:buNone/>
              <a:defRPr/>
            </a:pPr>
            <a:r>
              <a:rPr lang="en-US" sz="1200" i="1"/>
              <a:t>Note: “UI shown as of May 18, 2026. Product features and visuals may change.”</a:t>
            </a:r>
          </a:p>
        </p:txBody>
      </p:sp>
    </p:spTree>
    <p:extLst>
      <p:ext uri="{BB962C8B-B14F-4D97-AF65-F5344CB8AC3E}">
        <p14:creationId xmlns:p14="http://schemas.microsoft.com/office/powerpoint/2010/main" val="359352728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82768-1C18-1F2C-97F5-1428C5338AEC}"/>
            </a:ext>
          </a:extLst>
        </p:cNvPr>
        <p:cNvGrpSpPr/>
        <p:nvPr/>
      </p:nvGrpSpPr>
      <p:grpSpPr>
        <a:xfrm>
          <a:off x="0" y="0"/>
          <a:ext cx="0" cy="0"/>
          <a:chOff x="0" y="0"/>
          <a:chExt cx="0" cy="0"/>
        </a:xfrm>
      </p:grpSpPr>
      <p:grpSp>
        <p:nvGrpSpPr>
          <p:cNvPr id="29" name="Group 28">
            <a:extLst>
              <a:ext uri="{FF2B5EF4-FFF2-40B4-BE49-F238E27FC236}">
                <a16:creationId xmlns:a16="http://schemas.microsoft.com/office/drawing/2014/main" id="{7104A099-A447-68C2-0764-57F6C64D77F0}"/>
              </a:ext>
              <a:ext uri="{C183D7F6-B498-43B3-948B-1728B52AA6E4}">
                <adec:decorative xmlns:adec="http://schemas.microsoft.com/office/drawing/2017/decorative" val="1"/>
              </a:ext>
            </a:extLst>
          </p:cNvPr>
          <p:cNvGrpSpPr/>
          <p:nvPr/>
        </p:nvGrpSpPr>
        <p:grpSpPr>
          <a:xfrm>
            <a:off x="2810083" y="1800416"/>
            <a:ext cx="6432417" cy="4327054"/>
            <a:chOff x="2810083" y="1800416"/>
            <a:chExt cx="6432417" cy="4327054"/>
          </a:xfrm>
        </p:grpSpPr>
        <p:pic>
          <p:nvPicPr>
            <p:cNvPr id="2" name="Picture 1">
              <a:extLst>
                <a:ext uri="{FF2B5EF4-FFF2-40B4-BE49-F238E27FC236}">
                  <a16:creationId xmlns:a16="http://schemas.microsoft.com/office/drawing/2014/main" id="{A5BD1C85-9A2D-8514-DB54-3431F2A8DF5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810083" y="1800416"/>
              <a:ext cx="6432417" cy="4327054"/>
            </a:xfrm>
            <a:prstGeom prst="roundRect">
              <a:avLst>
                <a:gd name="adj" fmla="val 3921"/>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pic>
        <p:pic>
          <p:nvPicPr>
            <p:cNvPr id="39" name="Picture 38">
              <a:extLst>
                <a:ext uri="{FF2B5EF4-FFF2-40B4-BE49-F238E27FC236}">
                  <a16:creationId xmlns:a16="http://schemas.microsoft.com/office/drawing/2014/main" id="{5A7757D5-8AF2-77A4-0109-A0931C3764D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934653" y="5304992"/>
              <a:ext cx="718958" cy="256180"/>
            </a:xfrm>
            <a:prstGeom prst="rect">
              <a:avLst/>
            </a:prstGeom>
          </p:spPr>
        </p:pic>
        <p:pic>
          <p:nvPicPr>
            <p:cNvPr id="40" name="Picture 39">
              <a:extLst>
                <a:ext uri="{FF2B5EF4-FFF2-40B4-BE49-F238E27FC236}">
                  <a16:creationId xmlns:a16="http://schemas.microsoft.com/office/drawing/2014/main" id="{0C376D04-00C8-0630-DF4A-C00A76E061E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934652" y="5737235"/>
              <a:ext cx="718958" cy="256180"/>
            </a:xfrm>
            <a:prstGeom prst="rect">
              <a:avLst/>
            </a:prstGeom>
          </p:spPr>
        </p:pic>
        <p:pic>
          <p:nvPicPr>
            <p:cNvPr id="42" name="Picture 41">
              <a:extLst>
                <a:ext uri="{FF2B5EF4-FFF2-40B4-BE49-F238E27FC236}">
                  <a16:creationId xmlns:a16="http://schemas.microsoft.com/office/drawing/2014/main" id="{C452F269-A0B2-248A-5642-90A8D08CA7FC}"/>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152159" y="5249074"/>
              <a:ext cx="280972" cy="223125"/>
            </a:xfrm>
            <a:prstGeom prst="rect">
              <a:avLst/>
            </a:prstGeom>
          </p:spPr>
        </p:pic>
        <p:pic>
          <p:nvPicPr>
            <p:cNvPr id="44" name="Picture 43">
              <a:extLst>
                <a:ext uri="{FF2B5EF4-FFF2-40B4-BE49-F238E27FC236}">
                  <a16:creationId xmlns:a16="http://schemas.microsoft.com/office/drawing/2014/main" id="{3FA365C6-AC6F-0062-8E88-3BEB00ED0EEC}"/>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783535" y="5763538"/>
              <a:ext cx="280972" cy="223125"/>
            </a:xfrm>
            <a:prstGeom prst="rect">
              <a:avLst/>
            </a:prstGeom>
          </p:spPr>
        </p:pic>
      </p:grpSp>
      <p:sp>
        <p:nvSpPr>
          <p:cNvPr id="50" name="Rectangle: Rounded Corners 49">
            <a:extLst>
              <a:ext uri="{FF2B5EF4-FFF2-40B4-BE49-F238E27FC236}">
                <a16:creationId xmlns:a16="http://schemas.microsoft.com/office/drawing/2014/main" id="{C0575B7A-D27A-E990-CAD3-F424DAD82AB4}"/>
              </a:ext>
              <a:ext uri="{C183D7F6-B498-43B3-948B-1728B52AA6E4}">
                <adec:decorative xmlns:adec="http://schemas.microsoft.com/office/drawing/2017/decorative" val="1"/>
              </a:ext>
            </a:extLst>
          </p:cNvPr>
          <p:cNvSpPr/>
          <p:nvPr/>
        </p:nvSpPr>
        <p:spPr bwMode="auto">
          <a:xfrm>
            <a:off x="3165410" y="2611992"/>
            <a:ext cx="4551412" cy="366921"/>
          </a:xfrm>
          <a:prstGeom prst="roundRect">
            <a:avLst/>
          </a:prstGeom>
          <a:noFill/>
          <a:ln w="28575">
            <a:solidFill>
              <a:srgbClr val="EE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chemeClr val="bg1"/>
              </a:solidFill>
              <a:ea typeface="Segoe UI" pitchFamily="34" charset="0"/>
              <a:cs typeface="Segoe UI" pitchFamily="34" charset="0"/>
            </a:endParaRPr>
          </a:p>
        </p:txBody>
      </p:sp>
      <p:sp>
        <p:nvSpPr>
          <p:cNvPr id="57" name="Rectangle: Rounded Corners 56">
            <a:extLst>
              <a:ext uri="{FF2B5EF4-FFF2-40B4-BE49-F238E27FC236}">
                <a16:creationId xmlns:a16="http://schemas.microsoft.com/office/drawing/2014/main" id="{27763C87-8D48-99E3-D9A1-18C810D3C450}"/>
              </a:ext>
              <a:ext uri="{C183D7F6-B498-43B3-948B-1728B52AA6E4}">
                <adec:decorative xmlns:adec="http://schemas.microsoft.com/office/drawing/2017/decorative" val="1"/>
              </a:ext>
            </a:extLst>
          </p:cNvPr>
          <p:cNvSpPr/>
          <p:nvPr/>
        </p:nvSpPr>
        <p:spPr bwMode="auto">
          <a:xfrm>
            <a:off x="3165410" y="5231979"/>
            <a:ext cx="5758743" cy="894376"/>
          </a:xfrm>
          <a:prstGeom prst="roundRect">
            <a:avLst/>
          </a:prstGeom>
          <a:noFill/>
          <a:ln w="28575">
            <a:solidFill>
              <a:srgbClr val="EE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chemeClr val="bg1"/>
              </a:solidFill>
              <a:ea typeface="Segoe UI" pitchFamily="34" charset="0"/>
              <a:cs typeface="Segoe UI" pitchFamily="34" charset="0"/>
            </a:endParaRPr>
          </a:p>
        </p:txBody>
      </p:sp>
      <p:sp>
        <p:nvSpPr>
          <p:cNvPr id="62" name="Rectangle: Rounded Corners 61">
            <a:extLst>
              <a:ext uri="{FF2B5EF4-FFF2-40B4-BE49-F238E27FC236}">
                <a16:creationId xmlns:a16="http://schemas.microsoft.com/office/drawing/2014/main" id="{2A537D7E-DBA2-4DCA-469F-B011BA96FEF6}"/>
              </a:ext>
              <a:ext uri="{C183D7F6-B498-43B3-948B-1728B52AA6E4}">
                <adec:decorative xmlns:adec="http://schemas.microsoft.com/office/drawing/2017/decorative" val="1"/>
              </a:ext>
            </a:extLst>
          </p:cNvPr>
          <p:cNvSpPr/>
          <p:nvPr/>
        </p:nvSpPr>
        <p:spPr bwMode="auto">
          <a:xfrm>
            <a:off x="3165410" y="3389972"/>
            <a:ext cx="5758743" cy="1092818"/>
          </a:xfrm>
          <a:prstGeom prst="roundRect">
            <a:avLst/>
          </a:prstGeom>
          <a:noFill/>
          <a:ln w="28575">
            <a:solidFill>
              <a:srgbClr val="EE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chemeClr val="bg1"/>
              </a:solidFill>
              <a:ea typeface="Segoe UI" pitchFamily="34" charset="0"/>
              <a:cs typeface="Segoe UI" pitchFamily="34" charset="0"/>
            </a:endParaRPr>
          </a:p>
        </p:txBody>
      </p:sp>
      <p:sp>
        <p:nvSpPr>
          <p:cNvPr id="14" name="Rectangle: Rounded Corners 13">
            <a:extLst>
              <a:ext uri="{FF2B5EF4-FFF2-40B4-BE49-F238E27FC236}">
                <a16:creationId xmlns:a16="http://schemas.microsoft.com/office/drawing/2014/main" id="{AEE04077-AA96-3665-A9C2-871FC837F340}"/>
              </a:ext>
              <a:ext uri="{C183D7F6-B498-43B3-948B-1728B52AA6E4}">
                <adec:decorative xmlns:adec="http://schemas.microsoft.com/office/drawing/2017/decorative" val="1"/>
              </a:ext>
            </a:extLst>
          </p:cNvPr>
          <p:cNvSpPr/>
          <p:nvPr/>
        </p:nvSpPr>
        <p:spPr bwMode="auto">
          <a:xfrm>
            <a:off x="3165410" y="4661115"/>
            <a:ext cx="5758743" cy="467814"/>
          </a:xfrm>
          <a:prstGeom prst="roundRect">
            <a:avLst/>
          </a:prstGeom>
          <a:noFill/>
          <a:ln w="28575">
            <a:solidFill>
              <a:srgbClr val="EE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chemeClr val="bg1"/>
              </a:solidFill>
              <a:ea typeface="Segoe UI" pitchFamily="34" charset="0"/>
              <a:cs typeface="Segoe UI" pitchFamily="34" charset="0"/>
            </a:endParaRPr>
          </a:p>
        </p:txBody>
      </p:sp>
      <p:cxnSp>
        <p:nvCxnSpPr>
          <p:cNvPr id="70" name="Connector: Elbow 69">
            <a:extLst>
              <a:ext uri="{FF2B5EF4-FFF2-40B4-BE49-F238E27FC236}">
                <a16:creationId xmlns:a16="http://schemas.microsoft.com/office/drawing/2014/main" id="{56507E27-5935-4963-587D-AD1B587991AB}"/>
              </a:ext>
              <a:ext uri="{C183D7F6-B498-43B3-948B-1728B52AA6E4}">
                <adec:decorative xmlns:adec="http://schemas.microsoft.com/office/drawing/2017/decorative" val="1"/>
              </a:ext>
            </a:extLst>
          </p:cNvPr>
          <p:cNvCxnSpPr>
            <a:cxnSpLocks/>
            <a:stCxn id="15" idx="3"/>
            <a:endCxn id="62" idx="1"/>
          </p:cNvCxnSpPr>
          <p:nvPr/>
        </p:nvCxnSpPr>
        <p:spPr>
          <a:xfrm>
            <a:off x="2509199" y="3867870"/>
            <a:ext cx="656211" cy="68511"/>
          </a:xfrm>
          <a:prstGeom prst="bentConnector3">
            <a:avLst>
              <a:gd name="adj1" fmla="val 50000"/>
            </a:avLst>
          </a:prstGeom>
          <a:ln w="6350" cap="flat">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C9135058-3B0C-DA02-782B-957FAAF269C7}"/>
              </a:ext>
              <a:ext uri="{C183D7F6-B498-43B3-948B-1728B52AA6E4}">
                <adec:decorative xmlns:adec="http://schemas.microsoft.com/office/drawing/2017/decorative" val="1"/>
              </a:ext>
            </a:extLst>
          </p:cNvPr>
          <p:cNvCxnSpPr>
            <a:cxnSpLocks/>
            <a:stCxn id="50" idx="3"/>
            <a:endCxn id="23" idx="2"/>
          </p:cNvCxnSpPr>
          <p:nvPr/>
        </p:nvCxnSpPr>
        <p:spPr>
          <a:xfrm flipV="1">
            <a:off x="7716822" y="1618047"/>
            <a:ext cx="450315" cy="1177406"/>
          </a:xfrm>
          <a:prstGeom prst="bentConnector2">
            <a:avLst/>
          </a:prstGeom>
          <a:ln w="6350" cap="flat">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51" name="Connector: Elbow 50">
            <a:extLst>
              <a:ext uri="{FF2B5EF4-FFF2-40B4-BE49-F238E27FC236}">
                <a16:creationId xmlns:a16="http://schemas.microsoft.com/office/drawing/2014/main" id="{553A9FA0-F35D-9502-2092-A03F8BA6E993}"/>
              </a:ext>
              <a:ext uri="{C183D7F6-B498-43B3-948B-1728B52AA6E4}">
                <adec:decorative xmlns:adec="http://schemas.microsoft.com/office/drawing/2017/decorative" val="1"/>
              </a:ext>
            </a:extLst>
          </p:cNvPr>
          <p:cNvCxnSpPr>
            <a:cxnSpLocks/>
            <a:stCxn id="14" idx="3"/>
            <a:endCxn id="22" idx="1"/>
          </p:cNvCxnSpPr>
          <p:nvPr/>
        </p:nvCxnSpPr>
        <p:spPr>
          <a:xfrm flipV="1">
            <a:off x="8924153" y="3237304"/>
            <a:ext cx="502566" cy="1657718"/>
          </a:xfrm>
          <a:prstGeom prst="bentConnector3">
            <a:avLst>
              <a:gd name="adj1" fmla="val 50000"/>
            </a:avLst>
          </a:prstGeom>
          <a:ln w="6350" cap="flat">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52" name="Connector: Elbow 51">
            <a:extLst>
              <a:ext uri="{FF2B5EF4-FFF2-40B4-BE49-F238E27FC236}">
                <a16:creationId xmlns:a16="http://schemas.microsoft.com/office/drawing/2014/main" id="{DDE125EB-C7F1-33C7-FC24-12B8E66419B2}"/>
              </a:ext>
              <a:ext uri="{C183D7F6-B498-43B3-948B-1728B52AA6E4}">
                <adec:decorative xmlns:adec="http://schemas.microsoft.com/office/drawing/2017/decorative" val="1"/>
              </a:ext>
            </a:extLst>
          </p:cNvPr>
          <p:cNvCxnSpPr>
            <a:cxnSpLocks/>
            <a:endCxn id="24" idx="1"/>
          </p:cNvCxnSpPr>
          <p:nvPr/>
        </p:nvCxnSpPr>
        <p:spPr>
          <a:xfrm flipV="1">
            <a:off x="8924153" y="5541081"/>
            <a:ext cx="502566" cy="138086"/>
          </a:xfrm>
          <a:prstGeom prst="bentConnector3">
            <a:avLst>
              <a:gd name="adj1" fmla="val 50000"/>
            </a:avLst>
          </a:prstGeom>
          <a:ln w="6350" cap="flat">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05FC46F5-110C-DB3D-2C11-65D8524EC11C}"/>
              </a:ext>
              <a:ext uri="{C183D7F6-B498-43B3-948B-1728B52AA6E4}">
                <adec:decorative xmlns:adec="http://schemas.microsoft.com/office/drawing/2017/decorative" val="1"/>
              </a:ext>
            </a:extLst>
          </p:cNvPr>
          <p:cNvSpPr/>
          <p:nvPr/>
        </p:nvSpPr>
        <p:spPr bwMode="auto">
          <a:xfrm>
            <a:off x="2481767" y="3758309"/>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22" name="Rectangle: Rounded Corners 21">
            <a:extLst>
              <a:ext uri="{FF2B5EF4-FFF2-40B4-BE49-F238E27FC236}">
                <a16:creationId xmlns:a16="http://schemas.microsoft.com/office/drawing/2014/main" id="{AB7753E3-5D03-CCB5-94D4-6F125A19D130}"/>
              </a:ext>
              <a:ext uri="{C183D7F6-B498-43B3-948B-1728B52AA6E4}">
                <adec:decorative xmlns:adec="http://schemas.microsoft.com/office/drawing/2017/decorative" val="1"/>
              </a:ext>
            </a:extLst>
          </p:cNvPr>
          <p:cNvSpPr/>
          <p:nvPr/>
        </p:nvSpPr>
        <p:spPr bwMode="auto">
          <a:xfrm>
            <a:off x="9426719" y="3127743"/>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24" name="Rectangle: Rounded Corners 23">
            <a:extLst>
              <a:ext uri="{FF2B5EF4-FFF2-40B4-BE49-F238E27FC236}">
                <a16:creationId xmlns:a16="http://schemas.microsoft.com/office/drawing/2014/main" id="{348F0D3E-C13A-6EC6-B0A7-BC14FF7E50A6}"/>
              </a:ext>
              <a:ext uri="{C183D7F6-B498-43B3-948B-1728B52AA6E4}">
                <adec:decorative xmlns:adec="http://schemas.microsoft.com/office/drawing/2017/decorative" val="1"/>
              </a:ext>
            </a:extLst>
          </p:cNvPr>
          <p:cNvSpPr/>
          <p:nvPr/>
        </p:nvSpPr>
        <p:spPr bwMode="auto">
          <a:xfrm>
            <a:off x="9426719" y="5431520"/>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28" name="Rectangle: Rounded Corners 27">
            <a:extLst>
              <a:ext uri="{FF2B5EF4-FFF2-40B4-BE49-F238E27FC236}">
                <a16:creationId xmlns:a16="http://schemas.microsoft.com/office/drawing/2014/main" id="{BD77FF63-A3DF-4D95-1711-DA1FFF309C68}"/>
              </a:ext>
              <a:ext uri="{C183D7F6-B498-43B3-948B-1728B52AA6E4}">
                <adec:decorative xmlns:adec="http://schemas.microsoft.com/office/drawing/2017/decorative" val="1"/>
              </a:ext>
            </a:extLst>
          </p:cNvPr>
          <p:cNvSpPr/>
          <p:nvPr/>
        </p:nvSpPr>
        <p:spPr bwMode="auto">
          <a:xfrm>
            <a:off x="8059789" y="1618047"/>
            <a:ext cx="219456" cy="27432"/>
          </a:xfrm>
          <a:prstGeom prst="roundRect">
            <a:avLst>
              <a:gd name="adj" fmla="val 50000"/>
            </a:avLst>
          </a:prstGeom>
          <a:gradFill flip="none" rotWithShape="1">
            <a:gsLst>
              <a:gs pos="35000">
                <a:srgbClr val="0078D4"/>
              </a:gs>
              <a:gs pos="100000">
                <a:srgbClr val="C03BC4"/>
              </a:gs>
            </a:gsLst>
            <a:lin ang="5400000" scaled="1"/>
            <a:tileRect/>
          </a:gradFill>
          <a:effectLst/>
        </p:spPr>
        <p:txBody>
          <a:bodyPr vert="horz" wrap="square" lIns="0" tIns="0" rIns="0" bIns="0" rtlCol="0" anchor="ctr" anchorCtr="0">
            <a:normAutofit fontScale="25000" lnSpcReduction="20000"/>
          </a:bodyPr>
          <a:lstStyle/>
          <a:p>
            <a:pPr defTabSz="932742">
              <a:spcBef>
                <a:spcPct val="20000"/>
              </a:spcBef>
              <a:buSzPct val="90000"/>
            </a:pPr>
            <a:endParaRPr lang="en-IN" sz="1200" b="1" err="1">
              <a:solidFill>
                <a:srgbClr val="FFFFFF"/>
              </a:solidFill>
              <a:latin typeface="Segoe UI Semibold" panose="020B0502040204020203" pitchFamily="34" charset="0"/>
              <a:cs typeface="Segoe UI Semibold" panose="020B0502040204020203" pitchFamily="34" charset="0"/>
            </a:endParaRPr>
          </a:p>
        </p:txBody>
      </p:sp>
      <p:sp>
        <p:nvSpPr>
          <p:cNvPr id="9" name="Title 8">
            <a:extLst>
              <a:ext uri="{FF2B5EF4-FFF2-40B4-BE49-F238E27FC236}">
                <a16:creationId xmlns:a16="http://schemas.microsoft.com/office/drawing/2014/main" id="{A818871A-706A-689B-94A4-91DA4906E32E}"/>
              </a:ext>
            </a:extLst>
          </p:cNvPr>
          <p:cNvSpPr>
            <a:spLocks noGrp="1"/>
          </p:cNvSpPr>
          <p:nvPr>
            <p:ph type="title"/>
          </p:nvPr>
        </p:nvSpPr>
        <p:spPr>
          <a:xfrm>
            <a:off x="588963" y="585788"/>
            <a:ext cx="11010900" cy="554037"/>
          </a:xfrm>
        </p:spPr>
        <p:txBody>
          <a:bodyPr/>
          <a:lstStyle/>
          <a:p>
            <a:r>
              <a:rPr lang="en-IN"/>
              <a:t>Get started with Search</a:t>
            </a:r>
          </a:p>
        </p:txBody>
      </p:sp>
      <p:sp>
        <p:nvSpPr>
          <p:cNvPr id="33" name="Rectangle 32" descr="Microsoft 365 content discovery page titled “Find content across your organization,” with a search bar for files, people, or content, cards for “Recently attended” and “You frequently open,” and a list of recent items with filters for type, location, and person">
            <a:extLst>
              <a:ext uri="{FF2B5EF4-FFF2-40B4-BE49-F238E27FC236}">
                <a16:creationId xmlns:a16="http://schemas.microsoft.com/office/drawing/2014/main" id="{F905B52F-2ADA-D7C6-238A-A3CC2A6CBAD3}"/>
              </a:ext>
            </a:extLst>
          </p:cNvPr>
          <p:cNvSpPr/>
          <p:nvPr/>
        </p:nvSpPr>
        <p:spPr bwMode="auto">
          <a:xfrm>
            <a:off x="588963" y="1197419"/>
            <a:ext cx="296862" cy="17908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400" err="1">
              <a:gradFill>
                <a:gsLst>
                  <a:gs pos="0">
                    <a:srgbClr val="FFFFFF"/>
                  </a:gs>
                  <a:gs pos="100000">
                    <a:srgbClr val="FFFFFF"/>
                  </a:gs>
                </a:gsLst>
                <a:lin ang="5400000" scaled="0"/>
              </a:gradFill>
              <a:ea typeface="Segoe UI" pitchFamily="34" charset="0"/>
              <a:cs typeface="Segoe UI" pitchFamily="34" charset="0"/>
            </a:endParaRPr>
          </a:p>
        </p:txBody>
      </p:sp>
      <p:sp>
        <p:nvSpPr>
          <p:cNvPr id="15" name="TextBox 14">
            <a:extLst>
              <a:ext uri="{FF2B5EF4-FFF2-40B4-BE49-F238E27FC236}">
                <a16:creationId xmlns:a16="http://schemas.microsoft.com/office/drawing/2014/main" id="{DB754A23-5B94-EEB9-232B-70BF2B6B6FB4}"/>
              </a:ext>
            </a:extLst>
          </p:cNvPr>
          <p:cNvSpPr txBox="1"/>
          <p:nvPr/>
        </p:nvSpPr>
        <p:spPr>
          <a:xfrm>
            <a:off x="588963" y="1672397"/>
            <a:ext cx="1920236" cy="4390946"/>
          </a:xfrm>
          <a:prstGeom prst="rect">
            <a:avLst/>
          </a:prstGeom>
          <a:noFill/>
        </p:spPr>
        <p:txBody>
          <a:bodyPr wrap="square" lIns="0" tIns="0" rIns="0" bIns="0" rtlCol="0" anchor="t">
            <a:spAutoFit/>
          </a:bodyPr>
          <a:lstStyle/>
          <a:p>
            <a:pPr marL="0" marR="0" lvl="0" indent="0" algn="l" defTabSz="914367" rtl="0" eaLnBrk="1" fontAlgn="auto" latinLnBrk="0" hangingPunct="1">
              <a:spcBef>
                <a:spcPts val="800"/>
              </a:spcBef>
              <a:buClrTx/>
              <a:buSzTx/>
              <a:buFontTx/>
              <a:buNone/>
              <a:tabLst/>
              <a:defRPr/>
            </a:pPr>
            <a:r>
              <a:rPr kumimoji="0" lang="en-US" sz="1200" b="0" i="0" u="none" strike="noStrike" kern="1200" cap="none" normalizeH="0" baseline="0" noProof="0">
                <a:ln>
                  <a:noFill/>
                </a:ln>
                <a:effectLst/>
                <a:uLnTx/>
                <a:uFillTx/>
                <a:latin typeface="+mj-lt"/>
                <a:ea typeface="+mn-ea"/>
                <a:cs typeface="Segoe UI Semibold" panose="020B0702040204020203" pitchFamily="34" charset="0"/>
              </a:rPr>
              <a:t>Recommended content</a:t>
            </a:r>
          </a:p>
          <a:p>
            <a:pPr marL="0" marR="0" lvl="0" indent="0" algn="l" defTabSz="914367" rtl="0" eaLnBrk="1" fontAlgn="auto" latinLnBrk="0" hangingPunct="1">
              <a:spcBef>
                <a:spcPts val="400"/>
              </a:spcBef>
              <a:buClrTx/>
              <a:buSzTx/>
              <a:buFontTx/>
              <a:buNone/>
              <a:tabLst/>
              <a:defRPr/>
            </a:pPr>
            <a:r>
              <a:rPr kumimoji="0" lang="en-US" sz="1200" b="0" i="0" u="none" strike="noStrike" kern="1200" cap="none" normalizeH="0" baseline="0" noProof="0">
                <a:ln>
                  <a:noFill/>
                </a:ln>
                <a:effectLst/>
                <a:uLnTx/>
                <a:uFillTx/>
                <a:ea typeface="+mn-ea"/>
                <a:cs typeface="Segoe UI"/>
              </a:rPr>
              <a:t>The Recommended section contains meeting recaps and files relevant to you, each with suggested prompts to help you locate the information you need</a:t>
            </a:r>
          </a:p>
          <a:p>
            <a:pPr marL="228600" marR="0" lvl="0" indent="-171450" algn="l" defTabSz="914367" rtl="0" eaLnBrk="1" fontAlgn="auto" latinLnBrk="0" hangingPunct="1">
              <a:spcBef>
                <a:spcPts val="800"/>
              </a:spcBef>
              <a:buClrTx/>
              <a:buSzTx/>
              <a:buFont typeface="Arial" panose="020B0604020202020204" pitchFamily="34" charset="0"/>
              <a:buChar char="•"/>
              <a:tabLst/>
              <a:defRPr/>
            </a:pPr>
            <a:r>
              <a:rPr lang="en-US" sz="1200">
                <a:cs typeface="Segoe UI Semibold" panose="020B0702040204020203" pitchFamily="34" charset="0"/>
              </a:rPr>
              <a:t>Hover over item </a:t>
            </a:r>
            <a:r>
              <a:rPr lang="en-US" sz="1200">
                <a:cs typeface="Segoe UI" panose="020B0502040204020203" pitchFamily="34" charset="0"/>
              </a:rPr>
              <a:t>to </a:t>
            </a:r>
            <a:br>
              <a:rPr lang="en-US" sz="1200">
                <a:cs typeface="Segoe UI" panose="020B0502040204020203" pitchFamily="34" charset="0"/>
              </a:rPr>
            </a:br>
            <a:r>
              <a:rPr lang="en-US" sz="1200">
                <a:cs typeface="Segoe UI" panose="020B0502040204020203" pitchFamily="34" charset="0"/>
              </a:rPr>
              <a:t>open an expanded view with a summary</a:t>
            </a:r>
          </a:p>
          <a:p>
            <a:pPr marL="228600" marR="0" lvl="0" indent="-171450" algn="l" defTabSz="914367" rtl="0" eaLnBrk="1" fontAlgn="auto" latinLnBrk="0" hangingPunct="1">
              <a:spcBef>
                <a:spcPts val="800"/>
              </a:spcBef>
              <a:buClrTx/>
              <a:buSzTx/>
              <a:buFont typeface="Arial" panose="020B0604020202020204" pitchFamily="34" charset="0"/>
              <a:buChar char="•"/>
              <a:tabLst/>
              <a:defRPr/>
            </a:pPr>
            <a:r>
              <a:rPr kumimoji="0" lang="en-US" sz="1200" i="0" u="none" strike="noStrike" kern="1200" cap="none" normalizeH="0" baseline="0" noProof="0">
                <a:ln>
                  <a:noFill/>
                </a:ln>
                <a:effectLst/>
                <a:uLnTx/>
                <a:uFillTx/>
                <a:cs typeface="Segoe UI Semibold" panose="020B0702040204020203" pitchFamily="34" charset="0"/>
              </a:rPr>
              <a:t>Click on the item</a:t>
            </a:r>
            <a:r>
              <a:rPr kumimoji="0" lang="en-US" sz="1200" i="0" u="none" strike="noStrike" kern="1200" cap="none" normalizeH="0" baseline="0" noProof="0">
                <a:ln>
                  <a:noFill/>
                </a:ln>
                <a:effectLst/>
                <a:uLnTx/>
                <a:uFillTx/>
                <a:ea typeface="+mn-ea"/>
                <a:cs typeface="Segoe UI"/>
              </a:rPr>
              <a:t> </a:t>
            </a:r>
            <a:br>
              <a:rPr kumimoji="0" lang="en-US" sz="1200" i="0" u="none" strike="noStrike" kern="1200" cap="none" normalizeH="0" baseline="0" noProof="0">
                <a:ln>
                  <a:noFill/>
                </a:ln>
                <a:effectLst/>
                <a:uLnTx/>
                <a:uFillTx/>
                <a:ea typeface="+mn-ea"/>
                <a:cs typeface="Segoe UI"/>
              </a:rPr>
            </a:br>
            <a:r>
              <a:rPr kumimoji="0" lang="en-US" sz="1200" i="0" u="none" strike="noStrike" kern="1200" cap="none" normalizeH="0" baseline="0" noProof="0">
                <a:ln>
                  <a:noFill/>
                </a:ln>
                <a:effectLst/>
                <a:uLnTx/>
                <a:uFillTx/>
                <a:ea typeface="+mn-ea"/>
                <a:cs typeface="Segoe UI"/>
              </a:rPr>
              <a:t>to open it </a:t>
            </a:r>
          </a:p>
          <a:p>
            <a:pPr marL="228600" marR="0" lvl="0" indent="-171450" algn="l" defTabSz="914367" rtl="0" eaLnBrk="1" fontAlgn="auto" latinLnBrk="0" hangingPunct="1">
              <a:spcBef>
                <a:spcPts val="800"/>
              </a:spcBef>
              <a:buClrTx/>
              <a:buSzTx/>
              <a:buFont typeface="Arial" panose="020B0604020202020204" pitchFamily="34" charset="0"/>
              <a:buChar char="•"/>
              <a:tabLst/>
              <a:defRPr/>
            </a:pPr>
            <a:r>
              <a:rPr lang="en-US" sz="1200">
                <a:cs typeface="Segoe UI Semibold" panose="020B0702040204020203" pitchFamily="34" charset="0"/>
              </a:rPr>
              <a:t>C</a:t>
            </a:r>
            <a:r>
              <a:rPr kumimoji="0" lang="en-US" sz="1200" i="0" u="none" strike="noStrike" kern="1200" cap="none" normalizeH="0" baseline="0" noProof="0">
                <a:ln>
                  <a:noFill/>
                </a:ln>
                <a:effectLst/>
                <a:uLnTx/>
                <a:uFillTx/>
                <a:cs typeface="Segoe UI Semibold" panose="020B0702040204020203" pitchFamily="34" charset="0"/>
              </a:rPr>
              <a:t>lick on more options</a:t>
            </a:r>
            <a:r>
              <a:rPr kumimoji="0" lang="en-US" sz="1200" i="0" u="none" strike="noStrike" kern="1200" cap="none" normalizeH="0" baseline="0" noProof="0">
                <a:ln>
                  <a:noFill/>
                </a:ln>
                <a:effectLst/>
                <a:uLnTx/>
                <a:uFillTx/>
                <a:ea typeface="+mn-ea"/>
                <a:cs typeface="Segoe UI"/>
              </a:rPr>
              <a:t> to perform other activities like Open, Share, Add to </a:t>
            </a:r>
            <a:r>
              <a:rPr kumimoji="0" lang="en-US" sz="1200" i="0" u="none" strike="noStrike" kern="1200" cap="none" normalizeH="0" baseline="0" noProof="0" err="1">
                <a:ln>
                  <a:noFill/>
                </a:ln>
                <a:effectLst/>
                <a:uLnTx/>
                <a:uFillTx/>
                <a:ea typeface="+mn-ea"/>
                <a:cs typeface="Segoe UI"/>
              </a:rPr>
              <a:t>To</a:t>
            </a:r>
            <a:r>
              <a:rPr kumimoji="0" lang="en-US" sz="1200" i="0" u="none" strike="noStrike" kern="1200" cap="none" normalizeH="0" baseline="0" noProof="0">
                <a:ln>
                  <a:noFill/>
                </a:ln>
                <a:effectLst/>
                <a:uLnTx/>
                <a:uFillTx/>
                <a:ea typeface="+mn-ea"/>
                <a:cs typeface="Segoe UI"/>
              </a:rPr>
              <a:t> Do, create a meeting, </a:t>
            </a:r>
            <a:br>
              <a:rPr kumimoji="0" lang="en-US" sz="1200" i="0" u="none" strike="noStrike" kern="1200" cap="none" normalizeH="0" baseline="0" noProof="0">
                <a:ln>
                  <a:noFill/>
                </a:ln>
                <a:effectLst/>
                <a:uLnTx/>
                <a:uFillTx/>
                <a:ea typeface="+mn-ea"/>
                <a:cs typeface="Segoe UI"/>
              </a:rPr>
            </a:br>
            <a:r>
              <a:rPr kumimoji="0" lang="en-US" sz="1200" i="0" u="none" strike="noStrike" kern="1200" cap="none" normalizeH="0" baseline="0" noProof="0">
                <a:ln>
                  <a:noFill/>
                </a:ln>
                <a:effectLst/>
                <a:uLnTx/>
                <a:uFillTx/>
                <a:ea typeface="+mn-ea"/>
                <a:cs typeface="Segoe UI"/>
              </a:rPr>
              <a:t>or Download</a:t>
            </a:r>
          </a:p>
          <a:p>
            <a:pPr marL="228600" marR="0" lvl="0" indent="-171450" algn="l" defTabSz="914367" rtl="0" eaLnBrk="1" fontAlgn="auto" latinLnBrk="0" hangingPunct="1">
              <a:spcBef>
                <a:spcPts val="800"/>
              </a:spcBef>
              <a:buClrTx/>
              <a:buSzTx/>
              <a:buFont typeface="Arial" panose="020B0604020202020204" pitchFamily="34" charset="0"/>
              <a:buChar char="•"/>
              <a:tabLst/>
              <a:defRPr/>
            </a:pPr>
            <a:r>
              <a:rPr lang="en-US" sz="1200">
                <a:cs typeface="Segoe UI Semibold" panose="020B0702040204020203" pitchFamily="34" charset="0"/>
              </a:rPr>
              <a:t>Recommended </a:t>
            </a:r>
            <a:br>
              <a:rPr lang="en-US" sz="1200">
                <a:cs typeface="Segoe UI Semibold" panose="020B0702040204020203" pitchFamily="34" charset="0"/>
              </a:rPr>
            </a:br>
            <a:r>
              <a:rPr lang="en-US" sz="1200">
                <a:cs typeface="Segoe UI Semibold" panose="020B0702040204020203" pitchFamily="34" charset="0"/>
              </a:rPr>
              <a:t>prompts</a:t>
            </a:r>
            <a:r>
              <a:rPr kumimoji="0" lang="en-US" sz="1200" b="0" i="0" u="none" strike="noStrike" kern="1200" cap="none" normalizeH="0" baseline="0" noProof="0">
                <a:ln>
                  <a:noFill/>
                </a:ln>
                <a:effectLst/>
                <a:uLnTx/>
                <a:uFillTx/>
                <a:ea typeface="+mn-ea"/>
                <a:cs typeface="Segoe UI"/>
              </a:rPr>
              <a:t> – Switch to chat and get information about the item</a:t>
            </a:r>
          </a:p>
        </p:txBody>
      </p:sp>
      <p:sp>
        <p:nvSpPr>
          <p:cNvPr id="23" name="TextBox 22">
            <a:extLst>
              <a:ext uri="{FF2B5EF4-FFF2-40B4-BE49-F238E27FC236}">
                <a16:creationId xmlns:a16="http://schemas.microsoft.com/office/drawing/2014/main" id="{E3D461BF-F437-2D4D-DF65-D5FEB6C4EE43}"/>
              </a:ext>
            </a:extLst>
          </p:cNvPr>
          <p:cNvSpPr txBox="1"/>
          <p:nvPr/>
        </p:nvSpPr>
        <p:spPr>
          <a:xfrm>
            <a:off x="7020653" y="1197419"/>
            <a:ext cx="2292967" cy="420628"/>
          </a:xfrm>
          <a:prstGeom prst="rect">
            <a:avLst/>
          </a:prstGeom>
          <a:noFill/>
        </p:spPr>
        <p:txBody>
          <a:bodyPr wrap="square" lIns="0" tIns="0" rIns="0" bIns="0" rtlCol="0" anchor="t">
            <a:spAutoFit/>
          </a:bodyPr>
          <a:lstStyle/>
          <a:p>
            <a:pPr marL="0" marR="0" lvl="0" indent="0" algn="l" defTabSz="914367" rtl="0" eaLnBrk="1" fontAlgn="auto" latinLnBrk="0" hangingPunct="1">
              <a:spcBef>
                <a:spcPts val="800"/>
              </a:spcBef>
              <a:buClrTx/>
              <a:buSzTx/>
              <a:buFontTx/>
              <a:buNone/>
              <a:tabLst/>
              <a:defRPr/>
            </a:pPr>
            <a:r>
              <a:rPr kumimoji="0" lang="en-US" sz="1200" i="0" u="none" strike="noStrike" kern="1200" cap="none" normalizeH="0" baseline="0" noProof="0">
                <a:ln>
                  <a:noFill/>
                </a:ln>
                <a:effectLst/>
                <a:uLnTx/>
                <a:uFillTx/>
                <a:latin typeface="+mj-lt"/>
                <a:ea typeface="+mn-ea"/>
                <a:cs typeface="Segoe UI Semibold"/>
              </a:rPr>
              <a:t>Prompt Box</a:t>
            </a:r>
          </a:p>
          <a:p>
            <a:pPr lvl="0" defTabSz="914367">
              <a:spcBef>
                <a:spcPts val="400"/>
              </a:spcBef>
              <a:defRPr/>
            </a:pPr>
            <a:r>
              <a:rPr lang="en-US" sz="1200">
                <a:cs typeface="Segoe UI"/>
              </a:rPr>
              <a:t>Enter your search here</a:t>
            </a:r>
          </a:p>
        </p:txBody>
      </p:sp>
      <p:sp>
        <p:nvSpPr>
          <p:cNvPr id="3" name="TextBox 2">
            <a:extLst>
              <a:ext uri="{FF2B5EF4-FFF2-40B4-BE49-F238E27FC236}">
                <a16:creationId xmlns:a16="http://schemas.microsoft.com/office/drawing/2014/main" id="{93776536-C0B2-D4C0-4F29-59E17CBAEAD2}"/>
              </a:ext>
            </a:extLst>
          </p:cNvPr>
          <p:cNvSpPr txBox="1"/>
          <p:nvPr/>
        </p:nvSpPr>
        <p:spPr>
          <a:xfrm>
            <a:off x="9548813" y="1197419"/>
            <a:ext cx="2051050" cy="3621504"/>
          </a:xfrm>
          <a:prstGeom prst="rect">
            <a:avLst/>
          </a:prstGeom>
          <a:noFill/>
        </p:spPr>
        <p:txBody>
          <a:bodyPr wrap="square" lIns="0" tIns="0" rIns="0" bIns="0" rtlCol="0" anchor="t">
            <a:spAutoFit/>
          </a:bodyPr>
          <a:lstStyle/>
          <a:p>
            <a:pPr marL="0" marR="0" lvl="0" indent="0" algn="l" defTabSz="914367" rtl="0" eaLnBrk="1" fontAlgn="auto" latinLnBrk="0" hangingPunct="1">
              <a:spcBef>
                <a:spcPts val="800"/>
              </a:spcBef>
              <a:buClrTx/>
              <a:buSzTx/>
              <a:buFontTx/>
              <a:buNone/>
              <a:tabLst/>
              <a:defRPr/>
            </a:pPr>
            <a:r>
              <a:rPr lang="en-US" sz="1200">
                <a:latin typeface="+mj-lt"/>
                <a:cs typeface="Segoe UI"/>
              </a:rPr>
              <a:t>Filters </a:t>
            </a:r>
          </a:p>
          <a:p>
            <a:pPr marL="0" marR="0" lvl="0" indent="0" algn="l" defTabSz="914367" rtl="0" eaLnBrk="1" fontAlgn="auto" latinLnBrk="0" hangingPunct="1">
              <a:spcBef>
                <a:spcPts val="400"/>
              </a:spcBef>
              <a:buClrTx/>
              <a:buSzTx/>
              <a:buFontTx/>
              <a:buNone/>
              <a:tabLst/>
              <a:defRPr/>
            </a:pPr>
            <a:r>
              <a:rPr lang="en-US" sz="1200">
                <a:cs typeface="Segoe UI"/>
              </a:rPr>
              <a:t>Use filters to narrow down search results in your Quick Access sections</a:t>
            </a:r>
          </a:p>
          <a:p>
            <a:pPr marL="285750" marR="0" lvl="0" indent="-171450" algn="l" defTabSz="914367" rtl="0" eaLnBrk="1" fontAlgn="auto" latinLnBrk="0" hangingPunct="1">
              <a:spcBef>
                <a:spcPts val="800"/>
              </a:spcBef>
              <a:buClrTx/>
              <a:buSzTx/>
              <a:buFont typeface="Arial" panose="020B0604020202020204" pitchFamily="34" charset="0"/>
              <a:buChar char="•"/>
              <a:tabLst/>
              <a:defRPr/>
            </a:pPr>
            <a:r>
              <a:rPr lang="en-US" sz="1200">
                <a:cs typeface="Segoe UI Semibold" panose="020B0702040204020203" pitchFamily="34" charset="0"/>
              </a:rPr>
              <a:t>Recent – Files you recently worked on or accessed</a:t>
            </a:r>
          </a:p>
          <a:p>
            <a:pPr marL="285750" marR="0" lvl="0" indent="-171450" algn="l" defTabSz="914367" rtl="0" eaLnBrk="1" fontAlgn="auto" latinLnBrk="0" hangingPunct="1">
              <a:spcBef>
                <a:spcPts val="800"/>
              </a:spcBef>
              <a:buClrTx/>
              <a:buSzTx/>
              <a:buFont typeface="Arial" panose="020B0604020202020204" pitchFamily="34" charset="0"/>
              <a:buChar char="•"/>
              <a:tabLst/>
              <a:defRPr/>
            </a:pPr>
            <a:r>
              <a:rPr lang="en-US" sz="1200">
                <a:cs typeface="Segoe UI Semibold" panose="020B0702040204020203" pitchFamily="34" charset="0"/>
              </a:rPr>
              <a:t>Shared </a:t>
            </a:r>
            <a:r>
              <a:rPr lang="en-US" sz="1200">
                <a:cs typeface="Segoe UI" panose="020B0502040204020203" pitchFamily="34" charset="0"/>
              </a:rPr>
              <a:t>– Files that other users in your organization have shared with you</a:t>
            </a:r>
          </a:p>
          <a:p>
            <a:pPr marL="285750" marR="0" lvl="0" indent="-171450" algn="l" defTabSz="914367" rtl="0" eaLnBrk="1" fontAlgn="auto" latinLnBrk="0" hangingPunct="1">
              <a:spcBef>
                <a:spcPts val="800"/>
              </a:spcBef>
              <a:buClrTx/>
              <a:buSzTx/>
              <a:buFont typeface="Arial" panose="020B0604020202020204" pitchFamily="34" charset="0"/>
              <a:buChar char="•"/>
              <a:tabLst/>
              <a:defRPr/>
            </a:pPr>
            <a:r>
              <a:rPr lang="en-US" sz="1200">
                <a:cs typeface="Segoe UI Semibold" panose="020B0702040204020203" pitchFamily="34" charset="0"/>
              </a:rPr>
              <a:t>Favorites </a:t>
            </a:r>
            <a:r>
              <a:rPr lang="en-US" sz="1200">
                <a:cs typeface="Segoe UI" panose="020B0502040204020203" pitchFamily="34" charset="0"/>
              </a:rPr>
              <a:t>– Files that you have marked as a favorite</a:t>
            </a:r>
          </a:p>
          <a:p>
            <a:pPr marL="285750" marR="0" lvl="0" indent="-171450" algn="l" defTabSz="914367" rtl="0" eaLnBrk="1" fontAlgn="auto" latinLnBrk="0" hangingPunct="1">
              <a:spcBef>
                <a:spcPts val="800"/>
              </a:spcBef>
              <a:buClrTx/>
              <a:buSzTx/>
              <a:buFont typeface="Arial" panose="020B0604020202020204" pitchFamily="34" charset="0"/>
              <a:buChar char="•"/>
              <a:tabLst/>
              <a:defRPr/>
            </a:pPr>
            <a:r>
              <a:rPr lang="en-US" sz="1200">
                <a:cs typeface="Segoe UI Semibold" panose="020B0702040204020203" pitchFamily="34" charset="0"/>
              </a:rPr>
              <a:t>Type</a:t>
            </a:r>
            <a:r>
              <a:rPr kumimoji="0" lang="en-US" sz="1200" i="0" u="none" strike="noStrike" kern="1200" cap="none" normalizeH="0" baseline="0" noProof="0">
                <a:ln>
                  <a:noFill/>
                </a:ln>
                <a:effectLst/>
                <a:uLnTx/>
                <a:uFillTx/>
                <a:ea typeface="+mn-ea"/>
                <a:cs typeface="Segoe UI"/>
              </a:rPr>
              <a:t> – Based on application</a:t>
            </a:r>
          </a:p>
          <a:p>
            <a:pPr marL="285750" marR="0" lvl="0" indent="-171450" algn="l" defTabSz="914367" rtl="0" eaLnBrk="1" fontAlgn="auto" latinLnBrk="0" hangingPunct="1">
              <a:spcBef>
                <a:spcPts val="800"/>
              </a:spcBef>
              <a:buClrTx/>
              <a:buSzTx/>
              <a:buFont typeface="Arial" panose="020B0604020202020204" pitchFamily="34" charset="0"/>
              <a:buChar char="•"/>
              <a:tabLst/>
              <a:defRPr/>
            </a:pPr>
            <a:r>
              <a:rPr lang="en-US" sz="1200">
                <a:cs typeface="Segoe UI Semibold" panose="020B0702040204020203" pitchFamily="34" charset="0"/>
              </a:rPr>
              <a:t>Location </a:t>
            </a:r>
            <a:r>
              <a:rPr lang="en-US" sz="1200">
                <a:cs typeface="Segoe UI"/>
              </a:rPr>
              <a:t>– Cloud files or email attachments</a:t>
            </a:r>
          </a:p>
          <a:p>
            <a:pPr marL="285750" marR="0" lvl="0" indent="-171450" algn="l" defTabSz="914367" rtl="0" eaLnBrk="1" fontAlgn="auto" latinLnBrk="0" hangingPunct="1">
              <a:spcBef>
                <a:spcPts val="800"/>
              </a:spcBef>
              <a:buClrTx/>
              <a:buSzTx/>
              <a:buFont typeface="Arial" panose="020B0604020202020204" pitchFamily="34" charset="0"/>
              <a:buChar char="•"/>
              <a:tabLst/>
              <a:defRPr/>
            </a:pPr>
            <a:r>
              <a:rPr lang="en-US" sz="1200">
                <a:cs typeface="Segoe UI Semibold" panose="020B0702040204020203" pitchFamily="34" charset="0"/>
              </a:rPr>
              <a:t>Person</a:t>
            </a:r>
            <a:r>
              <a:rPr lang="en-US" sz="1200">
                <a:cs typeface="Segoe UI"/>
              </a:rPr>
              <a:t> – Select a person</a:t>
            </a:r>
          </a:p>
        </p:txBody>
      </p:sp>
      <p:sp>
        <p:nvSpPr>
          <p:cNvPr id="18" name="TextBox 17">
            <a:extLst>
              <a:ext uri="{FF2B5EF4-FFF2-40B4-BE49-F238E27FC236}">
                <a16:creationId xmlns:a16="http://schemas.microsoft.com/office/drawing/2014/main" id="{24F0C367-D7AD-CA0F-8397-8801E7AAF2EC}"/>
              </a:ext>
            </a:extLst>
          </p:cNvPr>
          <p:cNvSpPr txBox="1"/>
          <p:nvPr/>
        </p:nvSpPr>
        <p:spPr>
          <a:xfrm>
            <a:off x="9548813" y="4961435"/>
            <a:ext cx="2051050" cy="1159292"/>
          </a:xfrm>
          <a:prstGeom prst="rect">
            <a:avLst/>
          </a:prstGeom>
          <a:noFill/>
        </p:spPr>
        <p:txBody>
          <a:bodyPr wrap="square" lIns="0" tIns="0" rIns="0" bIns="0" rtlCol="0" anchor="t">
            <a:spAutoFit/>
          </a:bodyPr>
          <a:lstStyle/>
          <a:p>
            <a:pPr marL="0" marR="0" lvl="0" indent="0" algn="l" defTabSz="914367" rtl="0" eaLnBrk="1" fontAlgn="auto" latinLnBrk="0" hangingPunct="1">
              <a:spcBef>
                <a:spcPts val="800"/>
              </a:spcBef>
              <a:buClrTx/>
              <a:buSzTx/>
              <a:buFontTx/>
              <a:buNone/>
              <a:tabLst/>
              <a:defRPr/>
            </a:pPr>
            <a:r>
              <a:rPr lang="en-US" sz="1200">
                <a:latin typeface="+mj-lt"/>
                <a:cs typeface="Segoe UI Semibold" panose="020B0702040204020203" pitchFamily="34" charset="0"/>
              </a:rPr>
              <a:t>Quick Access</a:t>
            </a:r>
          </a:p>
          <a:p>
            <a:pPr marL="0" marR="0" lvl="0" indent="0" algn="l" defTabSz="914367" rtl="0" eaLnBrk="1" fontAlgn="auto" latinLnBrk="0" hangingPunct="1">
              <a:spcBef>
                <a:spcPts val="400"/>
              </a:spcBef>
              <a:buClrTx/>
              <a:buSzTx/>
              <a:buFontTx/>
              <a:buNone/>
              <a:tabLst/>
              <a:defRPr/>
            </a:pPr>
            <a:r>
              <a:rPr lang="en-US" sz="1200">
                <a:cs typeface="Segoe UI"/>
              </a:rPr>
              <a:t>Works the same as recommended content with the additional options of marking the item as a favorite or converting it to a PDF</a:t>
            </a:r>
          </a:p>
        </p:txBody>
      </p:sp>
      <p:sp>
        <p:nvSpPr>
          <p:cNvPr id="30" name="TextBox 29">
            <a:extLst>
              <a:ext uri="{FF2B5EF4-FFF2-40B4-BE49-F238E27FC236}">
                <a16:creationId xmlns:a16="http://schemas.microsoft.com/office/drawing/2014/main" id="{18B9C0BA-19FB-1712-773C-916615345335}"/>
              </a:ext>
            </a:extLst>
          </p:cNvPr>
          <p:cNvSpPr txBox="1"/>
          <p:nvPr/>
        </p:nvSpPr>
        <p:spPr>
          <a:xfrm>
            <a:off x="584200" y="6386812"/>
            <a:ext cx="5218095" cy="179088"/>
          </a:xfrm>
          <a:prstGeom prst="rect">
            <a:avLst/>
          </a:prstGeom>
          <a:noFill/>
        </p:spPr>
        <p:txBody>
          <a:bodyPr wrap="square" lIns="0" tIns="0" rIns="0" bIns="0" anchor="b">
            <a:spAutoFit/>
          </a:bodyPr>
          <a:lstStyle/>
          <a:p>
            <a:pPr marR="0" defTabSz="914367">
              <a:lnSpc>
                <a:spcPts val="1500"/>
              </a:lnSpc>
              <a:spcAft>
                <a:spcPts val="1800"/>
              </a:spcAft>
              <a:buNone/>
              <a:defRPr/>
            </a:pPr>
            <a:r>
              <a:rPr lang="en-US" sz="1200" i="1"/>
              <a:t>Note: “UI shown as of May 18, 2026. Product features and visuals may change.”</a:t>
            </a:r>
          </a:p>
        </p:txBody>
      </p:sp>
    </p:spTree>
    <p:extLst>
      <p:ext uri="{BB962C8B-B14F-4D97-AF65-F5344CB8AC3E}">
        <p14:creationId xmlns:p14="http://schemas.microsoft.com/office/powerpoint/2010/main" val="169920583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82768-1C18-1F2C-97F5-1428C5338AEC}"/>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A5BD1C85-9A2D-8514-DB54-3431F2A8DF5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3706527" y="1973271"/>
            <a:ext cx="4778945" cy="3554011"/>
          </a:xfrm>
          <a:prstGeom prst="rect">
            <a:avLst/>
          </a:prstGeom>
        </p:spPr>
      </p:pic>
      <p:pic>
        <p:nvPicPr>
          <p:cNvPr id="8" name="Picture 7">
            <a:extLst>
              <a:ext uri="{FF2B5EF4-FFF2-40B4-BE49-F238E27FC236}">
                <a16:creationId xmlns:a16="http://schemas.microsoft.com/office/drawing/2014/main" id="{4DDE0D08-35DE-A9AB-E3BC-90EC4C963B9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185325" y="1421028"/>
            <a:ext cx="5821350" cy="4658498"/>
          </a:xfrm>
          <a:prstGeom prst="roundRect">
            <a:avLst>
              <a:gd name="adj" fmla="val 3921"/>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pic>
      <p:sp>
        <p:nvSpPr>
          <p:cNvPr id="22" name="Rectangle: Rounded Corners 21">
            <a:extLst>
              <a:ext uri="{FF2B5EF4-FFF2-40B4-BE49-F238E27FC236}">
                <a16:creationId xmlns:a16="http://schemas.microsoft.com/office/drawing/2014/main" id="{5C975648-6FC2-7434-052E-2F5D01BBC519}"/>
              </a:ext>
              <a:ext uri="{C183D7F6-B498-43B3-948B-1728B52AA6E4}">
                <adec:decorative xmlns:adec="http://schemas.microsoft.com/office/drawing/2017/decorative" val="1"/>
              </a:ext>
            </a:extLst>
          </p:cNvPr>
          <p:cNvSpPr/>
          <p:nvPr/>
        </p:nvSpPr>
        <p:spPr bwMode="auto">
          <a:xfrm>
            <a:off x="3276600" y="1507092"/>
            <a:ext cx="4587240" cy="329328"/>
          </a:xfrm>
          <a:prstGeom prst="roundRect">
            <a:avLst/>
          </a:prstGeom>
          <a:noFill/>
          <a:ln w="28575">
            <a:solidFill>
              <a:srgbClr val="EE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chemeClr val="bg1"/>
              </a:solidFill>
              <a:ea typeface="Segoe UI" pitchFamily="34" charset="0"/>
              <a:cs typeface="Segoe UI" pitchFamily="34" charset="0"/>
            </a:endParaRPr>
          </a:p>
        </p:txBody>
      </p:sp>
      <p:sp>
        <p:nvSpPr>
          <p:cNvPr id="23" name="Rectangle: Rounded Corners 22">
            <a:extLst>
              <a:ext uri="{FF2B5EF4-FFF2-40B4-BE49-F238E27FC236}">
                <a16:creationId xmlns:a16="http://schemas.microsoft.com/office/drawing/2014/main" id="{378650A8-E072-D2DD-CE12-0FBBDD8A0865}"/>
              </a:ext>
              <a:ext uri="{C183D7F6-B498-43B3-948B-1728B52AA6E4}">
                <adec:decorative xmlns:adec="http://schemas.microsoft.com/office/drawing/2017/decorative" val="1"/>
              </a:ext>
            </a:extLst>
          </p:cNvPr>
          <p:cNvSpPr/>
          <p:nvPr/>
        </p:nvSpPr>
        <p:spPr bwMode="auto">
          <a:xfrm>
            <a:off x="3276600" y="1903332"/>
            <a:ext cx="4587240" cy="329328"/>
          </a:xfrm>
          <a:prstGeom prst="roundRect">
            <a:avLst/>
          </a:prstGeom>
          <a:noFill/>
          <a:ln w="28575">
            <a:solidFill>
              <a:srgbClr val="EE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chemeClr val="bg1"/>
              </a:solidFill>
              <a:ea typeface="Segoe UI" pitchFamily="34" charset="0"/>
              <a:cs typeface="Segoe UI" pitchFamily="34" charset="0"/>
            </a:endParaRPr>
          </a:p>
        </p:txBody>
      </p:sp>
      <p:sp>
        <p:nvSpPr>
          <p:cNvPr id="24" name="Rectangle: Rounded Corners 23">
            <a:extLst>
              <a:ext uri="{FF2B5EF4-FFF2-40B4-BE49-F238E27FC236}">
                <a16:creationId xmlns:a16="http://schemas.microsoft.com/office/drawing/2014/main" id="{63D6E64A-A322-70AB-9EF1-C580DEBBC7FD}"/>
              </a:ext>
              <a:ext uri="{C183D7F6-B498-43B3-948B-1728B52AA6E4}">
                <adec:decorative xmlns:adec="http://schemas.microsoft.com/office/drawing/2017/decorative" val="1"/>
              </a:ext>
            </a:extLst>
          </p:cNvPr>
          <p:cNvSpPr/>
          <p:nvPr/>
        </p:nvSpPr>
        <p:spPr bwMode="auto">
          <a:xfrm>
            <a:off x="3276600" y="2459592"/>
            <a:ext cx="3611880" cy="3598308"/>
          </a:xfrm>
          <a:prstGeom prst="roundRect">
            <a:avLst>
              <a:gd name="adj" fmla="val 1843"/>
            </a:avLst>
          </a:prstGeom>
          <a:noFill/>
          <a:ln w="28575">
            <a:solidFill>
              <a:srgbClr val="EE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chemeClr val="bg1"/>
              </a:solidFill>
              <a:ea typeface="Segoe UI" pitchFamily="34" charset="0"/>
              <a:cs typeface="Segoe UI" pitchFamily="34" charset="0"/>
            </a:endParaRPr>
          </a:p>
        </p:txBody>
      </p:sp>
      <p:sp>
        <p:nvSpPr>
          <p:cNvPr id="25" name="Rectangle: Rounded Corners 24">
            <a:extLst>
              <a:ext uri="{FF2B5EF4-FFF2-40B4-BE49-F238E27FC236}">
                <a16:creationId xmlns:a16="http://schemas.microsoft.com/office/drawing/2014/main" id="{C8A70825-45C3-81A8-E36C-AF5662E9DD99}"/>
              </a:ext>
              <a:ext uri="{C183D7F6-B498-43B3-948B-1728B52AA6E4}">
                <adec:decorative xmlns:adec="http://schemas.microsoft.com/office/drawing/2017/decorative" val="1"/>
              </a:ext>
            </a:extLst>
          </p:cNvPr>
          <p:cNvSpPr/>
          <p:nvPr/>
        </p:nvSpPr>
        <p:spPr bwMode="auto">
          <a:xfrm>
            <a:off x="6987540" y="2459592"/>
            <a:ext cx="1956435" cy="2445783"/>
          </a:xfrm>
          <a:prstGeom prst="roundRect">
            <a:avLst>
              <a:gd name="adj" fmla="val 3790"/>
            </a:avLst>
          </a:prstGeom>
          <a:noFill/>
          <a:ln w="28575">
            <a:solidFill>
              <a:srgbClr val="EE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chemeClr val="bg1"/>
              </a:solidFill>
              <a:ea typeface="Segoe UI" pitchFamily="34" charset="0"/>
              <a:cs typeface="Segoe UI" pitchFamily="34" charset="0"/>
            </a:endParaRPr>
          </a:p>
        </p:txBody>
      </p:sp>
      <p:cxnSp>
        <p:nvCxnSpPr>
          <p:cNvPr id="27" name="Connector: Elbow 26">
            <a:extLst>
              <a:ext uri="{FF2B5EF4-FFF2-40B4-BE49-F238E27FC236}">
                <a16:creationId xmlns:a16="http://schemas.microsoft.com/office/drawing/2014/main" id="{C76BF335-7594-C1EE-065D-6D40CF9F4B02}"/>
              </a:ext>
              <a:ext uri="{C183D7F6-B498-43B3-948B-1728B52AA6E4}">
                <adec:decorative xmlns:adec="http://schemas.microsoft.com/office/drawing/2017/decorative" val="1"/>
              </a:ext>
            </a:extLst>
          </p:cNvPr>
          <p:cNvCxnSpPr>
            <a:cxnSpLocks/>
            <a:stCxn id="29" idx="3"/>
            <a:endCxn id="24" idx="1"/>
          </p:cNvCxnSpPr>
          <p:nvPr/>
        </p:nvCxnSpPr>
        <p:spPr>
          <a:xfrm>
            <a:off x="2830668" y="3351671"/>
            <a:ext cx="445932" cy="907075"/>
          </a:xfrm>
          <a:prstGeom prst="bentConnector3">
            <a:avLst>
              <a:gd name="adj1" fmla="val 50000"/>
            </a:avLst>
          </a:prstGeom>
          <a:ln w="6350" cap="flat">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9" name="Rectangle: Rounded Corners 28">
            <a:extLst>
              <a:ext uri="{FF2B5EF4-FFF2-40B4-BE49-F238E27FC236}">
                <a16:creationId xmlns:a16="http://schemas.microsoft.com/office/drawing/2014/main" id="{F09580F1-E34A-591C-3D28-BE3EB15775E0}"/>
              </a:ext>
              <a:ext uri="{C183D7F6-B498-43B3-948B-1728B52AA6E4}">
                <adec:decorative xmlns:adec="http://schemas.microsoft.com/office/drawing/2017/decorative" val="1"/>
              </a:ext>
            </a:extLst>
          </p:cNvPr>
          <p:cNvSpPr/>
          <p:nvPr/>
        </p:nvSpPr>
        <p:spPr bwMode="auto">
          <a:xfrm>
            <a:off x="2803236" y="3242110"/>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33" name="Rectangle: Rounded Corners 32">
            <a:extLst>
              <a:ext uri="{FF2B5EF4-FFF2-40B4-BE49-F238E27FC236}">
                <a16:creationId xmlns:a16="http://schemas.microsoft.com/office/drawing/2014/main" id="{94B9DA02-38B6-0EC6-8209-3434FC942F06}"/>
              </a:ext>
              <a:ext uri="{C183D7F6-B498-43B3-948B-1728B52AA6E4}">
                <adec:decorative xmlns:adec="http://schemas.microsoft.com/office/drawing/2017/decorative" val="1"/>
              </a:ext>
            </a:extLst>
          </p:cNvPr>
          <p:cNvSpPr/>
          <p:nvPr/>
        </p:nvSpPr>
        <p:spPr bwMode="auto">
          <a:xfrm>
            <a:off x="6523078" y="1050680"/>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cxnSp>
        <p:nvCxnSpPr>
          <p:cNvPr id="35" name="Connector: Elbow 34">
            <a:extLst>
              <a:ext uri="{FF2B5EF4-FFF2-40B4-BE49-F238E27FC236}">
                <a16:creationId xmlns:a16="http://schemas.microsoft.com/office/drawing/2014/main" id="{34642661-25ED-9EBC-BA07-87E39777A73F}"/>
              </a:ext>
              <a:ext uri="{C183D7F6-B498-43B3-948B-1728B52AA6E4}">
                <adec:decorative xmlns:adec="http://schemas.microsoft.com/office/drawing/2017/decorative" val="1"/>
              </a:ext>
            </a:extLst>
          </p:cNvPr>
          <p:cNvCxnSpPr>
            <a:cxnSpLocks/>
            <a:stCxn id="33" idx="1"/>
            <a:endCxn id="22" idx="0"/>
          </p:cNvCxnSpPr>
          <p:nvPr/>
        </p:nvCxnSpPr>
        <p:spPr>
          <a:xfrm rot="10800000" flipV="1">
            <a:off x="5570220" y="1160240"/>
            <a:ext cx="952858" cy="346851"/>
          </a:xfrm>
          <a:prstGeom prst="bentConnector2">
            <a:avLst/>
          </a:prstGeom>
          <a:ln w="6350" cap="flat">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41" name="Rectangle: Rounded Corners 40">
            <a:extLst>
              <a:ext uri="{FF2B5EF4-FFF2-40B4-BE49-F238E27FC236}">
                <a16:creationId xmlns:a16="http://schemas.microsoft.com/office/drawing/2014/main" id="{F271062B-DECF-F6CC-1110-9965BE158C5E}"/>
              </a:ext>
              <a:ext uri="{C183D7F6-B498-43B3-948B-1728B52AA6E4}">
                <adec:decorative xmlns:adec="http://schemas.microsoft.com/office/drawing/2017/decorative" val="1"/>
              </a:ext>
            </a:extLst>
          </p:cNvPr>
          <p:cNvSpPr/>
          <p:nvPr/>
        </p:nvSpPr>
        <p:spPr bwMode="auto">
          <a:xfrm>
            <a:off x="9632038" y="1958435"/>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cxnSp>
        <p:nvCxnSpPr>
          <p:cNvPr id="43" name="Straight Connector 42">
            <a:extLst>
              <a:ext uri="{FF2B5EF4-FFF2-40B4-BE49-F238E27FC236}">
                <a16:creationId xmlns:a16="http://schemas.microsoft.com/office/drawing/2014/main" id="{CB5CB281-2D68-D1CB-F85D-0C456DDC7C55}"/>
              </a:ext>
              <a:ext uri="{C183D7F6-B498-43B3-948B-1728B52AA6E4}">
                <adec:decorative xmlns:adec="http://schemas.microsoft.com/office/drawing/2017/decorative" val="1"/>
              </a:ext>
            </a:extLst>
          </p:cNvPr>
          <p:cNvCxnSpPr>
            <a:stCxn id="23" idx="3"/>
            <a:endCxn id="41" idx="1"/>
          </p:cNvCxnSpPr>
          <p:nvPr/>
        </p:nvCxnSpPr>
        <p:spPr>
          <a:xfrm>
            <a:off x="7863840" y="2067996"/>
            <a:ext cx="1768198" cy="0"/>
          </a:xfrm>
          <a:prstGeom prst="line">
            <a:avLst/>
          </a:prstGeom>
          <a:ln w="6350" cap="flat">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46" name="Rectangle: Rounded Corners 45">
            <a:extLst>
              <a:ext uri="{FF2B5EF4-FFF2-40B4-BE49-F238E27FC236}">
                <a16:creationId xmlns:a16="http://schemas.microsoft.com/office/drawing/2014/main" id="{0A8B399A-B0B9-3922-88F0-5BE4A9112BD4}"/>
              </a:ext>
              <a:ext uri="{C183D7F6-B498-43B3-948B-1728B52AA6E4}">
                <adec:decorative xmlns:adec="http://schemas.microsoft.com/office/drawing/2017/decorative" val="1"/>
              </a:ext>
            </a:extLst>
          </p:cNvPr>
          <p:cNvSpPr/>
          <p:nvPr/>
        </p:nvSpPr>
        <p:spPr bwMode="auto">
          <a:xfrm>
            <a:off x="9632038" y="3572922"/>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cxnSp>
        <p:nvCxnSpPr>
          <p:cNvPr id="47" name="Straight Connector 46">
            <a:extLst>
              <a:ext uri="{FF2B5EF4-FFF2-40B4-BE49-F238E27FC236}">
                <a16:creationId xmlns:a16="http://schemas.microsoft.com/office/drawing/2014/main" id="{981FBAEB-18B1-6CC0-243D-BD9189E36336}"/>
              </a:ext>
              <a:ext uri="{C183D7F6-B498-43B3-948B-1728B52AA6E4}">
                <adec:decorative xmlns:adec="http://schemas.microsoft.com/office/drawing/2017/decorative" val="1"/>
              </a:ext>
            </a:extLst>
          </p:cNvPr>
          <p:cNvCxnSpPr>
            <a:cxnSpLocks/>
            <a:stCxn id="25" idx="3"/>
            <a:endCxn id="46" idx="1"/>
          </p:cNvCxnSpPr>
          <p:nvPr/>
        </p:nvCxnSpPr>
        <p:spPr>
          <a:xfrm flipV="1">
            <a:off x="8943975" y="3682483"/>
            <a:ext cx="688063" cy="1"/>
          </a:xfrm>
          <a:prstGeom prst="line">
            <a:avLst/>
          </a:prstGeom>
          <a:ln w="6350" cap="flat">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9" name="Title 8">
            <a:extLst>
              <a:ext uri="{FF2B5EF4-FFF2-40B4-BE49-F238E27FC236}">
                <a16:creationId xmlns:a16="http://schemas.microsoft.com/office/drawing/2014/main" id="{8AC16E88-4707-C878-24AD-22B9F5B38626}"/>
              </a:ext>
            </a:extLst>
          </p:cNvPr>
          <p:cNvSpPr>
            <a:spLocks noGrp="1"/>
          </p:cNvSpPr>
          <p:nvPr>
            <p:ph type="title"/>
          </p:nvPr>
        </p:nvSpPr>
        <p:spPr>
          <a:xfrm>
            <a:off x="588261" y="585216"/>
            <a:ext cx="11011601" cy="553998"/>
          </a:xfrm>
        </p:spPr>
        <p:txBody>
          <a:bodyPr/>
          <a:lstStyle/>
          <a:p>
            <a:r>
              <a:rPr lang="en-US"/>
              <a:t>Search results</a:t>
            </a:r>
            <a:endParaRPr lang="en-IN"/>
          </a:p>
        </p:txBody>
      </p:sp>
      <p:sp>
        <p:nvSpPr>
          <p:cNvPr id="12" name="Rectangle 11" descr="Microsoft 365 search results for “program evaluation report,” showing a list including “Progress evaluation report 2024,” “Program Evaluation,” and “Evaluation of Program 2023,” with a right panel highlighting result categories and “SharePoint” selected.">
            <a:extLst>
              <a:ext uri="{FF2B5EF4-FFF2-40B4-BE49-F238E27FC236}">
                <a16:creationId xmlns:a16="http://schemas.microsoft.com/office/drawing/2014/main" id="{FB78F343-C6FF-3141-165D-F047F9EA9B6E}"/>
              </a:ext>
            </a:extLst>
          </p:cNvPr>
          <p:cNvSpPr/>
          <p:nvPr/>
        </p:nvSpPr>
        <p:spPr bwMode="auto">
          <a:xfrm>
            <a:off x="588963" y="1197419"/>
            <a:ext cx="296862" cy="17908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400" err="1">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Rounded Corners 26">
            <a:extLst>
              <a:ext uri="{FF2B5EF4-FFF2-40B4-BE49-F238E27FC236}">
                <a16:creationId xmlns:a16="http://schemas.microsoft.com/office/drawing/2014/main" id="{FA3153D8-6051-1B3A-ED8E-15348C2B258D}"/>
              </a:ext>
            </a:extLst>
          </p:cNvPr>
          <p:cNvSpPr/>
          <p:nvPr/>
        </p:nvSpPr>
        <p:spPr bwMode="auto">
          <a:xfrm>
            <a:off x="584199" y="2043620"/>
            <a:ext cx="2054226" cy="261610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300"/>
              </a:spcBef>
              <a:buClrTx/>
              <a:buSzTx/>
              <a:buFontTx/>
              <a:buNone/>
              <a:tabLst/>
              <a:defRPr/>
            </a:pPr>
            <a:r>
              <a:rPr lang="en-US" sz="1000">
                <a:solidFill>
                  <a:schemeClr val="tx1"/>
                </a:solidFill>
                <a:latin typeface="+mj-lt"/>
                <a:cs typeface="Segoe UI Semibold" panose="020B0702040204020203" pitchFamily="34" charset="0"/>
              </a:rPr>
              <a:t>Results</a:t>
            </a:r>
            <a:br>
              <a:rPr lang="en-US" sz="1000">
                <a:solidFill>
                  <a:schemeClr val="tx1"/>
                </a:solidFill>
                <a:latin typeface="+mj-lt"/>
                <a:cs typeface="Segoe UI Semibold" panose="020B0702040204020203" pitchFamily="34" charset="0"/>
              </a:rPr>
            </a:br>
            <a:r>
              <a:rPr lang="en-US" sz="1000">
                <a:solidFill>
                  <a:schemeClr val="tx1"/>
                </a:solidFill>
                <a:cs typeface="Segoe UI Semibold" panose="020B0702040204020203" pitchFamily="34" charset="0"/>
              </a:rPr>
              <a:t>Content that you may be looking for. Results include </a:t>
            </a:r>
            <a:br>
              <a:rPr lang="en-US" sz="1000">
                <a:solidFill>
                  <a:schemeClr val="tx1"/>
                </a:solidFill>
                <a:cs typeface="Segoe UI Semibold" panose="020B0702040204020203" pitchFamily="34" charset="0"/>
              </a:rPr>
            </a:br>
            <a:r>
              <a:rPr lang="en-US" sz="1000">
                <a:solidFill>
                  <a:schemeClr val="tx1"/>
                </a:solidFill>
                <a:cs typeface="Segoe UI Semibold" panose="020B0702040204020203" pitchFamily="34" charset="0"/>
              </a:rPr>
              <a:t>the content owner, security label, location, and a </a:t>
            </a:r>
            <a:br>
              <a:rPr lang="en-US" sz="1000">
                <a:solidFill>
                  <a:schemeClr val="tx1"/>
                </a:solidFill>
                <a:cs typeface="Segoe UI Semibold" panose="020B0702040204020203" pitchFamily="34" charset="0"/>
              </a:rPr>
            </a:br>
            <a:r>
              <a:rPr lang="en-US" sz="1000">
                <a:solidFill>
                  <a:schemeClr val="tx1"/>
                </a:solidFill>
                <a:cs typeface="Segoe UI Semibold" panose="020B0702040204020203" pitchFamily="34" charset="0"/>
              </a:rPr>
              <a:t>short description.</a:t>
            </a:r>
          </a:p>
          <a:p>
            <a:pPr marL="177800" marR="0" lvl="0" indent="-122238" algn="l" defTabSz="914367" rtl="0" eaLnBrk="1" fontAlgn="auto" latinLnBrk="0" hangingPunct="1">
              <a:lnSpc>
                <a:spcPct val="100000"/>
              </a:lnSpc>
              <a:spcBef>
                <a:spcPts val="300"/>
              </a:spcBef>
              <a:buClrTx/>
              <a:buSzTx/>
              <a:buFont typeface="Arial" panose="020B0604020202020204" pitchFamily="34" charset="0"/>
              <a:buChar char="•"/>
              <a:tabLst/>
              <a:defRPr/>
            </a:pPr>
            <a:r>
              <a:rPr lang="en-US" sz="1000">
                <a:solidFill>
                  <a:schemeClr val="tx1"/>
                </a:solidFill>
                <a:latin typeface="+mj-lt"/>
                <a:cs typeface="Segoe UI Semibold" panose="020B0702040204020203" pitchFamily="34" charset="0"/>
              </a:rPr>
              <a:t>Copilot</a:t>
            </a:r>
            <a:r>
              <a:rPr lang="en-US" sz="1000">
                <a:solidFill>
                  <a:schemeClr val="tx1"/>
                </a:solidFill>
                <a:cs typeface="Segoe UI Semibold" panose="020B0702040204020203" pitchFamily="34" charset="0"/>
              </a:rPr>
              <a:t> – Copilot may produce a brief on </a:t>
            </a:r>
            <a:br>
              <a:rPr lang="en-US" sz="1000">
                <a:solidFill>
                  <a:schemeClr val="tx1"/>
                </a:solidFill>
                <a:cs typeface="Segoe UI Semibold" panose="020B0702040204020203" pitchFamily="34" charset="0"/>
              </a:rPr>
            </a:br>
            <a:r>
              <a:rPr lang="en-US" sz="1000">
                <a:solidFill>
                  <a:schemeClr val="tx1"/>
                </a:solidFill>
                <a:cs typeface="Segoe UI Semibold" panose="020B0702040204020203" pitchFamily="34" charset="0"/>
              </a:rPr>
              <a:t>the search</a:t>
            </a:r>
          </a:p>
          <a:p>
            <a:pPr marL="177800" marR="0" lvl="0" indent="-122238" algn="l" defTabSz="914367" rtl="0" eaLnBrk="1" fontAlgn="auto" latinLnBrk="0" hangingPunct="1">
              <a:lnSpc>
                <a:spcPct val="100000"/>
              </a:lnSpc>
              <a:spcBef>
                <a:spcPts val="300"/>
              </a:spcBef>
              <a:buClrTx/>
              <a:buSzTx/>
              <a:buFont typeface="Arial" panose="020B0604020202020204" pitchFamily="34" charset="0"/>
              <a:buChar char="•"/>
              <a:tabLst/>
              <a:defRPr/>
            </a:pPr>
            <a:r>
              <a:rPr lang="en-US" sz="1000">
                <a:solidFill>
                  <a:schemeClr val="tx1"/>
                </a:solidFill>
                <a:latin typeface="+mj-lt"/>
                <a:cs typeface="Segoe UI Semibold" panose="020B0702040204020203" pitchFamily="34" charset="0"/>
              </a:rPr>
              <a:t>Hover over item </a:t>
            </a:r>
            <a:r>
              <a:rPr lang="en-US" sz="1000">
                <a:solidFill>
                  <a:schemeClr val="tx1"/>
                </a:solidFill>
                <a:cs typeface="Segoe UI Semibold" panose="020B0702040204020203" pitchFamily="34" charset="0"/>
              </a:rPr>
              <a:t>– Expose the Overview button to see a summary</a:t>
            </a:r>
          </a:p>
          <a:p>
            <a:pPr marL="177800" marR="0" lvl="0" indent="-122238" algn="l" defTabSz="914367" rtl="0" eaLnBrk="1" fontAlgn="auto" latinLnBrk="0" hangingPunct="1">
              <a:lnSpc>
                <a:spcPct val="100000"/>
              </a:lnSpc>
              <a:spcBef>
                <a:spcPts val="300"/>
              </a:spcBef>
              <a:buClrTx/>
              <a:buSzTx/>
              <a:buFont typeface="Arial" panose="020B0604020202020204" pitchFamily="34" charset="0"/>
              <a:buChar char="•"/>
              <a:tabLst/>
              <a:defRPr/>
            </a:pPr>
            <a:r>
              <a:rPr lang="en-US" sz="1000">
                <a:solidFill>
                  <a:schemeClr val="tx1"/>
                </a:solidFill>
                <a:cs typeface="Segoe UI Semibold" panose="020B0702040204020203" pitchFamily="34" charset="0"/>
              </a:rPr>
              <a:t>Clink to open item</a:t>
            </a:r>
          </a:p>
          <a:p>
            <a:pPr marL="177800" marR="0" lvl="0" indent="-122238" algn="l" defTabSz="914367" rtl="0" eaLnBrk="1" fontAlgn="auto" latinLnBrk="0" hangingPunct="1">
              <a:lnSpc>
                <a:spcPct val="100000"/>
              </a:lnSpc>
              <a:spcBef>
                <a:spcPts val="300"/>
              </a:spcBef>
              <a:buClrTx/>
              <a:buSzTx/>
              <a:buFont typeface="Arial" panose="020B0604020202020204" pitchFamily="34" charset="0"/>
              <a:buChar char="•"/>
              <a:tabLst/>
              <a:defRPr/>
            </a:pPr>
            <a:r>
              <a:rPr lang="en-US" sz="1000">
                <a:solidFill>
                  <a:schemeClr val="tx1"/>
                </a:solidFill>
                <a:latin typeface="+mj-lt"/>
                <a:cs typeface="Segoe UI Semibold" panose="020B0702040204020203" pitchFamily="34" charset="0"/>
              </a:rPr>
              <a:t>More options </a:t>
            </a:r>
            <a:r>
              <a:rPr lang="en-US" sz="1000">
                <a:solidFill>
                  <a:schemeClr val="tx1"/>
                </a:solidFill>
                <a:cs typeface="Segoe UI Semibold" panose="020B0702040204020203" pitchFamily="34" charset="0"/>
              </a:rPr>
              <a:t>– Will vary by content type, but generally open, share, or download the item</a:t>
            </a:r>
          </a:p>
        </p:txBody>
      </p:sp>
      <p:sp>
        <p:nvSpPr>
          <p:cNvPr id="34" name="Rectangle: Rounded Corners 26">
            <a:extLst>
              <a:ext uri="{FF2B5EF4-FFF2-40B4-BE49-F238E27FC236}">
                <a16:creationId xmlns:a16="http://schemas.microsoft.com/office/drawing/2014/main" id="{CDFCC933-70AE-7C28-84D9-8492D850D0FC}"/>
              </a:ext>
            </a:extLst>
          </p:cNvPr>
          <p:cNvSpPr/>
          <p:nvPr/>
        </p:nvSpPr>
        <p:spPr bwMode="auto">
          <a:xfrm>
            <a:off x="6622414" y="1006353"/>
            <a:ext cx="2054226" cy="30777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300"/>
              </a:spcBef>
              <a:buClrTx/>
              <a:buSzTx/>
              <a:buFontTx/>
              <a:buNone/>
              <a:tabLst/>
              <a:defRPr/>
            </a:pPr>
            <a:r>
              <a:rPr lang="en-US" sz="1000">
                <a:solidFill>
                  <a:schemeClr val="tx1"/>
                </a:solidFill>
                <a:latin typeface="+mj-lt"/>
                <a:cs typeface="Segoe UI Semibold" panose="020B0702040204020203" pitchFamily="34" charset="0"/>
              </a:rPr>
              <a:t>Prompt Box </a:t>
            </a:r>
            <a:br>
              <a:rPr lang="en-US" sz="1000">
                <a:solidFill>
                  <a:schemeClr val="tx1"/>
                </a:solidFill>
                <a:latin typeface="+mj-lt"/>
                <a:cs typeface="Segoe UI Semibold" panose="020B0702040204020203" pitchFamily="34" charset="0"/>
              </a:rPr>
            </a:br>
            <a:r>
              <a:rPr lang="en-US" sz="1000">
                <a:solidFill>
                  <a:schemeClr val="tx1"/>
                </a:solidFill>
                <a:cs typeface="Segoe UI Semibold" panose="020B0702040204020203" pitchFamily="34" charset="0"/>
              </a:rPr>
              <a:t>Modify your search here</a:t>
            </a:r>
          </a:p>
        </p:txBody>
      </p:sp>
      <p:sp>
        <p:nvSpPr>
          <p:cNvPr id="39" name="Rectangle: Rounded Corners 26">
            <a:extLst>
              <a:ext uri="{FF2B5EF4-FFF2-40B4-BE49-F238E27FC236}">
                <a16:creationId xmlns:a16="http://schemas.microsoft.com/office/drawing/2014/main" id="{E20EC9A9-7F7B-33E2-963D-ACA59F50D76D}"/>
              </a:ext>
            </a:extLst>
          </p:cNvPr>
          <p:cNvSpPr/>
          <p:nvPr/>
        </p:nvSpPr>
        <p:spPr bwMode="auto">
          <a:xfrm>
            <a:off x="9739314" y="1625567"/>
            <a:ext cx="1860550" cy="88485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300"/>
              </a:spcBef>
              <a:buClrTx/>
              <a:buSzTx/>
              <a:buFontTx/>
              <a:buNone/>
              <a:tabLst/>
              <a:defRPr/>
            </a:pPr>
            <a:r>
              <a:rPr lang="en-US" sz="1000">
                <a:solidFill>
                  <a:schemeClr val="tx1"/>
                </a:solidFill>
                <a:latin typeface="+mj-lt"/>
                <a:cs typeface="Segoe UI Semibold" panose="020B0702040204020203" pitchFamily="34" charset="0"/>
              </a:rPr>
              <a:t>Filters </a:t>
            </a:r>
            <a:r>
              <a:rPr lang="en-US" sz="1000">
                <a:solidFill>
                  <a:schemeClr val="tx1"/>
                </a:solidFill>
                <a:cs typeface="Segoe UI Semibold" panose="020B0702040204020203" pitchFamily="34" charset="0"/>
              </a:rPr>
              <a:t>vary by results</a:t>
            </a:r>
          </a:p>
          <a:p>
            <a:pPr marL="0" marR="0" lvl="0" indent="0" algn="l" defTabSz="914367" rtl="0" eaLnBrk="1" fontAlgn="auto" latinLnBrk="0" hangingPunct="1">
              <a:lnSpc>
                <a:spcPct val="100000"/>
              </a:lnSpc>
              <a:spcBef>
                <a:spcPts val="300"/>
              </a:spcBef>
              <a:buClrTx/>
              <a:buSzTx/>
              <a:buFontTx/>
              <a:buNone/>
              <a:tabLst/>
              <a:defRPr/>
            </a:pPr>
            <a:r>
              <a:rPr lang="en-US" sz="1000">
                <a:solidFill>
                  <a:schemeClr val="tx1"/>
                </a:solidFill>
                <a:latin typeface="+mj-lt"/>
                <a:cs typeface="Segoe UI Semibold" panose="020B0702040204020203" pitchFamily="34" charset="0"/>
              </a:rPr>
              <a:t>Modified – </a:t>
            </a:r>
            <a:r>
              <a:rPr lang="en-US" sz="1000">
                <a:solidFill>
                  <a:schemeClr val="tx1"/>
                </a:solidFill>
                <a:cs typeface="Segoe UI Semibold" panose="020B0702040204020203" pitchFamily="34" charset="0"/>
              </a:rPr>
              <a:t>Filter by when the file was last modified</a:t>
            </a:r>
          </a:p>
          <a:p>
            <a:pPr marL="0" marR="0" lvl="0" indent="0" algn="l" defTabSz="914367" rtl="0" eaLnBrk="1" fontAlgn="auto" latinLnBrk="0" hangingPunct="1">
              <a:lnSpc>
                <a:spcPct val="100000"/>
              </a:lnSpc>
              <a:spcBef>
                <a:spcPts val="300"/>
              </a:spcBef>
              <a:buClrTx/>
              <a:buSzTx/>
              <a:buFontTx/>
              <a:buNone/>
              <a:tabLst/>
              <a:defRPr/>
            </a:pPr>
            <a:r>
              <a:rPr lang="en-US" sz="1000">
                <a:solidFill>
                  <a:schemeClr val="tx1"/>
                </a:solidFill>
                <a:latin typeface="+mj-lt"/>
                <a:cs typeface="Segoe UI Semibold" panose="020B0702040204020203" pitchFamily="34" charset="0"/>
              </a:rPr>
              <a:t>Type – </a:t>
            </a:r>
            <a:r>
              <a:rPr lang="en-US" sz="1000">
                <a:solidFill>
                  <a:schemeClr val="tx1"/>
                </a:solidFill>
                <a:cs typeface="Segoe UI Semibold" panose="020B0702040204020203" pitchFamily="34" charset="0"/>
              </a:rPr>
              <a:t>Based on application</a:t>
            </a:r>
          </a:p>
          <a:p>
            <a:pPr marL="0" marR="0" lvl="0" indent="0" algn="l" defTabSz="914367" rtl="0" eaLnBrk="1" fontAlgn="auto" latinLnBrk="0" hangingPunct="1">
              <a:lnSpc>
                <a:spcPct val="100000"/>
              </a:lnSpc>
              <a:spcBef>
                <a:spcPts val="300"/>
              </a:spcBef>
              <a:buClrTx/>
              <a:buSzTx/>
              <a:buFontTx/>
              <a:buNone/>
              <a:tabLst/>
              <a:defRPr/>
            </a:pPr>
            <a:r>
              <a:rPr lang="en-US" sz="1000">
                <a:solidFill>
                  <a:schemeClr val="tx1"/>
                </a:solidFill>
                <a:latin typeface="+mj-lt"/>
                <a:cs typeface="Segoe UI Semibold" panose="020B0702040204020203" pitchFamily="34" charset="0"/>
              </a:rPr>
              <a:t>Person – </a:t>
            </a:r>
            <a:r>
              <a:rPr lang="en-US" sz="1000">
                <a:solidFill>
                  <a:schemeClr val="tx1"/>
                </a:solidFill>
                <a:cs typeface="Segoe UI Semibold" panose="020B0702040204020203" pitchFamily="34" charset="0"/>
              </a:rPr>
              <a:t>Filter by person</a:t>
            </a:r>
          </a:p>
        </p:txBody>
      </p:sp>
      <p:sp>
        <p:nvSpPr>
          <p:cNvPr id="45" name="Rectangle: Rounded Corners 26">
            <a:extLst>
              <a:ext uri="{FF2B5EF4-FFF2-40B4-BE49-F238E27FC236}">
                <a16:creationId xmlns:a16="http://schemas.microsoft.com/office/drawing/2014/main" id="{270EBFAE-08DE-7763-C445-6EFD2BF4C0CE}"/>
              </a:ext>
            </a:extLst>
          </p:cNvPr>
          <p:cNvSpPr/>
          <p:nvPr/>
        </p:nvSpPr>
        <p:spPr bwMode="auto">
          <a:xfrm>
            <a:off x="9739314" y="3605539"/>
            <a:ext cx="1860550" cy="15388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300"/>
              </a:spcBef>
              <a:buClrTx/>
              <a:buSzTx/>
              <a:buFontTx/>
              <a:buNone/>
              <a:tabLst/>
              <a:defRPr/>
            </a:pPr>
            <a:r>
              <a:rPr lang="en-US" sz="1000">
                <a:solidFill>
                  <a:schemeClr val="tx1"/>
                </a:solidFill>
                <a:cs typeface="Segoe UI Semibold" panose="020B0702040204020203" pitchFamily="34" charset="0"/>
              </a:rPr>
              <a:t>Filter results by location</a:t>
            </a:r>
          </a:p>
        </p:txBody>
      </p:sp>
      <p:sp>
        <p:nvSpPr>
          <p:cNvPr id="16" name="TextBox 15">
            <a:extLst>
              <a:ext uri="{FF2B5EF4-FFF2-40B4-BE49-F238E27FC236}">
                <a16:creationId xmlns:a16="http://schemas.microsoft.com/office/drawing/2014/main" id="{9C24F414-032E-03F0-170B-ED0240DB0153}"/>
              </a:ext>
            </a:extLst>
          </p:cNvPr>
          <p:cNvSpPr txBox="1"/>
          <p:nvPr/>
        </p:nvSpPr>
        <p:spPr>
          <a:xfrm>
            <a:off x="584200" y="6386812"/>
            <a:ext cx="11015662" cy="179088"/>
          </a:xfrm>
          <a:prstGeom prst="rect">
            <a:avLst/>
          </a:prstGeom>
          <a:noFill/>
        </p:spPr>
        <p:txBody>
          <a:bodyPr wrap="square" lIns="0" tIns="0" rIns="0" bIns="0" anchor="b">
            <a:spAutoFit/>
          </a:bodyPr>
          <a:lstStyle/>
          <a:p>
            <a:pPr marR="0" defTabSz="914367">
              <a:lnSpc>
                <a:spcPts val="1500"/>
              </a:lnSpc>
              <a:spcAft>
                <a:spcPts val="1800"/>
              </a:spcAft>
              <a:buNone/>
              <a:defRPr/>
            </a:pPr>
            <a:r>
              <a:rPr lang="en-US" sz="1200" i="1"/>
              <a:t>Note: “UI shown as of May 18, 2026. Product features and visuals may change.”</a:t>
            </a:r>
          </a:p>
        </p:txBody>
      </p:sp>
    </p:spTree>
    <p:extLst>
      <p:ext uri="{BB962C8B-B14F-4D97-AF65-F5344CB8AC3E}">
        <p14:creationId xmlns:p14="http://schemas.microsoft.com/office/powerpoint/2010/main" val="111465921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EE0475-EDF8-AAFC-3AA6-D98D586041B0}"/>
              </a:ext>
              <a:ext uri="{C183D7F6-B498-43B3-948B-1728B52AA6E4}">
                <adec:decorative xmlns:adec="http://schemas.microsoft.com/office/drawing/2017/decorative" val="1"/>
              </a:ext>
            </a:extLst>
          </p:cNvPr>
          <p:cNvPicPr>
            <a:picLocks noChangeAspect="1"/>
          </p:cNvPicPr>
          <p:nvPr/>
        </p:nvPicPr>
        <p:blipFill rotWithShape="1">
          <a:blip r:embed="rId3" cstate="screen">
            <a:alphaModFix amt="50000"/>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a:ext>
            </a:extLst>
          </a:blip>
          <a:srcRect t="7785"/>
          <a:stretch>
            <a:fillRect/>
          </a:stretch>
        </p:blipFill>
        <p:spPr>
          <a:xfrm>
            <a:off x="588169" y="1971320"/>
            <a:ext cx="4825568" cy="3467313"/>
          </a:xfrm>
          <a:prstGeom prst="roundRect">
            <a:avLst>
              <a:gd name="adj" fmla="val 3228"/>
            </a:avLst>
          </a:prstGeom>
          <a:solidFill>
            <a:schemeClr val="bg1"/>
          </a:solidFill>
          <a:ln>
            <a:solidFill>
              <a:schemeClr val="bg1"/>
            </a:solidFill>
          </a:ln>
          <a:effectLst>
            <a:outerShdw blurRad="223661" dist="140295" dir="2700000" algn="tl" rotWithShape="0">
              <a:schemeClr val="accent1">
                <a:alpha val="15000"/>
              </a:schemeClr>
            </a:outerShdw>
          </a:effectLst>
        </p:spPr>
      </p:pic>
      <p:pic>
        <p:nvPicPr>
          <p:cNvPr id="7" name="Picture 6">
            <a:extLst>
              <a:ext uri="{FF2B5EF4-FFF2-40B4-BE49-F238E27FC236}">
                <a16:creationId xmlns:a16="http://schemas.microsoft.com/office/drawing/2014/main" id="{EC1D3658-F376-C4ED-81AA-04077DC71787}"/>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5897555" y="0"/>
            <a:ext cx="6294445" cy="6858000"/>
          </a:xfrm>
          <a:prstGeom prst="rect">
            <a:avLst/>
          </a:prstGeom>
        </p:spPr>
      </p:pic>
      <p:sp>
        <p:nvSpPr>
          <p:cNvPr id="3" name="Title 2">
            <a:extLst>
              <a:ext uri="{FF2B5EF4-FFF2-40B4-BE49-F238E27FC236}">
                <a16:creationId xmlns:a16="http://schemas.microsoft.com/office/drawing/2014/main" id="{6201C9AF-DE24-6109-3EC8-3A16D7FB9A84}"/>
              </a:ext>
              <a:ext uri="{C183D7F6-B498-43B3-948B-1728B52AA6E4}">
                <adec:decorative xmlns:adec="http://schemas.microsoft.com/office/drawing/2017/decorative" val="0"/>
              </a:ext>
            </a:extLst>
          </p:cNvPr>
          <p:cNvSpPr>
            <a:spLocks noGrp="1"/>
          </p:cNvSpPr>
          <p:nvPr>
            <p:ph type="title"/>
          </p:nvPr>
        </p:nvSpPr>
        <p:spPr>
          <a:xfrm>
            <a:off x="588262" y="585216"/>
            <a:ext cx="4825568" cy="1107996"/>
          </a:xfrm>
        </p:spPr>
        <p:txBody>
          <a:bodyPr/>
          <a:lstStyle/>
          <a:p>
            <a:r>
              <a:rPr lang="en-US"/>
              <a:t>Here’s what you’ll learn in this deck</a:t>
            </a:r>
          </a:p>
        </p:txBody>
      </p:sp>
      <p:sp>
        <p:nvSpPr>
          <p:cNvPr id="5" name="Rectangle: Rounded Corners 4">
            <a:extLst>
              <a:ext uri="{FF2B5EF4-FFF2-40B4-BE49-F238E27FC236}">
                <a16:creationId xmlns:a16="http://schemas.microsoft.com/office/drawing/2014/main" id="{AF09976D-04E1-FC5C-F7C9-1B05001034F7}"/>
              </a:ext>
              <a:ext uri="{C183D7F6-B498-43B3-948B-1728B52AA6E4}">
                <adec:decorative xmlns:adec="http://schemas.microsoft.com/office/drawing/2017/decorative" val="0"/>
              </a:ext>
            </a:extLst>
          </p:cNvPr>
          <p:cNvSpPr/>
          <p:nvPr/>
        </p:nvSpPr>
        <p:spPr bwMode="auto">
          <a:xfrm>
            <a:off x="740787" y="2127250"/>
            <a:ext cx="4517020" cy="3135086"/>
          </a:xfrm>
          <a:prstGeom prst="roundRect">
            <a:avLst>
              <a:gd name="adj" fmla="val 2319"/>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91440" rIns="182880" bIns="91440" numCol="1" spcCol="0" rtlCol="0" fromWordArt="0" anchor="t" anchorCtr="0" forceAA="0" compatLnSpc="1">
            <a:prstTxWarp prst="textNoShape">
              <a:avLst/>
            </a:prstTxWarp>
            <a:noAutofit/>
          </a:bodyPr>
          <a:lstStyle/>
          <a:p>
            <a:pPr marL="225425" marR="0" lvl="0" indent="-225425" algn="l" defTabSz="914367"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2400" b="0" i="0" u="none" strike="noStrike" kern="1200" cap="none" spc="0" normalizeH="0" baseline="0" noProof="0">
                <a:ln>
                  <a:noFill/>
                </a:ln>
                <a:gradFill>
                  <a:gsLst>
                    <a:gs pos="2917">
                      <a:srgbClr val="091F2C"/>
                    </a:gs>
                    <a:gs pos="30000">
                      <a:srgbClr val="091F2C"/>
                    </a:gs>
                  </a:gsLst>
                  <a:lin ang="5400000" scaled="0"/>
                </a:gradFill>
                <a:effectLst/>
                <a:uLnTx/>
                <a:uFillTx/>
                <a:latin typeface="Segoe Sans Display"/>
                <a:ea typeface="+mn-ea"/>
                <a:cs typeface="+mn-cs"/>
              </a:rPr>
              <a:t>How to use the capabilities of the Microsoft 365 </a:t>
            </a:r>
            <a:br>
              <a:rPr kumimoji="0" lang="en-US" sz="2400" b="0" i="0" u="none" strike="noStrike" kern="1200" cap="none" spc="0" normalizeH="0" baseline="0" noProof="0">
                <a:ln>
                  <a:noFill/>
                </a:ln>
                <a:gradFill>
                  <a:gsLst>
                    <a:gs pos="2917">
                      <a:srgbClr val="091F2C"/>
                    </a:gs>
                    <a:gs pos="30000">
                      <a:srgbClr val="091F2C"/>
                    </a:gs>
                  </a:gsLst>
                  <a:lin ang="5400000" scaled="0"/>
                </a:gradFill>
                <a:effectLst/>
                <a:uLnTx/>
                <a:uFillTx/>
                <a:latin typeface="Segoe Sans Display"/>
                <a:ea typeface="+mn-ea"/>
                <a:cs typeface="+mn-cs"/>
              </a:rPr>
            </a:br>
            <a:r>
              <a:rPr kumimoji="0" lang="en-US" sz="2400" b="0" i="0" u="none" strike="noStrike" kern="1200" cap="none" spc="0" normalizeH="0" baseline="0" noProof="0">
                <a:ln>
                  <a:noFill/>
                </a:ln>
                <a:gradFill>
                  <a:gsLst>
                    <a:gs pos="2917">
                      <a:srgbClr val="091F2C"/>
                    </a:gs>
                    <a:gs pos="30000">
                      <a:srgbClr val="091F2C"/>
                    </a:gs>
                  </a:gsLst>
                  <a:lin ang="5400000" scaled="0"/>
                </a:gradFill>
                <a:effectLst/>
                <a:uLnTx/>
                <a:uFillTx/>
                <a:latin typeface="Segoe Sans Display"/>
                <a:ea typeface="+mn-ea"/>
                <a:cs typeface="+mn-cs"/>
              </a:rPr>
              <a:t>Copilot app</a:t>
            </a:r>
          </a:p>
          <a:p>
            <a:pPr marL="225425" marR="0" lvl="0" indent="-225425" algn="l" defTabSz="914367"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2400" b="0" i="0" u="none" strike="noStrike" kern="1200" cap="none" spc="0" normalizeH="0" baseline="0" noProof="0">
                <a:ln>
                  <a:noFill/>
                </a:ln>
                <a:gradFill>
                  <a:gsLst>
                    <a:gs pos="2917">
                      <a:srgbClr val="091F2C"/>
                    </a:gs>
                    <a:gs pos="30000">
                      <a:srgbClr val="091F2C"/>
                    </a:gs>
                  </a:gsLst>
                  <a:lin ang="5400000" scaled="0"/>
                </a:gradFill>
                <a:effectLst/>
                <a:uLnTx/>
                <a:uFillTx/>
                <a:latin typeface="Segoe Sans Display"/>
                <a:ea typeface="+mn-ea"/>
                <a:cs typeface="+mn-cs"/>
              </a:rPr>
              <a:t>Suggested use cases and hero prompts for each capability</a:t>
            </a:r>
          </a:p>
        </p:txBody>
      </p:sp>
    </p:spTree>
    <p:extLst>
      <p:ext uri="{BB962C8B-B14F-4D97-AF65-F5344CB8AC3E}">
        <p14:creationId xmlns:p14="http://schemas.microsoft.com/office/powerpoint/2010/main" val="261722478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EF579-3FCA-E413-7E0E-3AAD5B04B5BC}"/>
            </a:ext>
          </a:extLst>
        </p:cNvPr>
        <p:cNvGrpSpPr/>
        <p:nvPr/>
      </p:nvGrpSpPr>
      <p:grpSpPr>
        <a:xfrm>
          <a:off x="0" y="0"/>
          <a:ext cx="0" cy="0"/>
          <a:chOff x="0" y="0"/>
          <a:chExt cx="0" cy="0"/>
        </a:xfrm>
      </p:grpSpPr>
      <p:sp>
        <p:nvSpPr>
          <p:cNvPr id="18" name="Freeform: Shape 17">
            <a:extLst>
              <a:ext uri="{FF2B5EF4-FFF2-40B4-BE49-F238E27FC236}">
                <a16:creationId xmlns:a16="http://schemas.microsoft.com/office/drawing/2014/main" id="{51CDB07E-3854-FB98-968F-AD574D1DF8FD}"/>
              </a:ext>
              <a:ext uri="{C183D7F6-B498-43B3-948B-1728B52AA6E4}">
                <adec:decorative xmlns:adec="http://schemas.microsoft.com/office/drawing/2017/decorative" val="1"/>
              </a:ext>
            </a:extLst>
          </p:cNvPr>
          <p:cNvSpPr>
            <a:spLocks/>
          </p:cNvSpPr>
          <p:nvPr/>
        </p:nvSpPr>
        <p:spPr bwMode="auto">
          <a:xfrm>
            <a:off x="0" y="1574800"/>
            <a:ext cx="12192000" cy="4495800"/>
          </a:xfrm>
          <a:custGeom>
            <a:avLst/>
            <a:gdLst>
              <a:gd name="csX0" fmla="*/ 0 w 5123543"/>
              <a:gd name="csY0" fmla="*/ 0 h 3846286"/>
              <a:gd name="csX1" fmla="*/ 5123543 w 5123543"/>
              <a:gd name="csY1" fmla="*/ 0 h 3846286"/>
              <a:gd name="csX2" fmla="*/ 5123543 w 5123543"/>
              <a:gd name="csY2" fmla="*/ 3846286 h 3846286"/>
              <a:gd name="csX3" fmla="*/ 0 w 5123543"/>
              <a:gd name="csY3" fmla="*/ 3846286 h 3846286"/>
            </a:gdLst>
            <a:ahLst/>
            <a:cxnLst>
              <a:cxn ang="0">
                <a:pos x="csX0" y="csY0"/>
              </a:cxn>
              <a:cxn ang="0">
                <a:pos x="csX1" y="csY1"/>
              </a:cxn>
              <a:cxn ang="0">
                <a:pos x="csX2" y="csY2"/>
              </a:cxn>
              <a:cxn ang="0">
                <a:pos x="csX3" y="csY3"/>
              </a:cxn>
            </a:cxnLst>
            <a:rect l="l" t="t" r="r" b="b"/>
            <a:pathLst>
              <a:path w="5123543" h="3846286">
                <a:moveTo>
                  <a:pt x="0" y="0"/>
                </a:moveTo>
                <a:lnTo>
                  <a:pt x="5123543" y="0"/>
                </a:lnTo>
                <a:lnTo>
                  <a:pt x="5123543" y="3846286"/>
                </a:lnTo>
                <a:lnTo>
                  <a:pt x="0" y="3846286"/>
                </a:lnTo>
                <a:close/>
              </a:path>
            </a:pathLst>
          </a:cu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800"/>
              </a:spcAft>
              <a:defRPr/>
            </a:pPr>
            <a:endParaRPr lang="en-US" sz="1200">
              <a:solidFill>
                <a:srgbClr val="000000"/>
              </a:solidFill>
              <a:cs typeface="Segoe Sans Display"/>
            </a:endParaRPr>
          </a:p>
        </p:txBody>
      </p:sp>
      <p:sp>
        <p:nvSpPr>
          <p:cNvPr id="7" name="Title 6">
            <a:extLst>
              <a:ext uri="{FF2B5EF4-FFF2-40B4-BE49-F238E27FC236}">
                <a16:creationId xmlns:a16="http://schemas.microsoft.com/office/drawing/2014/main" id="{AE893053-1CAD-41C5-0B66-0F5FA7675DDD}"/>
              </a:ext>
              <a:ext uri="{C183D7F6-B498-43B3-948B-1728B52AA6E4}">
                <adec:decorative xmlns:adec="http://schemas.microsoft.com/office/drawing/2017/decorative" val="0"/>
              </a:ext>
            </a:extLst>
          </p:cNvPr>
          <p:cNvSpPr>
            <a:spLocks noGrp="1"/>
          </p:cNvSpPr>
          <p:nvPr>
            <p:ph type="title"/>
          </p:nvPr>
        </p:nvSpPr>
        <p:spPr>
          <a:xfrm>
            <a:off x="588261" y="585216"/>
            <a:ext cx="11011601" cy="553998"/>
          </a:xfrm>
        </p:spPr>
        <p:txBody>
          <a:bodyPr/>
          <a:lstStyle/>
          <a:p>
            <a:r>
              <a:rPr lang="en-IN"/>
              <a:t>Prompting guidance</a:t>
            </a:r>
          </a:p>
        </p:txBody>
      </p:sp>
      <p:sp>
        <p:nvSpPr>
          <p:cNvPr id="9" name="TextBox 8">
            <a:extLst>
              <a:ext uri="{FF2B5EF4-FFF2-40B4-BE49-F238E27FC236}">
                <a16:creationId xmlns:a16="http://schemas.microsoft.com/office/drawing/2014/main" id="{827E65A8-984A-8FB5-D50F-51453C8C212E}"/>
              </a:ext>
              <a:ext uri="{C183D7F6-B498-43B3-948B-1728B52AA6E4}">
                <adec:decorative xmlns:adec="http://schemas.microsoft.com/office/drawing/2017/decorative" val="0"/>
              </a:ext>
            </a:extLst>
          </p:cNvPr>
          <p:cNvSpPr txBox="1"/>
          <p:nvPr/>
        </p:nvSpPr>
        <p:spPr>
          <a:xfrm>
            <a:off x="584200" y="1729819"/>
            <a:ext cx="4467974" cy="3960058"/>
          </a:xfrm>
          <a:prstGeom prst="rect">
            <a:avLst/>
          </a:prstGeom>
          <a:noFill/>
        </p:spPr>
        <p:txBody>
          <a:bodyPr wrap="square" lIns="0" tIns="0" rIns="0" bIns="0">
            <a:spAutoFit/>
          </a:bodyPr>
          <a:lstStyle/>
          <a:p>
            <a:pPr>
              <a:spcBef>
                <a:spcPts val="1400"/>
              </a:spcBef>
            </a:pPr>
            <a:r>
              <a:rPr lang="en-US">
                <a:effectLst/>
              </a:rPr>
              <a:t>Search is about retrieval. Using keywords </a:t>
            </a:r>
            <a:br>
              <a:rPr lang="en-US">
                <a:effectLst/>
              </a:rPr>
            </a:br>
            <a:r>
              <a:rPr lang="en-US">
                <a:effectLst/>
              </a:rPr>
              <a:t>or short descriptions to find something </a:t>
            </a:r>
            <a:br>
              <a:rPr lang="en-US">
                <a:effectLst/>
              </a:rPr>
            </a:br>
            <a:r>
              <a:rPr lang="en-US">
                <a:effectLst/>
              </a:rPr>
              <a:t>specific such as a file or a piece of information nested in emails and attachments. </a:t>
            </a:r>
          </a:p>
          <a:p>
            <a:pPr>
              <a:spcBef>
                <a:spcPts val="1400"/>
              </a:spcBef>
            </a:pPr>
            <a:r>
              <a:rPr lang="en-US">
                <a:effectLst/>
              </a:rPr>
              <a:t>Search excels at filtering, ranking, and retrieving authoritative content across Microsoft 365, including admin-curated sources. </a:t>
            </a:r>
          </a:p>
          <a:p>
            <a:pPr>
              <a:spcBef>
                <a:spcPts val="1400"/>
              </a:spcBef>
            </a:pPr>
            <a:r>
              <a:rPr lang="en-US">
                <a:effectLst/>
              </a:rPr>
              <a:t>It’s often the starting point for workflows like report compilation or meeting prep, where users know what they need but not exactly where it lives.</a:t>
            </a:r>
            <a:endParaRPr lang="en-US"/>
          </a:p>
        </p:txBody>
      </p:sp>
      <p:sp>
        <p:nvSpPr>
          <p:cNvPr id="2" name="TextBox 1">
            <a:extLst>
              <a:ext uri="{FF2B5EF4-FFF2-40B4-BE49-F238E27FC236}">
                <a16:creationId xmlns:a16="http://schemas.microsoft.com/office/drawing/2014/main" id="{3387E730-E31A-7D4D-40B4-EF4A7C03EBD8}"/>
              </a:ext>
              <a:ext uri="{C183D7F6-B498-43B3-948B-1728B52AA6E4}">
                <adec:decorative xmlns:adec="http://schemas.microsoft.com/office/drawing/2017/decorative" val="0"/>
              </a:ext>
            </a:extLst>
          </p:cNvPr>
          <p:cNvSpPr txBox="1"/>
          <p:nvPr/>
        </p:nvSpPr>
        <p:spPr>
          <a:xfrm>
            <a:off x="5321914" y="1626894"/>
            <a:ext cx="6074815" cy="5632311"/>
          </a:xfrm>
          <a:prstGeom prst="rect">
            <a:avLst/>
          </a:prstGeom>
          <a:noFill/>
        </p:spPr>
        <p:txBody>
          <a:bodyPr wrap="square" lIns="0" tIns="0" rIns="0" bIns="0" rtlCol="0">
            <a:spAutoFit/>
          </a:bodyPr>
          <a:lstStyle/>
          <a:p>
            <a:pPr algn="l"/>
            <a:r>
              <a:rPr lang="en-US" sz="1600" dirty="0">
                <a:latin typeface="+mj-lt"/>
              </a:rPr>
              <a:t>Search for information about a project: </a:t>
            </a:r>
            <a:r>
              <a:rPr lang="en-US" sz="1600" dirty="0"/>
              <a:t>Enter the name of </a:t>
            </a:r>
            <a:br>
              <a:rPr lang="en-US" sz="1600" dirty="0"/>
            </a:br>
            <a:r>
              <a:rPr lang="en-US" sz="1600" dirty="0"/>
              <a:t>the project</a:t>
            </a:r>
          </a:p>
          <a:p>
            <a:pPr algn="l"/>
            <a:endParaRPr lang="en-US" sz="1600" dirty="0"/>
          </a:p>
          <a:p>
            <a:pPr defTabSz="932742"/>
            <a:r>
              <a:rPr lang="en-US" sz="1600" dirty="0">
                <a:gradFill>
                  <a:gsLst>
                    <a:gs pos="50000">
                      <a:srgbClr val="8661C5"/>
                    </a:gs>
                    <a:gs pos="0">
                      <a:srgbClr val="0078D4"/>
                    </a:gs>
                    <a:gs pos="100000">
                      <a:srgbClr val="C73ECC"/>
                    </a:gs>
                  </a:gsLst>
                  <a:lin ang="2700000" scaled="1"/>
                </a:gradFill>
                <a:latin typeface="+mj-lt"/>
              </a:rPr>
              <a:t>Try it: </a:t>
            </a:r>
            <a:r>
              <a:rPr lang="en-US" sz="1600" dirty="0">
                <a:gradFill>
                  <a:gsLst>
                    <a:gs pos="50000">
                      <a:srgbClr val="8661C5"/>
                    </a:gs>
                    <a:gs pos="0">
                      <a:srgbClr val="0078D4"/>
                    </a:gs>
                    <a:gs pos="100000">
                      <a:srgbClr val="C73ECC"/>
                    </a:gs>
                  </a:gsLst>
                  <a:lin ang="2700000" scaled="1"/>
                </a:gradFill>
                <a:highlight>
                  <a:srgbClr val="FFFF00"/>
                </a:highlight>
                <a:latin typeface="+mj-lt"/>
              </a:rPr>
              <a:t>[Enter a project name]</a:t>
            </a:r>
          </a:p>
          <a:p>
            <a:pPr defTabSz="932742"/>
            <a:endParaRPr lang="en-US" sz="1600" dirty="0">
              <a:gradFill>
                <a:gsLst>
                  <a:gs pos="50000">
                    <a:srgbClr val="8661C5"/>
                  </a:gs>
                  <a:gs pos="0">
                    <a:srgbClr val="0078D4"/>
                  </a:gs>
                  <a:gs pos="100000">
                    <a:srgbClr val="C73ECC"/>
                  </a:gs>
                </a:gsLst>
                <a:lin ang="2700000" scaled="1"/>
              </a:gradFill>
              <a:highlight>
                <a:srgbClr val="FFFF00"/>
              </a:highlight>
              <a:latin typeface="+mj-lt"/>
            </a:endParaRPr>
          </a:p>
          <a:p>
            <a:r>
              <a:rPr lang="en-US" sz="1600" dirty="0">
                <a:latin typeface="+mj-lt"/>
              </a:rPr>
              <a:t>Get information about a topic:</a:t>
            </a:r>
            <a:r>
              <a:rPr lang="en-US" sz="1600" dirty="0"/>
              <a:t> Enter a topic you are interested in</a:t>
            </a:r>
          </a:p>
          <a:p>
            <a:endParaRPr lang="en-US" sz="1400" dirty="0"/>
          </a:p>
          <a:p>
            <a:pPr defTabSz="932742"/>
            <a:r>
              <a:rPr lang="en-US" sz="1600" dirty="0">
                <a:gradFill>
                  <a:gsLst>
                    <a:gs pos="50000">
                      <a:srgbClr val="8661C5"/>
                    </a:gs>
                    <a:gs pos="0">
                      <a:srgbClr val="0078D4"/>
                    </a:gs>
                    <a:gs pos="100000">
                      <a:srgbClr val="C73ECC"/>
                    </a:gs>
                  </a:gsLst>
                  <a:lin ang="2700000" scaled="1"/>
                </a:gradFill>
                <a:latin typeface="+mj-lt"/>
              </a:rPr>
              <a:t>Try it: </a:t>
            </a:r>
            <a:r>
              <a:rPr lang="en-US" sz="1600" dirty="0">
                <a:gradFill>
                  <a:gsLst>
                    <a:gs pos="50000">
                      <a:srgbClr val="8661C5"/>
                    </a:gs>
                    <a:gs pos="0">
                      <a:srgbClr val="0078D4"/>
                    </a:gs>
                    <a:gs pos="100000">
                      <a:srgbClr val="C73ECC"/>
                    </a:gs>
                  </a:gsLst>
                  <a:lin ang="2700000" scaled="1"/>
                </a:gradFill>
                <a:highlight>
                  <a:srgbClr val="FFFF00"/>
                </a:highlight>
              </a:rPr>
              <a:t>Vacation</a:t>
            </a:r>
          </a:p>
          <a:p>
            <a:pPr defTabSz="932742"/>
            <a:endParaRPr lang="en-US" sz="1600" dirty="0">
              <a:gradFill>
                <a:gsLst>
                  <a:gs pos="50000">
                    <a:srgbClr val="8661C5"/>
                  </a:gs>
                  <a:gs pos="0">
                    <a:srgbClr val="0078D4"/>
                  </a:gs>
                  <a:gs pos="100000">
                    <a:srgbClr val="C73ECC"/>
                  </a:gs>
                </a:gsLst>
                <a:lin ang="2700000" scaled="1"/>
              </a:gradFill>
              <a:highlight>
                <a:srgbClr val="FFFF00"/>
              </a:highlight>
            </a:endParaRPr>
          </a:p>
          <a:p>
            <a:r>
              <a:rPr lang="en-US" sz="1600" dirty="0">
                <a:latin typeface="+mj-lt"/>
              </a:rPr>
              <a:t>Understand acronyms:</a:t>
            </a:r>
            <a:r>
              <a:rPr lang="en-US" sz="1600" dirty="0"/>
              <a:t> Search an acronym that you’re unfamiliar with, and Copilot will explain what it means.</a:t>
            </a:r>
          </a:p>
          <a:p>
            <a:endParaRPr lang="en-US" sz="1600" dirty="0"/>
          </a:p>
          <a:p>
            <a:pPr defTabSz="932742"/>
            <a:r>
              <a:rPr lang="en-US" sz="1600" dirty="0">
                <a:gradFill>
                  <a:gsLst>
                    <a:gs pos="50000">
                      <a:srgbClr val="8661C5"/>
                    </a:gs>
                    <a:gs pos="0">
                      <a:srgbClr val="0078D4"/>
                    </a:gs>
                    <a:gs pos="100000">
                      <a:srgbClr val="C73ECC"/>
                    </a:gs>
                  </a:gsLst>
                  <a:lin ang="2700000" scaled="1"/>
                </a:gradFill>
                <a:latin typeface="+mj-lt"/>
              </a:rPr>
              <a:t>Try it:</a:t>
            </a:r>
            <a:r>
              <a:rPr lang="en-US" sz="1600" dirty="0">
                <a:gradFill>
                  <a:gsLst>
                    <a:gs pos="50000">
                      <a:srgbClr val="8661C5"/>
                    </a:gs>
                    <a:gs pos="0">
                      <a:srgbClr val="0078D4"/>
                    </a:gs>
                    <a:gs pos="100000">
                      <a:srgbClr val="C73ECC"/>
                    </a:gs>
                  </a:gsLst>
                  <a:lin ang="2700000" scaled="1"/>
                </a:gradFill>
              </a:rPr>
              <a:t> </a:t>
            </a:r>
            <a:r>
              <a:rPr lang="en-US" sz="1600" dirty="0">
                <a:gradFill>
                  <a:gsLst>
                    <a:gs pos="50000">
                      <a:srgbClr val="8661C5"/>
                    </a:gs>
                    <a:gs pos="0">
                      <a:srgbClr val="0078D4"/>
                    </a:gs>
                    <a:gs pos="100000">
                      <a:srgbClr val="C73ECC"/>
                    </a:gs>
                  </a:gsLst>
                  <a:lin ang="2700000" scaled="1"/>
                </a:gradFill>
                <a:highlight>
                  <a:srgbClr val="FFFF00"/>
                </a:highlight>
              </a:rPr>
              <a:t>[Enter a common acronym at your organization]</a:t>
            </a:r>
          </a:p>
          <a:p>
            <a:pPr defTabSz="932742"/>
            <a:endParaRPr lang="en-US" sz="1600" dirty="0">
              <a:gradFill>
                <a:gsLst>
                  <a:gs pos="50000">
                    <a:srgbClr val="8661C5"/>
                  </a:gs>
                  <a:gs pos="0">
                    <a:srgbClr val="0078D4"/>
                  </a:gs>
                  <a:gs pos="100000">
                    <a:srgbClr val="C73ECC"/>
                  </a:gs>
                </a:gsLst>
                <a:lin ang="2700000" scaled="1"/>
              </a:gradFill>
              <a:highlight>
                <a:srgbClr val="FFFF00"/>
              </a:highlight>
            </a:endParaRPr>
          </a:p>
          <a:p>
            <a:r>
              <a:rPr lang="en-US" sz="1600" dirty="0">
                <a:latin typeface="+mj-lt"/>
              </a:rPr>
              <a:t>Find expertise:</a:t>
            </a:r>
            <a:r>
              <a:rPr lang="en-US" sz="1600" dirty="0"/>
              <a:t> Search the name of a colleague to see details and shared resources.</a:t>
            </a:r>
          </a:p>
          <a:p>
            <a:endParaRPr lang="en-US" sz="1600" dirty="0">
              <a:gradFill>
                <a:gsLst>
                  <a:gs pos="50000">
                    <a:srgbClr val="8661C5"/>
                  </a:gs>
                  <a:gs pos="0">
                    <a:srgbClr val="0078D4"/>
                  </a:gs>
                  <a:gs pos="100000">
                    <a:srgbClr val="C73ECC"/>
                  </a:gs>
                </a:gsLst>
                <a:lin ang="2700000" scaled="1"/>
              </a:gradFill>
            </a:endParaRPr>
          </a:p>
          <a:p>
            <a:r>
              <a:rPr lang="en-US" sz="1600" dirty="0">
                <a:gradFill>
                  <a:gsLst>
                    <a:gs pos="50000">
                      <a:srgbClr val="8661C5"/>
                    </a:gs>
                    <a:gs pos="0">
                      <a:srgbClr val="0078D4"/>
                    </a:gs>
                    <a:gs pos="100000">
                      <a:srgbClr val="C73ECC"/>
                    </a:gs>
                  </a:gsLst>
                  <a:lin ang="2700000" scaled="1"/>
                </a:gradFill>
                <a:latin typeface="+mj-lt"/>
              </a:rPr>
              <a:t>Try it:</a:t>
            </a:r>
            <a:r>
              <a:rPr lang="en-US" sz="1600" dirty="0">
                <a:gradFill>
                  <a:gsLst>
                    <a:gs pos="50000">
                      <a:srgbClr val="8661C5"/>
                    </a:gs>
                    <a:gs pos="0">
                      <a:srgbClr val="0078D4"/>
                    </a:gs>
                    <a:gs pos="100000">
                      <a:srgbClr val="C73ECC"/>
                    </a:gs>
                  </a:gsLst>
                  <a:lin ang="2700000" scaled="1"/>
                </a:gradFill>
              </a:rPr>
              <a:t> </a:t>
            </a:r>
            <a:r>
              <a:rPr lang="en-US" sz="1600" dirty="0">
                <a:gradFill>
                  <a:gsLst>
                    <a:gs pos="50000">
                      <a:srgbClr val="8661C5"/>
                    </a:gs>
                    <a:gs pos="0">
                      <a:srgbClr val="0078D4"/>
                    </a:gs>
                    <a:gs pos="100000">
                      <a:srgbClr val="C73ECC"/>
                    </a:gs>
                  </a:gsLst>
                  <a:lin ang="2700000" scaled="1"/>
                </a:gradFill>
                <a:highlight>
                  <a:srgbClr val="FFFF00"/>
                </a:highlight>
              </a:rPr>
              <a:t>[Enter your name]</a:t>
            </a:r>
            <a:endParaRPr lang="en-US" sz="1600" dirty="0"/>
          </a:p>
          <a:p>
            <a:pPr defTabSz="932742"/>
            <a:endParaRPr lang="en-US" sz="1600" dirty="0">
              <a:gradFill>
                <a:gsLst>
                  <a:gs pos="50000">
                    <a:srgbClr val="8661C5"/>
                  </a:gs>
                  <a:gs pos="0">
                    <a:srgbClr val="0078D4"/>
                  </a:gs>
                  <a:gs pos="100000">
                    <a:srgbClr val="C73ECC"/>
                  </a:gs>
                </a:gsLst>
                <a:lin ang="2700000" scaled="1"/>
              </a:gradFill>
              <a:highlight>
                <a:srgbClr val="FFFF00"/>
              </a:highlight>
            </a:endParaRPr>
          </a:p>
          <a:p>
            <a:pPr defTabSz="932742"/>
            <a:endParaRPr lang="en-US" sz="1600" dirty="0">
              <a:gradFill>
                <a:gsLst>
                  <a:gs pos="50000">
                    <a:srgbClr val="8661C5"/>
                  </a:gs>
                  <a:gs pos="0">
                    <a:srgbClr val="0078D4"/>
                  </a:gs>
                  <a:gs pos="100000">
                    <a:srgbClr val="C73ECC"/>
                  </a:gs>
                </a:gsLst>
                <a:lin ang="2700000" scaled="1"/>
              </a:gradFill>
              <a:highlight>
                <a:srgbClr val="FFFF00"/>
              </a:highlight>
            </a:endParaRPr>
          </a:p>
          <a:p>
            <a:pPr defTabSz="932742"/>
            <a:endParaRPr lang="en-US" sz="1600" dirty="0"/>
          </a:p>
          <a:p>
            <a:pPr defTabSz="932742"/>
            <a:endParaRPr lang="en-US" sz="1600" dirty="0">
              <a:gradFill>
                <a:gsLst>
                  <a:gs pos="50000">
                    <a:srgbClr val="8661C5"/>
                  </a:gs>
                  <a:gs pos="0">
                    <a:srgbClr val="0078D4"/>
                  </a:gs>
                  <a:gs pos="100000">
                    <a:srgbClr val="C73ECC"/>
                  </a:gs>
                </a:gsLst>
                <a:lin ang="2700000" scaled="1"/>
              </a:gradFill>
              <a:highlight>
                <a:srgbClr val="FFFF00"/>
              </a:highlight>
            </a:endParaRPr>
          </a:p>
          <a:p>
            <a:pPr defTabSz="932742"/>
            <a:endParaRPr lang="en-US" sz="1600" dirty="0">
              <a:gradFill>
                <a:gsLst>
                  <a:gs pos="50000">
                    <a:srgbClr val="8661C5"/>
                  </a:gs>
                  <a:gs pos="0">
                    <a:srgbClr val="0078D4"/>
                  </a:gs>
                  <a:gs pos="100000">
                    <a:srgbClr val="C73ECC"/>
                  </a:gs>
                </a:gsLst>
                <a:lin ang="2700000" scaled="1"/>
              </a:gradFill>
              <a:highlight>
                <a:srgbClr val="FFFF00"/>
              </a:highlight>
              <a:latin typeface="+mj-lt"/>
            </a:endParaRPr>
          </a:p>
        </p:txBody>
      </p:sp>
    </p:spTree>
    <p:extLst>
      <p:ext uri="{BB962C8B-B14F-4D97-AF65-F5344CB8AC3E}">
        <p14:creationId xmlns:p14="http://schemas.microsoft.com/office/powerpoint/2010/main" val="1441214510"/>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9E9C44-330B-52F8-5043-9DBC934631A3}"/>
            </a:ext>
          </a:extLst>
        </p:cNvPr>
        <p:cNvGrpSpPr/>
        <p:nvPr/>
      </p:nvGrpSpPr>
      <p:grpSpPr>
        <a:xfrm>
          <a:off x="0" y="0"/>
          <a:ext cx="0" cy="0"/>
          <a:chOff x="0" y="0"/>
          <a:chExt cx="0" cy="0"/>
        </a:xfrm>
      </p:grpSpPr>
      <p:pic>
        <p:nvPicPr>
          <p:cNvPr id="17" name="Picture 16">
            <a:extLst>
              <a:ext uri="{FF2B5EF4-FFF2-40B4-BE49-F238E27FC236}">
                <a16:creationId xmlns:a16="http://schemas.microsoft.com/office/drawing/2014/main" id="{B49809AE-9E76-3C95-04E6-093BAAE22E1A}"/>
              </a:ext>
              <a:ext uri="{C183D7F6-B498-43B3-948B-1728B52AA6E4}">
                <adec:decorative xmlns:adec="http://schemas.microsoft.com/office/drawing/2017/decorative" val="1"/>
              </a:ext>
            </a:extLst>
          </p:cNvPr>
          <p:cNvPicPr>
            <a:picLocks noChangeAspect="1"/>
          </p:cNvPicPr>
          <p:nvPr/>
        </p:nvPicPr>
        <p:blipFill rotWithShape="1">
          <a:blip r:embed="rId3" cstate="screen">
            <a:alphaModFix amt="50000"/>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a:ext>
            </a:extLst>
          </a:blip>
          <a:srcRect t="7785"/>
          <a:stretch>
            <a:fillRect/>
          </a:stretch>
        </p:blipFill>
        <p:spPr>
          <a:xfrm>
            <a:off x="6380639" y="585788"/>
            <a:ext cx="5223192" cy="5688011"/>
          </a:xfrm>
          <a:prstGeom prst="roundRect">
            <a:avLst>
              <a:gd name="adj" fmla="val 397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20" name="Rectangle: Rounded Corners 19">
            <a:extLst>
              <a:ext uri="{FF2B5EF4-FFF2-40B4-BE49-F238E27FC236}">
                <a16:creationId xmlns:a16="http://schemas.microsoft.com/office/drawing/2014/main" id="{DA9B3F9E-1D3E-C427-A52A-DE06BF5E3BC1}"/>
              </a:ext>
              <a:ext uri="{C183D7F6-B498-43B3-948B-1728B52AA6E4}">
                <adec:decorative xmlns:adec="http://schemas.microsoft.com/office/drawing/2017/decorative" val="1"/>
              </a:ext>
            </a:extLst>
          </p:cNvPr>
          <p:cNvSpPr>
            <a:spLocks/>
          </p:cNvSpPr>
          <p:nvPr/>
        </p:nvSpPr>
        <p:spPr bwMode="auto">
          <a:xfrm>
            <a:off x="588963" y="1688009"/>
            <a:ext cx="5700237" cy="4494349"/>
          </a:xfrm>
          <a:prstGeom prst="roundRect">
            <a:avLst>
              <a:gd name="adj" fmla="val 2427"/>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800"/>
              </a:spcAft>
              <a:defRPr/>
            </a:pPr>
            <a:endParaRPr lang="en-US" sz="1200">
              <a:solidFill>
                <a:srgbClr val="000000"/>
              </a:solidFill>
              <a:cs typeface="Segoe Sans Display"/>
            </a:endParaRPr>
          </a:p>
        </p:txBody>
      </p:sp>
      <p:cxnSp>
        <p:nvCxnSpPr>
          <p:cNvPr id="29" name="Connector: Elbow 28">
            <a:extLst>
              <a:ext uri="{FF2B5EF4-FFF2-40B4-BE49-F238E27FC236}">
                <a16:creationId xmlns:a16="http://schemas.microsoft.com/office/drawing/2014/main" id="{D59E7CE0-4C0B-87F0-52F9-C16048BA469E}"/>
              </a:ext>
              <a:ext uri="{C183D7F6-B498-43B3-948B-1728B52AA6E4}">
                <adec:decorative xmlns:adec="http://schemas.microsoft.com/office/drawing/2017/decorative" val="1"/>
              </a:ext>
            </a:extLst>
          </p:cNvPr>
          <p:cNvCxnSpPr>
            <a:cxnSpLocks/>
          </p:cNvCxnSpPr>
          <p:nvPr/>
        </p:nvCxnSpPr>
        <p:spPr>
          <a:xfrm rot="10800000" flipV="1">
            <a:off x="8651042" y="4226560"/>
            <a:ext cx="699590" cy="432050"/>
          </a:xfrm>
          <a:prstGeom prst="bentConnector3">
            <a:avLst/>
          </a:prstGeom>
          <a:ln w="6350" cap="flat">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11C01456-9925-18B3-E9EA-69D252FA4537}"/>
              </a:ext>
              <a:ext uri="{C183D7F6-B498-43B3-948B-1728B52AA6E4}">
                <adec:decorative xmlns:adec="http://schemas.microsoft.com/office/drawing/2017/decorative" val="1"/>
              </a:ext>
            </a:extLst>
          </p:cNvPr>
          <p:cNvCxnSpPr>
            <a:cxnSpLocks/>
            <a:stCxn id="32" idx="1"/>
          </p:cNvCxnSpPr>
          <p:nvPr/>
        </p:nvCxnSpPr>
        <p:spPr>
          <a:xfrm rot="10800000">
            <a:off x="8651042" y="5032237"/>
            <a:ext cx="699590" cy="441402"/>
          </a:xfrm>
          <a:prstGeom prst="bentConnector3">
            <a:avLst/>
          </a:prstGeom>
          <a:ln w="6350" cap="flat">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02A3506-913F-7D0B-3483-60A926730F3A}"/>
              </a:ext>
              <a:ext uri="{C183D7F6-B498-43B3-948B-1728B52AA6E4}">
                <adec:decorative xmlns:adec="http://schemas.microsoft.com/office/drawing/2017/decorative" val="1"/>
              </a:ext>
            </a:extLst>
          </p:cNvPr>
          <p:cNvCxnSpPr>
            <a:cxnSpLocks/>
            <a:stCxn id="15" idx="1"/>
          </p:cNvCxnSpPr>
          <p:nvPr/>
        </p:nvCxnSpPr>
        <p:spPr>
          <a:xfrm flipH="1">
            <a:off x="8651042" y="3482210"/>
            <a:ext cx="699590" cy="0"/>
          </a:xfrm>
          <a:prstGeom prst="line">
            <a:avLst/>
          </a:prstGeom>
          <a:ln w="6350" cap="flat">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6" name="Freeform: Shape 35">
            <a:extLst>
              <a:ext uri="{FF2B5EF4-FFF2-40B4-BE49-F238E27FC236}">
                <a16:creationId xmlns:a16="http://schemas.microsoft.com/office/drawing/2014/main" id="{B9090EBE-C03E-BDDD-A148-1BD46EA6BFD1}"/>
              </a:ext>
              <a:ext uri="{C183D7F6-B498-43B3-948B-1728B52AA6E4}">
                <adec:decorative xmlns:adec="http://schemas.microsoft.com/office/drawing/2017/decorative" val="1"/>
              </a:ext>
            </a:extLst>
          </p:cNvPr>
          <p:cNvSpPr>
            <a:spLocks noChangeAspect="1"/>
          </p:cNvSpPr>
          <p:nvPr/>
        </p:nvSpPr>
        <p:spPr>
          <a:xfrm>
            <a:off x="794046" y="1847275"/>
            <a:ext cx="475080" cy="457336"/>
          </a:xfrm>
          <a:custGeom>
            <a:avLst/>
            <a:gdLst>
              <a:gd name="connsiteX0" fmla="*/ 36064 w 439688"/>
              <a:gd name="connsiteY0" fmla="*/ 183736 h 423266"/>
              <a:gd name="connsiteX1" fmla="*/ 48030 w 439688"/>
              <a:gd name="connsiteY1" fmla="*/ 185302 h 423266"/>
              <a:gd name="connsiteX2" fmla="*/ 72701 w 439688"/>
              <a:gd name="connsiteY2" fmla="*/ 218007 h 423266"/>
              <a:gd name="connsiteX3" fmla="*/ 70992 w 439688"/>
              <a:gd name="connsiteY3" fmla="*/ 229845 h 423266"/>
              <a:gd name="connsiteX4" fmla="*/ 64570 w 439688"/>
              <a:gd name="connsiteY4" fmla="*/ 231458 h 423266"/>
              <a:gd name="connsiteX5" fmla="*/ 59072 w 439688"/>
              <a:gd name="connsiteY5" fmla="*/ 228095 h 423266"/>
              <a:gd name="connsiteX6" fmla="*/ 46043 w 439688"/>
              <a:gd name="connsiteY6" fmla="*/ 211097 h 423266"/>
              <a:gd name="connsiteX7" fmla="*/ 67388 w 439688"/>
              <a:gd name="connsiteY7" fmla="*/ 301059 h 423266"/>
              <a:gd name="connsiteX8" fmla="*/ 222393 w 439688"/>
              <a:gd name="connsiteY8" fmla="*/ 394292 h 423266"/>
              <a:gd name="connsiteX9" fmla="*/ 228630 w 439688"/>
              <a:gd name="connsiteY9" fmla="*/ 397332 h 423266"/>
              <a:gd name="connsiteX10" fmla="*/ 230386 w 439688"/>
              <a:gd name="connsiteY10" fmla="*/ 404196 h 423266"/>
              <a:gd name="connsiteX11" fmla="*/ 222255 w 439688"/>
              <a:gd name="connsiteY11" fmla="*/ 410921 h 423266"/>
              <a:gd name="connsiteX12" fmla="*/ 222116 w 439688"/>
              <a:gd name="connsiteY12" fmla="*/ 410921 h 423266"/>
              <a:gd name="connsiteX13" fmla="*/ 52696 w 439688"/>
              <a:gd name="connsiteY13" fmla="*/ 308936 h 423266"/>
              <a:gd name="connsiteX14" fmla="*/ 29503 w 439688"/>
              <a:gd name="connsiteY14" fmla="*/ 209992 h 423266"/>
              <a:gd name="connsiteX15" fmla="*/ 13610 w 439688"/>
              <a:gd name="connsiteY15" fmla="*/ 221876 h 423266"/>
              <a:gd name="connsiteX16" fmla="*/ 7419 w 439688"/>
              <a:gd name="connsiteY16" fmla="*/ 223489 h 423266"/>
              <a:gd name="connsiteX17" fmla="*/ 1690 w 439688"/>
              <a:gd name="connsiteY17" fmla="*/ 220172 h 423266"/>
              <a:gd name="connsiteX18" fmla="*/ 3445 w 439688"/>
              <a:gd name="connsiteY18" fmla="*/ 208195 h 423266"/>
              <a:gd name="connsiteX19" fmla="*/ 236855 w 439688"/>
              <a:gd name="connsiteY19" fmla="*/ 175675 h 423266"/>
              <a:gd name="connsiteX20" fmla="*/ 205484 w 439688"/>
              <a:gd name="connsiteY20" fmla="*/ 213953 h 423266"/>
              <a:gd name="connsiteX21" fmla="*/ 230433 w 439688"/>
              <a:gd name="connsiteY21" fmla="*/ 238828 h 423266"/>
              <a:gd name="connsiteX22" fmla="*/ 268826 w 439688"/>
              <a:gd name="connsiteY22" fmla="*/ 207551 h 423266"/>
              <a:gd name="connsiteX23" fmla="*/ 236855 w 439688"/>
              <a:gd name="connsiteY23" fmla="*/ 175675 h 423266"/>
              <a:gd name="connsiteX24" fmla="*/ 236855 w 439688"/>
              <a:gd name="connsiteY24" fmla="*/ 154393 h 423266"/>
              <a:gd name="connsiteX25" fmla="*/ 290171 w 439688"/>
              <a:gd name="connsiteY25" fmla="*/ 207551 h 423266"/>
              <a:gd name="connsiteX26" fmla="*/ 236855 w 439688"/>
              <a:gd name="connsiteY26" fmla="*/ 260708 h 423266"/>
              <a:gd name="connsiteX27" fmla="*/ 183538 w 439688"/>
              <a:gd name="connsiteY27" fmla="*/ 207551 h 423266"/>
              <a:gd name="connsiteX28" fmla="*/ 236855 w 439688"/>
              <a:gd name="connsiteY28" fmla="*/ 154393 h 423266"/>
              <a:gd name="connsiteX29" fmla="*/ 399991 w 439688"/>
              <a:gd name="connsiteY29" fmla="*/ 97873 h 423266"/>
              <a:gd name="connsiteX30" fmla="*/ 405350 w 439688"/>
              <a:gd name="connsiteY30" fmla="*/ 101236 h 423266"/>
              <a:gd name="connsiteX31" fmla="*/ 388625 w 439688"/>
              <a:gd name="connsiteY31" fmla="*/ 342102 h 423266"/>
              <a:gd name="connsiteX32" fmla="*/ 302645 w 439688"/>
              <a:gd name="connsiteY32" fmla="*/ 396779 h 423266"/>
              <a:gd name="connsiteX33" fmla="*/ 319092 w 439688"/>
              <a:gd name="connsiteY33" fmla="*/ 407742 h 423266"/>
              <a:gd name="connsiteX34" fmla="*/ 322742 w 439688"/>
              <a:gd name="connsiteY34" fmla="*/ 413132 h 423266"/>
              <a:gd name="connsiteX35" fmla="*/ 321541 w 439688"/>
              <a:gd name="connsiteY35" fmla="*/ 419488 h 423266"/>
              <a:gd name="connsiteX36" fmla="*/ 314334 w 439688"/>
              <a:gd name="connsiteY36" fmla="*/ 423266 h 423266"/>
              <a:gd name="connsiteX37" fmla="*/ 309621 w 439688"/>
              <a:gd name="connsiteY37" fmla="*/ 421884 h 423266"/>
              <a:gd name="connsiteX38" fmla="*/ 275617 w 439688"/>
              <a:gd name="connsiteY38" fmla="*/ 399267 h 423266"/>
              <a:gd name="connsiteX39" fmla="*/ 273168 w 439688"/>
              <a:gd name="connsiteY39" fmla="*/ 387474 h 423266"/>
              <a:gd name="connsiteX40" fmla="*/ 295899 w 439688"/>
              <a:gd name="connsiteY40" fmla="*/ 353433 h 423266"/>
              <a:gd name="connsiteX41" fmla="*/ 301444 w 439688"/>
              <a:gd name="connsiteY41" fmla="*/ 349840 h 423266"/>
              <a:gd name="connsiteX42" fmla="*/ 307773 w 439688"/>
              <a:gd name="connsiteY42" fmla="*/ 351176 h 423266"/>
              <a:gd name="connsiteX43" fmla="*/ 311377 w 439688"/>
              <a:gd name="connsiteY43" fmla="*/ 356566 h 423266"/>
              <a:gd name="connsiteX44" fmla="*/ 310083 w 439688"/>
              <a:gd name="connsiteY44" fmla="*/ 362923 h 423266"/>
              <a:gd name="connsiteX45" fmla="*/ 298209 w 439688"/>
              <a:gd name="connsiteY45" fmla="*/ 380795 h 423266"/>
              <a:gd name="connsiteX46" fmla="*/ 376336 w 439688"/>
              <a:gd name="connsiteY46" fmla="*/ 330908 h 423266"/>
              <a:gd name="connsiteX47" fmla="*/ 391721 w 439688"/>
              <a:gd name="connsiteY47" fmla="*/ 110817 h 423266"/>
              <a:gd name="connsiteX48" fmla="*/ 393384 w 439688"/>
              <a:gd name="connsiteY48" fmla="*/ 99578 h 423266"/>
              <a:gd name="connsiteX49" fmla="*/ 394863 w 439688"/>
              <a:gd name="connsiteY49" fmla="*/ 101374 h 423266"/>
              <a:gd name="connsiteX50" fmla="*/ 393476 w 439688"/>
              <a:gd name="connsiteY50" fmla="*/ 99532 h 423266"/>
              <a:gd name="connsiteX51" fmla="*/ 399991 w 439688"/>
              <a:gd name="connsiteY51" fmla="*/ 97873 h 423266"/>
              <a:gd name="connsiteX52" fmla="*/ 237039 w 439688"/>
              <a:gd name="connsiteY52" fmla="*/ 90595 h 423266"/>
              <a:gd name="connsiteX53" fmla="*/ 217773 w 439688"/>
              <a:gd name="connsiteY53" fmla="*/ 92254 h 423266"/>
              <a:gd name="connsiteX54" fmla="*/ 216341 w 439688"/>
              <a:gd name="connsiteY54" fmla="*/ 105059 h 423266"/>
              <a:gd name="connsiteX55" fmla="*/ 194765 w 439688"/>
              <a:gd name="connsiteY55" fmla="*/ 137718 h 423266"/>
              <a:gd name="connsiteX56" fmla="*/ 159005 w 439688"/>
              <a:gd name="connsiteY56" fmla="*/ 139054 h 423266"/>
              <a:gd name="connsiteX57" fmla="*/ 146254 w 439688"/>
              <a:gd name="connsiteY57" fmla="*/ 133480 h 423266"/>
              <a:gd name="connsiteX58" fmla="*/ 127080 w 439688"/>
              <a:gd name="connsiteY58" fmla="*/ 166324 h 423266"/>
              <a:gd name="connsiteX59" fmla="*/ 137614 w 439688"/>
              <a:gd name="connsiteY59" fmla="*/ 174062 h 423266"/>
              <a:gd name="connsiteX60" fmla="*/ 155125 w 439688"/>
              <a:gd name="connsiteY60" fmla="*/ 208886 h 423266"/>
              <a:gd name="connsiteX61" fmla="*/ 138400 w 439688"/>
              <a:gd name="connsiteY61" fmla="*/ 240440 h 423266"/>
              <a:gd name="connsiteX62" fmla="*/ 127034 w 439688"/>
              <a:gd name="connsiteY62" fmla="*/ 248777 h 423266"/>
              <a:gd name="connsiteX63" fmla="*/ 146208 w 439688"/>
              <a:gd name="connsiteY63" fmla="*/ 281713 h 423266"/>
              <a:gd name="connsiteX64" fmla="*/ 159052 w 439688"/>
              <a:gd name="connsiteY64" fmla="*/ 276093 h 423266"/>
              <a:gd name="connsiteX65" fmla="*/ 213015 w 439688"/>
              <a:gd name="connsiteY65" fmla="*/ 297190 h 423266"/>
              <a:gd name="connsiteX66" fmla="*/ 216156 w 439688"/>
              <a:gd name="connsiteY66" fmla="*/ 308936 h 423266"/>
              <a:gd name="connsiteX67" fmla="*/ 217727 w 439688"/>
              <a:gd name="connsiteY67" fmla="*/ 322893 h 423266"/>
              <a:gd name="connsiteX68" fmla="*/ 255936 w 439688"/>
              <a:gd name="connsiteY68" fmla="*/ 322893 h 423266"/>
              <a:gd name="connsiteX69" fmla="*/ 257507 w 439688"/>
              <a:gd name="connsiteY69" fmla="*/ 308936 h 423266"/>
              <a:gd name="connsiteX70" fmla="*/ 302738 w 439688"/>
              <a:gd name="connsiteY70" fmla="*/ 272869 h 423266"/>
              <a:gd name="connsiteX71" fmla="*/ 314657 w 439688"/>
              <a:gd name="connsiteY71" fmla="*/ 276047 h 423266"/>
              <a:gd name="connsiteX72" fmla="*/ 327501 w 439688"/>
              <a:gd name="connsiteY72" fmla="*/ 281667 h 423266"/>
              <a:gd name="connsiteX73" fmla="*/ 346629 w 439688"/>
              <a:gd name="connsiteY73" fmla="*/ 248823 h 423266"/>
              <a:gd name="connsiteX74" fmla="*/ 335263 w 439688"/>
              <a:gd name="connsiteY74" fmla="*/ 240486 h 423266"/>
              <a:gd name="connsiteX75" fmla="*/ 326531 w 439688"/>
              <a:gd name="connsiteY75" fmla="*/ 183413 h 423266"/>
              <a:gd name="connsiteX76" fmla="*/ 335263 w 439688"/>
              <a:gd name="connsiteY76" fmla="*/ 174707 h 423266"/>
              <a:gd name="connsiteX77" fmla="*/ 346583 w 439688"/>
              <a:gd name="connsiteY77" fmla="*/ 166370 h 423266"/>
              <a:gd name="connsiteX78" fmla="*/ 327409 w 439688"/>
              <a:gd name="connsiteY78" fmla="*/ 133526 h 423266"/>
              <a:gd name="connsiteX79" fmla="*/ 314657 w 439688"/>
              <a:gd name="connsiteY79" fmla="*/ 139100 h 423266"/>
              <a:gd name="connsiteX80" fmla="*/ 260648 w 439688"/>
              <a:gd name="connsiteY80" fmla="*/ 118049 h 423266"/>
              <a:gd name="connsiteX81" fmla="*/ 257460 w 439688"/>
              <a:gd name="connsiteY81" fmla="*/ 106165 h 423266"/>
              <a:gd name="connsiteX82" fmla="*/ 255889 w 439688"/>
              <a:gd name="connsiteY82" fmla="*/ 92346 h 423266"/>
              <a:gd name="connsiteX83" fmla="*/ 236947 w 439688"/>
              <a:gd name="connsiteY83" fmla="*/ 90687 h 423266"/>
              <a:gd name="connsiteX84" fmla="*/ 237039 w 439688"/>
              <a:gd name="connsiteY84" fmla="*/ 69314 h 423266"/>
              <a:gd name="connsiteX85" fmla="*/ 267948 w 439688"/>
              <a:gd name="connsiteY85" fmla="*/ 72861 h 423266"/>
              <a:gd name="connsiteX86" fmla="*/ 276357 w 439688"/>
              <a:gd name="connsiteY86" fmla="*/ 82074 h 423266"/>
              <a:gd name="connsiteX87" fmla="*/ 278713 w 439688"/>
              <a:gd name="connsiteY87" fmla="*/ 103079 h 423266"/>
              <a:gd name="connsiteX88" fmla="*/ 287815 w 439688"/>
              <a:gd name="connsiteY88" fmla="*/ 118141 h 423266"/>
              <a:gd name="connsiteX89" fmla="*/ 306203 w 439688"/>
              <a:gd name="connsiteY89" fmla="*/ 119523 h 423266"/>
              <a:gd name="connsiteX90" fmla="*/ 326115 w 439688"/>
              <a:gd name="connsiteY90" fmla="*/ 110817 h 423266"/>
              <a:gd name="connsiteX91" fmla="*/ 338220 w 439688"/>
              <a:gd name="connsiteY91" fmla="*/ 113305 h 423266"/>
              <a:gd name="connsiteX92" fmla="*/ 369498 w 439688"/>
              <a:gd name="connsiteY92" fmla="*/ 166923 h 423266"/>
              <a:gd name="connsiteX93" fmla="*/ 365664 w 439688"/>
              <a:gd name="connsiteY93" fmla="*/ 178761 h 423266"/>
              <a:gd name="connsiteX94" fmla="*/ 348015 w 439688"/>
              <a:gd name="connsiteY94" fmla="*/ 191751 h 423266"/>
              <a:gd name="connsiteX95" fmla="*/ 343810 w 439688"/>
              <a:gd name="connsiteY95" fmla="*/ 219112 h 423266"/>
              <a:gd name="connsiteX96" fmla="*/ 348015 w 439688"/>
              <a:gd name="connsiteY96" fmla="*/ 223304 h 423266"/>
              <a:gd name="connsiteX97" fmla="*/ 365664 w 439688"/>
              <a:gd name="connsiteY97" fmla="*/ 236294 h 423266"/>
              <a:gd name="connsiteX98" fmla="*/ 369498 w 439688"/>
              <a:gd name="connsiteY98" fmla="*/ 248132 h 423266"/>
              <a:gd name="connsiteX99" fmla="*/ 338220 w 439688"/>
              <a:gd name="connsiteY99" fmla="*/ 301750 h 423266"/>
              <a:gd name="connsiteX100" fmla="*/ 326162 w 439688"/>
              <a:gd name="connsiteY100" fmla="*/ 304238 h 423266"/>
              <a:gd name="connsiteX101" fmla="*/ 306757 w 439688"/>
              <a:gd name="connsiteY101" fmla="*/ 295762 h 423266"/>
              <a:gd name="connsiteX102" fmla="*/ 289154 w 439688"/>
              <a:gd name="connsiteY102" fmla="*/ 296085 h 423266"/>
              <a:gd name="connsiteX103" fmla="*/ 278805 w 439688"/>
              <a:gd name="connsiteY103" fmla="*/ 311285 h 423266"/>
              <a:gd name="connsiteX104" fmla="*/ 276403 w 439688"/>
              <a:gd name="connsiteY104" fmla="*/ 332935 h 423266"/>
              <a:gd name="connsiteX105" fmla="*/ 268133 w 439688"/>
              <a:gd name="connsiteY105" fmla="*/ 342148 h 423266"/>
              <a:gd name="connsiteX106" fmla="*/ 205761 w 439688"/>
              <a:gd name="connsiteY106" fmla="*/ 342148 h 423266"/>
              <a:gd name="connsiteX107" fmla="*/ 197491 w 439688"/>
              <a:gd name="connsiteY107" fmla="*/ 332935 h 423266"/>
              <a:gd name="connsiteX108" fmla="*/ 195089 w 439688"/>
              <a:gd name="connsiteY108" fmla="*/ 311332 h 423266"/>
              <a:gd name="connsiteX109" fmla="*/ 173328 w 439688"/>
              <a:gd name="connsiteY109" fmla="*/ 294104 h 423266"/>
              <a:gd name="connsiteX110" fmla="*/ 167691 w 439688"/>
              <a:gd name="connsiteY110" fmla="*/ 295624 h 423266"/>
              <a:gd name="connsiteX111" fmla="*/ 147686 w 439688"/>
              <a:gd name="connsiteY111" fmla="*/ 304376 h 423266"/>
              <a:gd name="connsiteX112" fmla="*/ 135581 w 439688"/>
              <a:gd name="connsiteY112" fmla="*/ 301889 h 423266"/>
              <a:gd name="connsiteX113" fmla="*/ 104303 w 439688"/>
              <a:gd name="connsiteY113" fmla="*/ 248225 h 423266"/>
              <a:gd name="connsiteX114" fmla="*/ 108138 w 439688"/>
              <a:gd name="connsiteY114" fmla="*/ 236386 h 423266"/>
              <a:gd name="connsiteX115" fmla="*/ 125787 w 439688"/>
              <a:gd name="connsiteY115" fmla="*/ 223396 h 423266"/>
              <a:gd name="connsiteX116" fmla="*/ 129991 w 439688"/>
              <a:gd name="connsiteY116" fmla="*/ 196035 h 423266"/>
              <a:gd name="connsiteX117" fmla="*/ 125787 w 439688"/>
              <a:gd name="connsiteY117" fmla="*/ 191843 h 423266"/>
              <a:gd name="connsiteX118" fmla="*/ 108138 w 439688"/>
              <a:gd name="connsiteY118" fmla="*/ 178899 h 423266"/>
              <a:gd name="connsiteX119" fmla="*/ 104303 w 439688"/>
              <a:gd name="connsiteY119" fmla="*/ 167107 h 423266"/>
              <a:gd name="connsiteX120" fmla="*/ 135581 w 439688"/>
              <a:gd name="connsiteY120" fmla="*/ 113489 h 423266"/>
              <a:gd name="connsiteX121" fmla="*/ 147686 w 439688"/>
              <a:gd name="connsiteY121" fmla="*/ 111001 h 423266"/>
              <a:gd name="connsiteX122" fmla="*/ 167599 w 439688"/>
              <a:gd name="connsiteY122" fmla="*/ 119707 h 423266"/>
              <a:gd name="connsiteX123" fmla="*/ 193518 w 439688"/>
              <a:gd name="connsiteY123" fmla="*/ 109481 h 423266"/>
              <a:gd name="connsiteX124" fmla="*/ 195042 w 439688"/>
              <a:gd name="connsiteY124" fmla="*/ 103862 h 423266"/>
              <a:gd name="connsiteX125" fmla="*/ 197445 w 439688"/>
              <a:gd name="connsiteY125" fmla="*/ 82212 h 423266"/>
              <a:gd name="connsiteX126" fmla="*/ 205854 w 439688"/>
              <a:gd name="connsiteY126" fmla="*/ 72953 h 423266"/>
              <a:gd name="connsiteX127" fmla="*/ 237039 w 439688"/>
              <a:gd name="connsiteY127" fmla="*/ 69406 h 423266"/>
              <a:gd name="connsiteX128" fmla="*/ 253718 w 439688"/>
              <a:gd name="connsiteY128" fmla="*/ 1555 h 423266"/>
              <a:gd name="connsiteX129" fmla="*/ 348061 w 439688"/>
              <a:gd name="connsiteY129" fmla="*/ 40294 h 423266"/>
              <a:gd name="connsiteX130" fmla="*/ 347553 w 439688"/>
              <a:gd name="connsiteY130" fmla="*/ 20533 h 423266"/>
              <a:gd name="connsiteX131" fmla="*/ 349909 w 439688"/>
              <a:gd name="connsiteY131" fmla="*/ 14499 h 423266"/>
              <a:gd name="connsiteX132" fmla="*/ 355823 w 439688"/>
              <a:gd name="connsiteY132" fmla="*/ 11781 h 423266"/>
              <a:gd name="connsiteX133" fmla="*/ 364647 w 439688"/>
              <a:gd name="connsiteY133" fmla="*/ 20119 h 423266"/>
              <a:gd name="connsiteX134" fmla="*/ 365617 w 439688"/>
              <a:gd name="connsiteY134" fmla="*/ 60885 h 423266"/>
              <a:gd name="connsiteX135" fmla="*/ 357347 w 439688"/>
              <a:gd name="connsiteY135" fmla="*/ 69637 h 423266"/>
              <a:gd name="connsiteX136" fmla="*/ 316367 w 439688"/>
              <a:gd name="connsiteY136" fmla="*/ 70696 h 423266"/>
              <a:gd name="connsiteX137" fmla="*/ 310222 w 439688"/>
              <a:gd name="connsiteY137" fmla="*/ 68255 h 423266"/>
              <a:gd name="connsiteX138" fmla="*/ 307681 w 439688"/>
              <a:gd name="connsiteY138" fmla="*/ 62313 h 423266"/>
              <a:gd name="connsiteX139" fmla="*/ 310037 w 439688"/>
              <a:gd name="connsiteY139" fmla="*/ 56278 h 423266"/>
              <a:gd name="connsiteX140" fmla="*/ 315997 w 439688"/>
              <a:gd name="connsiteY140" fmla="*/ 53653 h 423266"/>
              <a:gd name="connsiteX141" fmla="*/ 337481 w 439688"/>
              <a:gd name="connsiteY141" fmla="*/ 53100 h 423266"/>
              <a:gd name="connsiteX142" fmla="*/ 251639 w 439688"/>
              <a:gd name="connsiteY142" fmla="*/ 18046 h 423266"/>
              <a:gd name="connsiteX143" fmla="*/ 63276 w 439688"/>
              <a:gd name="connsiteY143" fmla="*/ 129335 h 423266"/>
              <a:gd name="connsiteX144" fmla="*/ 55607 w 439688"/>
              <a:gd name="connsiteY144" fmla="*/ 134632 h 423266"/>
              <a:gd name="connsiteX145" fmla="*/ 53297 w 439688"/>
              <a:gd name="connsiteY145" fmla="*/ 134310 h 423266"/>
              <a:gd name="connsiteX146" fmla="*/ 47938 w 439688"/>
              <a:gd name="connsiteY146" fmla="*/ 129888 h 423266"/>
              <a:gd name="connsiteX147" fmla="*/ 47660 w 439688"/>
              <a:gd name="connsiteY147" fmla="*/ 123439 h 423266"/>
              <a:gd name="connsiteX148" fmla="*/ 253718 w 439688"/>
              <a:gd name="connsiteY148" fmla="*/ 1555 h 42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39688" h="423266">
                <a:moveTo>
                  <a:pt x="36064" y="183736"/>
                </a:moveTo>
                <a:cubicBezTo>
                  <a:pt x="39621" y="180926"/>
                  <a:pt x="45027" y="181617"/>
                  <a:pt x="48030" y="185302"/>
                </a:cubicBezTo>
                <a:lnTo>
                  <a:pt x="72701" y="218007"/>
                </a:lnTo>
                <a:cubicBezTo>
                  <a:pt x="75519" y="221738"/>
                  <a:pt x="74734" y="227081"/>
                  <a:pt x="70992" y="229845"/>
                </a:cubicBezTo>
                <a:cubicBezTo>
                  <a:pt x="69144" y="231227"/>
                  <a:pt x="66834" y="231780"/>
                  <a:pt x="64570" y="231458"/>
                </a:cubicBezTo>
                <a:cubicBezTo>
                  <a:pt x="62306" y="231089"/>
                  <a:pt x="60365" y="229937"/>
                  <a:pt x="59072" y="228095"/>
                </a:cubicBezTo>
                <a:lnTo>
                  <a:pt x="46043" y="211097"/>
                </a:lnTo>
                <a:cubicBezTo>
                  <a:pt x="45027" y="242375"/>
                  <a:pt x="52373" y="273329"/>
                  <a:pt x="67388" y="301059"/>
                </a:cubicBezTo>
                <a:cubicBezTo>
                  <a:pt x="98066" y="357810"/>
                  <a:pt x="157480" y="393555"/>
                  <a:pt x="222393" y="394292"/>
                </a:cubicBezTo>
                <a:cubicBezTo>
                  <a:pt x="224842" y="394338"/>
                  <a:pt x="227106" y="395443"/>
                  <a:pt x="228630" y="397332"/>
                </a:cubicBezTo>
                <a:cubicBezTo>
                  <a:pt x="230201" y="399221"/>
                  <a:pt x="230848" y="401754"/>
                  <a:pt x="230386" y="404196"/>
                </a:cubicBezTo>
                <a:cubicBezTo>
                  <a:pt x="229601" y="408111"/>
                  <a:pt x="226182" y="410921"/>
                  <a:pt x="222255" y="410921"/>
                </a:cubicBezTo>
                <a:lnTo>
                  <a:pt x="222116" y="410921"/>
                </a:lnTo>
                <a:cubicBezTo>
                  <a:pt x="151243" y="410046"/>
                  <a:pt x="86331" y="370984"/>
                  <a:pt x="52696" y="308936"/>
                </a:cubicBezTo>
                <a:cubicBezTo>
                  <a:pt x="36156" y="278304"/>
                  <a:pt x="28163" y="244217"/>
                  <a:pt x="29503" y="209992"/>
                </a:cubicBezTo>
                <a:lnTo>
                  <a:pt x="13610" y="221876"/>
                </a:lnTo>
                <a:cubicBezTo>
                  <a:pt x="11900" y="223212"/>
                  <a:pt x="9683" y="223811"/>
                  <a:pt x="7419" y="223489"/>
                </a:cubicBezTo>
                <a:cubicBezTo>
                  <a:pt x="5155" y="223166"/>
                  <a:pt x="3076" y="221968"/>
                  <a:pt x="1690" y="220172"/>
                </a:cubicBezTo>
                <a:cubicBezTo>
                  <a:pt x="-1128" y="216395"/>
                  <a:pt x="-343" y="211005"/>
                  <a:pt x="3445" y="208195"/>
                </a:cubicBezTo>
                <a:close/>
                <a:moveTo>
                  <a:pt x="236855" y="175675"/>
                </a:moveTo>
                <a:cubicBezTo>
                  <a:pt x="217080" y="175675"/>
                  <a:pt x="201511" y="193547"/>
                  <a:pt x="205484" y="213953"/>
                </a:cubicBezTo>
                <a:cubicBezTo>
                  <a:pt x="207886" y="226390"/>
                  <a:pt x="217958" y="236432"/>
                  <a:pt x="230433" y="238828"/>
                </a:cubicBezTo>
                <a:cubicBezTo>
                  <a:pt x="250900" y="242789"/>
                  <a:pt x="268826" y="227266"/>
                  <a:pt x="268826" y="207551"/>
                </a:cubicBezTo>
                <a:cubicBezTo>
                  <a:pt x="268826" y="189954"/>
                  <a:pt x="254503" y="175675"/>
                  <a:pt x="236855" y="175675"/>
                </a:cubicBezTo>
                <a:close/>
                <a:moveTo>
                  <a:pt x="236855" y="154393"/>
                </a:moveTo>
                <a:cubicBezTo>
                  <a:pt x="266285" y="154393"/>
                  <a:pt x="290171" y="178208"/>
                  <a:pt x="290171" y="207551"/>
                </a:cubicBezTo>
                <a:cubicBezTo>
                  <a:pt x="290171" y="236893"/>
                  <a:pt x="266285" y="260708"/>
                  <a:pt x="236855" y="260708"/>
                </a:cubicBezTo>
                <a:cubicBezTo>
                  <a:pt x="207424" y="260708"/>
                  <a:pt x="183538" y="236893"/>
                  <a:pt x="183538" y="207551"/>
                </a:cubicBezTo>
                <a:cubicBezTo>
                  <a:pt x="183538" y="178208"/>
                  <a:pt x="207424" y="154393"/>
                  <a:pt x="236855" y="154393"/>
                </a:cubicBezTo>
                <a:close/>
                <a:moveTo>
                  <a:pt x="399991" y="97873"/>
                </a:moveTo>
                <a:cubicBezTo>
                  <a:pt x="402209" y="98242"/>
                  <a:pt x="404103" y="99439"/>
                  <a:pt x="405350" y="101236"/>
                </a:cubicBezTo>
                <a:cubicBezTo>
                  <a:pt x="456726" y="176043"/>
                  <a:pt x="449888" y="275079"/>
                  <a:pt x="388625" y="342102"/>
                </a:cubicBezTo>
                <a:cubicBezTo>
                  <a:pt x="365155" y="367805"/>
                  <a:pt x="335494" y="386645"/>
                  <a:pt x="302645" y="396779"/>
                </a:cubicBezTo>
                <a:lnTo>
                  <a:pt x="319092" y="407742"/>
                </a:lnTo>
                <a:cubicBezTo>
                  <a:pt x="320987" y="408940"/>
                  <a:pt x="322280" y="410829"/>
                  <a:pt x="322742" y="413132"/>
                </a:cubicBezTo>
                <a:cubicBezTo>
                  <a:pt x="323204" y="415343"/>
                  <a:pt x="322742" y="417646"/>
                  <a:pt x="321541" y="419488"/>
                </a:cubicBezTo>
                <a:cubicBezTo>
                  <a:pt x="319878" y="421976"/>
                  <a:pt x="317106" y="423266"/>
                  <a:pt x="314334" y="423266"/>
                </a:cubicBezTo>
                <a:cubicBezTo>
                  <a:pt x="312717" y="423266"/>
                  <a:pt x="311053" y="422851"/>
                  <a:pt x="309621" y="421884"/>
                </a:cubicBezTo>
                <a:lnTo>
                  <a:pt x="275617" y="399267"/>
                </a:lnTo>
                <a:cubicBezTo>
                  <a:pt x="271736" y="396733"/>
                  <a:pt x="270627" y="391436"/>
                  <a:pt x="273168" y="387474"/>
                </a:cubicBezTo>
                <a:lnTo>
                  <a:pt x="295899" y="353433"/>
                </a:lnTo>
                <a:cubicBezTo>
                  <a:pt x="297193" y="351545"/>
                  <a:pt x="299180" y="350255"/>
                  <a:pt x="301444" y="349840"/>
                </a:cubicBezTo>
                <a:cubicBezTo>
                  <a:pt x="303661" y="349426"/>
                  <a:pt x="305925" y="349933"/>
                  <a:pt x="307773" y="351176"/>
                </a:cubicBezTo>
                <a:cubicBezTo>
                  <a:pt x="309621" y="352374"/>
                  <a:pt x="310915" y="354309"/>
                  <a:pt x="311377" y="356566"/>
                </a:cubicBezTo>
                <a:cubicBezTo>
                  <a:pt x="311793" y="358777"/>
                  <a:pt x="311331" y="361080"/>
                  <a:pt x="310083" y="362923"/>
                </a:cubicBezTo>
                <a:lnTo>
                  <a:pt x="298209" y="380795"/>
                </a:lnTo>
                <a:cubicBezTo>
                  <a:pt x="328056" y="371444"/>
                  <a:pt x="354991" y="354309"/>
                  <a:pt x="376336" y="330908"/>
                </a:cubicBezTo>
                <a:cubicBezTo>
                  <a:pt x="432239" y="269690"/>
                  <a:pt x="438569" y="179175"/>
                  <a:pt x="391721" y="110817"/>
                </a:cubicBezTo>
                <a:cubicBezTo>
                  <a:pt x="389180" y="107132"/>
                  <a:pt x="389919" y="102203"/>
                  <a:pt x="393384" y="99578"/>
                </a:cubicBezTo>
                <a:lnTo>
                  <a:pt x="394863" y="101374"/>
                </a:lnTo>
                <a:lnTo>
                  <a:pt x="393476" y="99532"/>
                </a:lnTo>
                <a:cubicBezTo>
                  <a:pt x="395371" y="98104"/>
                  <a:pt x="397727" y="97505"/>
                  <a:pt x="399991" y="97873"/>
                </a:cubicBezTo>
                <a:close/>
                <a:moveTo>
                  <a:pt x="237039" y="90595"/>
                </a:moveTo>
                <a:cubicBezTo>
                  <a:pt x="230571" y="90687"/>
                  <a:pt x="224149" y="91240"/>
                  <a:pt x="217773" y="92254"/>
                </a:cubicBezTo>
                <a:lnTo>
                  <a:pt x="216341" y="105059"/>
                </a:lnTo>
                <a:cubicBezTo>
                  <a:pt x="214817" y="118740"/>
                  <a:pt x="207009" y="131315"/>
                  <a:pt x="194765" y="137718"/>
                </a:cubicBezTo>
                <a:cubicBezTo>
                  <a:pt x="183169" y="143753"/>
                  <a:pt x="170094" y="143891"/>
                  <a:pt x="159005" y="139054"/>
                </a:cubicBezTo>
                <a:lnTo>
                  <a:pt x="146254" y="133480"/>
                </a:lnTo>
                <a:cubicBezTo>
                  <a:pt x="138122" y="143338"/>
                  <a:pt x="131654" y="154393"/>
                  <a:pt x="127080" y="166324"/>
                </a:cubicBezTo>
                <a:lnTo>
                  <a:pt x="137614" y="174062"/>
                </a:lnTo>
                <a:cubicBezTo>
                  <a:pt x="148703" y="182216"/>
                  <a:pt x="155725" y="195159"/>
                  <a:pt x="155125" y="208886"/>
                </a:cubicBezTo>
                <a:cubicBezTo>
                  <a:pt x="154524" y="222613"/>
                  <a:pt x="148148" y="233300"/>
                  <a:pt x="138400" y="240440"/>
                </a:cubicBezTo>
                <a:lnTo>
                  <a:pt x="127034" y="248777"/>
                </a:lnTo>
                <a:cubicBezTo>
                  <a:pt x="131562" y="260708"/>
                  <a:pt x="138076" y="271809"/>
                  <a:pt x="146208" y="281713"/>
                </a:cubicBezTo>
                <a:lnTo>
                  <a:pt x="159052" y="276093"/>
                </a:lnTo>
                <a:cubicBezTo>
                  <a:pt x="179796" y="267065"/>
                  <a:pt x="203959" y="276508"/>
                  <a:pt x="213015" y="297190"/>
                </a:cubicBezTo>
                <a:cubicBezTo>
                  <a:pt x="214632" y="300921"/>
                  <a:pt x="215741" y="304883"/>
                  <a:pt x="216156" y="308936"/>
                </a:cubicBezTo>
                <a:lnTo>
                  <a:pt x="217727" y="322893"/>
                </a:lnTo>
                <a:cubicBezTo>
                  <a:pt x="230386" y="325012"/>
                  <a:pt x="243277" y="325012"/>
                  <a:pt x="255936" y="322893"/>
                </a:cubicBezTo>
                <a:lnTo>
                  <a:pt x="257507" y="308936"/>
                </a:lnTo>
                <a:cubicBezTo>
                  <a:pt x="260001" y="286503"/>
                  <a:pt x="280238" y="270381"/>
                  <a:pt x="302738" y="272869"/>
                </a:cubicBezTo>
                <a:cubicBezTo>
                  <a:pt x="306849" y="273329"/>
                  <a:pt x="310869" y="274389"/>
                  <a:pt x="314657" y="276047"/>
                </a:cubicBezTo>
                <a:lnTo>
                  <a:pt x="327501" y="281667"/>
                </a:lnTo>
                <a:cubicBezTo>
                  <a:pt x="335633" y="271809"/>
                  <a:pt x="342101" y="260708"/>
                  <a:pt x="346629" y="248823"/>
                </a:cubicBezTo>
                <a:lnTo>
                  <a:pt x="335263" y="240486"/>
                </a:lnTo>
                <a:cubicBezTo>
                  <a:pt x="317014" y="227127"/>
                  <a:pt x="313133" y="201562"/>
                  <a:pt x="326531" y="183413"/>
                </a:cubicBezTo>
                <a:cubicBezTo>
                  <a:pt x="328980" y="180097"/>
                  <a:pt x="331937" y="177149"/>
                  <a:pt x="335263" y="174707"/>
                </a:cubicBezTo>
                <a:lnTo>
                  <a:pt x="346583" y="166370"/>
                </a:lnTo>
                <a:cubicBezTo>
                  <a:pt x="342009" y="154439"/>
                  <a:pt x="335540" y="143384"/>
                  <a:pt x="327409" y="133526"/>
                </a:cubicBezTo>
                <a:lnTo>
                  <a:pt x="314657" y="139100"/>
                </a:lnTo>
                <a:cubicBezTo>
                  <a:pt x="293913" y="148175"/>
                  <a:pt x="269750" y="138732"/>
                  <a:pt x="260648" y="118049"/>
                </a:cubicBezTo>
                <a:cubicBezTo>
                  <a:pt x="258985" y="114272"/>
                  <a:pt x="257922" y="110264"/>
                  <a:pt x="257460" y="106165"/>
                </a:cubicBezTo>
                <a:lnTo>
                  <a:pt x="255889" y="92346"/>
                </a:lnTo>
                <a:cubicBezTo>
                  <a:pt x="249606" y="91332"/>
                  <a:pt x="243277" y="90780"/>
                  <a:pt x="236947" y="90687"/>
                </a:cubicBezTo>
                <a:close/>
                <a:moveTo>
                  <a:pt x="237039" y="69314"/>
                </a:moveTo>
                <a:cubicBezTo>
                  <a:pt x="247435" y="69406"/>
                  <a:pt x="257784" y="70604"/>
                  <a:pt x="267948" y="72861"/>
                </a:cubicBezTo>
                <a:cubicBezTo>
                  <a:pt x="272430" y="73874"/>
                  <a:pt x="275848" y="77513"/>
                  <a:pt x="276357" y="82074"/>
                </a:cubicBezTo>
                <a:lnTo>
                  <a:pt x="278713" y="103079"/>
                </a:lnTo>
                <a:cubicBezTo>
                  <a:pt x="279406" y="109159"/>
                  <a:pt x="282548" y="114917"/>
                  <a:pt x="287815" y="118141"/>
                </a:cubicBezTo>
                <a:cubicBezTo>
                  <a:pt x="293682" y="121734"/>
                  <a:pt x="300474" y="122011"/>
                  <a:pt x="306203" y="119523"/>
                </a:cubicBezTo>
                <a:lnTo>
                  <a:pt x="326115" y="110817"/>
                </a:lnTo>
                <a:cubicBezTo>
                  <a:pt x="330273" y="109021"/>
                  <a:pt x="335125" y="109988"/>
                  <a:pt x="338220" y="113305"/>
                </a:cubicBezTo>
                <a:cubicBezTo>
                  <a:pt x="352543" y="128598"/>
                  <a:pt x="363261" y="146931"/>
                  <a:pt x="369498" y="166923"/>
                </a:cubicBezTo>
                <a:cubicBezTo>
                  <a:pt x="370838" y="171299"/>
                  <a:pt x="369360" y="176043"/>
                  <a:pt x="365664" y="178761"/>
                </a:cubicBezTo>
                <a:lnTo>
                  <a:pt x="348015" y="191751"/>
                </a:lnTo>
                <a:cubicBezTo>
                  <a:pt x="339283" y="198154"/>
                  <a:pt x="337388" y="210406"/>
                  <a:pt x="343810" y="219112"/>
                </a:cubicBezTo>
                <a:cubicBezTo>
                  <a:pt x="345012" y="220725"/>
                  <a:pt x="346398" y="222107"/>
                  <a:pt x="348015" y="223304"/>
                </a:cubicBezTo>
                <a:lnTo>
                  <a:pt x="365664" y="236294"/>
                </a:lnTo>
                <a:cubicBezTo>
                  <a:pt x="369360" y="239012"/>
                  <a:pt x="370838" y="243756"/>
                  <a:pt x="369498" y="248132"/>
                </a:cubicBezTo>
                <a:cubicBezTo>
                  <a:pt x="363261" y="268124"/>
                  <a:pt x="352543" y="286457"/>
                  <a:pt x="338220" y="301750"/>
                </a:cubicBezTo>
                <a:cubicBezTo>
                  <a:pt x="335125" y="305021"/>
                  <a:pt x="330320" y="306034"/>
                  <a:pt x="326162" y="304238"/>
                </a:cubicBezTo>
                <a:lnTo>
                  <a:pt x="306757" y="295762"/>
                </a:lnTo>
                <a:cubicBezTo>
                  <a:pt x="301121" y="293275"/>
                  <a:pt x="294560" y="293136"/>
                  <a:pt x="289154" y="296085"/>
                </a:cubicBezTo>
                <a:cubicBezTo>
                  <a:pt x="283102" y="299355"/>
                  <a:pt x="279498" y="305113"/>
                  <a:pt x="278805" y="311285"/>
                </a:cubicBezTo>
                <a:lnTo>
                  <a:pt x="276403" y="332935"/>
                </a:lnTo>
                <a:cubicBezTo>
                  <a:pt x="275895" y="337450"/>
                  <a:pt x="272568" y="341089"/>
                  <a:pt x="268133" y="342148"/>
                </a:cubicBezTo>
                <a:cubicBezTo>
                  <a:pt x="247619" y="346985"/>
                  <a:pt x="226274" y="346985"/>
                  <a:pt x="205761" y="342148"/>
                </a:cubicBezTo>
                <a:cubicBezTo>
                  <a:pt x="201326" y="341089"/>
                  <a:pt x="197999" y="337450"/>
                  <a:pt x="197491" y="332935"/>
                </a:cubicBezTo>
                <a:lnTo>
                  <a:pt x="195089" y="311332"/>
                </a:lnTo>
                <a:cubicBezTo>
                  <a:pt x="193841" y="300599"/>
                  <a:pt x="184139" y="292860"/>
                  <a:pt x="173328" y="294104"/>
                </a:cubicBezTo>
                <a:cubicBezTo>
                  <a:pt x="171387" y="294334"/>
                  <a:pt x="169493" y="294841"/>
                  <a:pt x="167691" y="295624"/>
                </a:cubicBezTo>
                <a:lnTo>
                  <a:pt x="147686" y="304376"/>
                </a:lnTo>
                <a:cubicBezTo>
                  <a:pt x="143528" y="306172"/>
                  <a:pt x="138677" y="305159"/>
                  <a:pt x="135581" y="301889"/>
                </a:cubicBezTo>
                <a:cubicBezTo>
                  <a:pt x="121213" y="286595"/>
                  <a:pt x="110540" y="268216"/>
                  <a:pt x="104303" y="248225"/>
                </a:cubicBezTo>
                <a:cubicBezTo>
                  <a:pt x="102963" y="243849"/>
                  <a:pt x="104442" y="239104"/>
                  <a:pt x="108138" y="236386"/>
                </a:cubicBezTo>
                <a:lnTo>
                  <a:pt x="125787" y="223396"/>
                </a:lnTo>
                <a:cubicBezTo>
                  <a:pt x="134519" y="216994"/>
                  <a:pt x="136413" y="204787"/>
                  <a:pt x="129991" y="196035"/>
                </a:cubicBezTo>
                <a:cubicBezTo>
                  <a:pt x="128790" y="194422"/>
                  <a:pt x="127404" y="192994"/>
                  <a:pt x="125787" y="191843"/>
                </a:cubicBezTo>
                <a:lnTo>
                  <a:pt x="108138" y="178899"/>
                </a:lnTo>
                <a:cubicBezTo>
                  <a:pt x="104442" y="176181"/>
                  <a:pt x="102963" y="171437"/>
                  <a:pt x="104303" y="167107"/>
                </a:cubicBezTo>
                <a:cubicBezTo>
                  <a:pt x="110540" y="147115"/>
                  <a:pt x="121213" y="128782"/>
                  <a:pt x="135581" y="113489"/>
                </a:cubicBezTo>
                <a:cubicBezTo>
                  <a:pt x="138677" y="110172"/>
                  <a:pt x="143528" y="109159"/>
                  <a:pt x="147686" y="111001"/>
                </a:cubicBezTo>
                <a:lnTo>
                  <a:pt x="167599" y="119707"/>
                </a:lnTo>
                <a:cubicBezTo>
                  <a:pt x="177578" y="124037"/>
                  <a:pt x="189221" y="119431"/>
                  <a:pt x="193518" y="109481"/>
                </a:cubicBezTo>
                <a:cubicBezTo>
                  <a:pt x="194303" y="107685"/>
                  <a:pt x="194811" y="105796"/>
                  <a:pt x="195042" y="103862"/>
                </a:cubicBezTo>
                <a:lnTo>
                  <a:pt x="197445" y="82212"/>
                </a:lnTo>
                <a:cubicBezTo>
                  <a:pt x="197953" y="77651"/>
                  <a:pt x="201372" y="73966"/>
                  <a:pt x="205854" y="72953"/>
                </a:cubicBezTo>
                <a:cubicBezTo>
                  <a:pt x="216018" y="70696"/>
                  <a:pt x="226367" y="69544"/>
                  <a:pt x="237039" y="69406"/>
                </a:cubicBezTo>
                <a:close/>
                <a:moveTo>
                  <a:pt x="253718" y="1555"/>
                </a:moveTo>
                <a:cubicBezTo>
                  <a:pt x="288323" y="5931"/>
                  <a:pt x="320848" y="19289"/>
                  <a:pt x="348061" y="40294"/>
                </a:cubicBezTo>
                <a:lnTo>
                  <a:pt x="347553" y="20533"/>
                </a:lnTo>
                <a:cubicBezTo>
                  <a:pt x="347460" y="18322"/>
                  <a:pt x="348292" y="16157"/>
                  <a:pt x="349909" y="14499"/>
                </a:cubicBezTo>
                <a:cubicBezTo>
                  <a:pt x="351480" y="12841"/>
                  <a:pt x="353559" y="11873"/>
                  <a:pt x="355823" y="11781"/>
                </a:cubicBezTo>
                <a:cubicBezTo>
                  <a:pt x="360582" y="11781"/>
                  <a:pt x="364462" y="15466"/>
                  <a:pt x="364647" y="20119"/>
                </a:cubicBezTo>
                <a:lnTo>
                  <a:pt x="365617" y="60885"/>
                </a:lnTo>
                <a:cubicBezTo>
                  <a:pt x="365802" y="65491"/>
                  <a:pt x="362060" y="69453"/>
                  <a:pt x="357347" y="69637"/>
                </a:cubicBezTo>
                <a:lnTo>
                  <a:pt x="316367" y="70696"/>
                </a:lnTo>
                <a:cubicBezTo>
                  <a:pt x="314011" y="70742"/>
                  <a:pt x="311839" y="69821"/>
                  <a:pt x="310222" y="68255"/>
                </a:cubicBezTo>
                <a:cubicBezTo>
                  <a:pt x="308605" y="66643"/>
                  <a:pt x="307681" y="64570"/>
                  <a:pt x="307681" y="62313"/>
                </a:cubicBezTo>
                <a:cubicBezTo>
                  <a:pt x="307589" y="60102"/>
                  <a:pt x="308420" y="57937"/>
                  <a:pt x="310037" y="56278"/>
                </a:cubicBezTo>
                <a:cubicBezTo>
                  <a:pt x="311562" y="54666"/>
                  <a:pt x="313733" y="53699"/>
                  <a:pt x="315997" y="53653"/>
                </a:cubicBezTo>
                <a:lnTo>
                  <a:pt x="337481" y="53100"/>
                </a:lnTo>
                <a:cubicBezTo>
                  <a:pt x="312625" y="34076"/>
                  <a:pt x="283102" y="22007"/>
                  <a:pt x="251639" y="18046"/>
                </a:cubicBezTo>
                <a:cubicBezTo>
                  <a:pt x="170694" y="7820"/>
                  <a:pt x="93215" y="53561"/>
                  <a:pt x="63276" y="129335"/>
                </a:cubicBezTo>
                <a:cubicBezTo>
                  <a:pt x="61983" y="132606"/>
                  <a:pt x="58887" y="134632"/>
                  <a:pt x="55607" y="134632"/>
                </a:cubicBezTo>
                <a:cubicBezTo>
                  <a:pt x="54822" y="134632"/>
                  <a:pt x="54036" y="134540"/>
                  <a:pt x="53297" y="134310"/>
                </a:cubicBezTo>
                <a:cubicBezTo>
                  <a:pt x="50894" y="133573"/>
                  <a:pt x="49000" y="132007"/>
                  <a:pt x="47938" y="129888"/>
                </a:cubicBezTo>
                <a:cubicBezTo>
                  <a:pt x="46921" y="127815"/>
                  <a:pt x="46829" y="125512"/>
                  <a:pt x="47660" y="123439"/>
                </a:cubicBezTo>
                <a:cubicBezTo>
                  <a:pt x="80325" y="40479"/>
                  <a:pt x="165058" y="-9638"/>
                  <a:pt x="253718" y="1555"/>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60"/>
            <a:endParaRPr lang="en-US" sz="1765">
              <a:solidFill>
                <a:srgbClr val="000000"/>
              </a:solidFill>
              <a:latin typeface="Segoe UI"/>
            </a:endParaRPr>
          </a:p>
        </p:txBody>
      </p:sp>
      <p:sp>
        <p:nvSpPr>
          <p:cNvPr id="6" name="Title 1">
            <a:extLst>
              <a:ext uri="{FF2B5EF4-FFF2-40B4-BE49-F238E27FC236}">
                <a16:creationId xmlns:a16="http://schemas.microsoft.com/office/drawing/2014/main" id="{8FE22C42-0ACA-4A8E-C9B2-008B4CDDFA2C}"/>
              </a:ext>
              <a:ext uri="{C183D7F6-B498-43B3-948B-1728B52AA6E4}">
                <adec:decorative xmlns:adec="http://schemas.microsoft.com/office/drawing/2017/decorative" val="0"/>
              </a:ext>
            </a:extLst>
          </p:cNvPr>
          <p:cNvSpPr txBox="1">
            <a:spLocks noGrp="1"/>
          </p:cNvSpPr>
          <p:nvPr>
            <p:ph type="title"/>
          </p:nvPr>
        </p:nvSpPr>
        <p:spPr>
          <a:xfrm>
            <a:off x="588963" y="585788"/>
            <a:ext cx="11010900" cy="554037"/>
          </a:xfr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lvl="0"/>
            <a:r>
              <a:rPr lang="en-US" noProof="0"/>
              <a:t>Agents</a:t>
            </a:r>
          </a:p>
        </p:txBody>
      </p:sp>
      <p:sp>
        <p:nvSpPr>
          <p:cNvPr id="7" name="TextBox 6">
            <a:extLst>
              <a:ext uri="{FF2B5EF4-FFF2-40B4-BE49-F238E27FC236}">
                <a16:creationId xmlns:a16="http://schemas.microsoft.com/office/drawing/2014/main" id="{62EE9D25-C5A3-FC47-A1A9-36294E39C931}"/>
              </a:ext>
              <a:ext uri="{C183D7F6-B498-43B3-948B-1728B52AA6E4}">
                <adec:decorative xmlns:adec="http://schemas.microsoft.com/office/drawing/2017/decorative" val="0"/>
              </a:ext>
            </a:extLst>
          </p:cNvPr>
          <p:cNvSpPr txBox="1"/>
          <p:nvPr/>
        </p:nvSpPr>
        <p:spPr>
          <a:xfrm>
            <a:off x="588963" y="1183798"/>
            <a:ext cx="11010900" cy="218393"/>
          </a:xfrm>
          <a:prstGeom prst="rect">
            <a:avLst/>
          </a:prstGeom>
          <a:noFill/>
        </p:spPr>
        <p:txBody>
          <a:bodyPr wrap="square" lIns="0" tIns="0" rIns="0" bIns="0" rtlCol="0">
            <a:noAutofit/>
          </a:bodyPr>
          <a:lstStyle/>
          <a:p>
            <a:pPr>
              <a:lnSpc>
                <a:spcPct val="110000"/>
              </a:lnSpc>
              <a:defRPr/>
            </a:pPr>
            <a:r>
              <a:rPr lang="en-US" sz="1400">
                <a:solidFill>
                  <a:srgbClr val="0070C0"/>
                </a:solidFill>
                <a:hlinkClick r:id="rId5">
                  <a:extLst>
                    <a:ext uri="{A12FA001-AC4F-418D-AE19-62706E023703}">
                      <ahyp:hlinkClr xmlns:ahyp="http://schemas.microsoft.com/office/drawing/2018/hyperlinkcolor" val="tx"/>
                    </a:ext>
                  </a:extLst>
                </a:hlinkClick>
              </a:rPr>
              <a:t>Get started with agents in Microsoft 365 Copilot</a:t>
            </a:r>
            <a:endParaRPr lang="en-US" sz="1400">
              <a:solidFill>
                <a:srgbClr val="0070C0"/>
              </a:solidFill>
            </a:endParaRPr>
          </a:p>
        </p:txBody>
      </p:sp>
      <p:sp>
        <p:nvSpPr>
          <p:cNvPr id="24" name="TextBox 23">
            <a:extLst>
              <a:ext uri="{FF2B5EF4-FFF2-40B4-BE49-F238E27FC236}">
                <a16:creationId xmlns:a16="http://schemas.microsoft.com/office/drawing/2014/main" id="{97B49DA1-FD26-8C23-EB2F-622186FF5CC6}"/>
              </a:ext>
              <a:ext uri="{C183D7F6-B498-43B3-948B-1728B52AA6E4}">
                <adec:decorative xmlns:adec="http://schemas.microsoft.com/office/drawing/2017/decorative" val="0"/>
              </a:ext>
            </a:extLst>
          </p:cNvPr>
          <p:cNvSpPr txBox="1"/>
          <p:nvPr/>
        </p:nvSpPr>
        <p:spPr>
          <a:xfrm>
            <a:off x="762001" y="2459344"/>
            <a:ext cx="5354160" cy="3211135"/>
          </a:xfrm>
          <a:prstGeom prst="rect">
            <a:avLst/>
          </a:prstGeom>
          <a:noFill/>
        </p:spPr>
        <p:txBody>
          <a:bodyPr wrap="square" lIns="0" tIns="0" rIns="0" bIns="0" rtlCol="0">
            <a:spAutoFit/>
          </a:bodyPr>
          <a:lstStyle/>
          <a:p>
            <a:pPr>
              <a:spcAft>
                <a:spcPts val="400"/>
              </a:spcAft>
              <a:defRPr/>
            </a:pPr>
            <a:r>
              <a:rPr lang="en-US" sz="1600"/>
              <a:t>Agents extend what you can do with Microsoft 365 Copilot—you can customize your Copilot experience by connecting to your organization’s knowledge and data sources, as well as by automating and executing business processes. </a:t>
            </a:r>
            <a:endParaRPr lang="en-US" sz="1600">
              <a:cs typeface="Segoe UI"/>
            </a:endParaRPr>
          </a:p>
          <a:p>
            <a:pPr marL="288925" indent="-174625">
              <a:spcAft>
                <a:spcPts val="800"/>
              </a:spcAft>
              <a:buFont typeface="Arial" panose="020B0604020202020204" pitchFamily="34" charset="0"/>
              <a:buChar char="•"/>
            </a:pPr>
            <a:r>
              <a:rPr lang="en-US" sz="1400"/>
              <a:t>Leverage agents built by Microsoft that use advanced reasoning like Researcher and Analyst or specialized agents like Facilitator for meeting management.</a:t>
            </a:r>
          </a:p>
          <a:p>
            <a:pPr marL="288925" indent="-174625">
              <a:spcAft>
                <a:spcPts val="800"/>
              </a:spcAft>
              <a:buFont typeface="Arial" panose="020B0604020202020204" pitchFamily="34" charset="0"/>
              <a:buChar char="•"/>
            </a:pPr>
            <a:r>
              <a:rPr lang="en-US" sz="1400">
                <a:cs typeface="Segoe Sans Display"/>
              </a:rPr>
              <a:t>From Microsoft to trusted third party agents, Agent Store is where you find agents that</a:t>
            </a:r>
            <a:br>
              <a:rPr lang="en-US" sz="1400">
                <a:cs typeface="Segoe Sans Display"/>
              </a:rPr>
            </a:br>
            <a:r>
              <a:rPr lang="en-US" sz="1400">
                <a:cs typeface="Segoe Sans Display"/>
              </a:rPr>
              <a:t>are ready to work for you. </a:t>
            </a:r>
          </a:p>
          <a:p>
            <a:pPr marL="288925" indent="-174625">
              <a:spcAft>
                <a:spcPts val="800"/>
              </a:spcAft>
              <a:buFont typeface="Arial" panose="020B0604020202020204" pitchFamily="34" charset="0"/>
              <a:buChar char="•"/>
            </a:pPr>
            <a:r>
              <a:rPr lang="en-US" sz="1400">
                <a:cs typeface="Segoe Sans Display"/>
              </a:rPr>
              <a:t>Build your own agents with Agent Builder using natural language or pro code tooling with the Microsoft 365 Agent SDK.</a:t>
            </a:r>
          </a:p>
        </p:txBody>
      </p:sp>
      <p:grpSp>
        <p:nvGrpSpPr>
          <p:cNvPr id="10" name="Group 9" descr="Microsoft Copilot navigation panel showing a highlighted list of agents including Researcher, Analyst, Sales, Word, PowerPoint, and Excel, with options below for New agent and All agents.">
            <a:extLst>
              <a:ext uri="{FF2B5EF4-FFF2-40B4-BE49-F238E27FC236}">
                <a16:creationId xmlns:a16="http://schemas.microsoft.com/office/drawing/2014/main" id="{9EC2E7FA-2DE2-0A68-FD18-712F34AA4563}"/>
              </a:ext>
            </a:extLst>
          </p:cNvPr>
          <p:cNvGrpSpPr/>
          <p:nvPr/>
        </p:nvGrpSpPr>
        <p:grpSpPr>
          <a:xfrm>
            <a:off x="6472079" y="677229"/>
            <a:ext cx="2178963" cy="5505130"/>
            <a:chOff x="6472079" y="677229"/>
            <a:chExt cx="2178963" cy="5505130"/>
          </a:xfrm>
        </p:grpSpPr>
        <p:pic>
          <p:nvPicPr>
            <p:cNvPr id="3" name="Picture 2">
              <a:extLst>
                <a:ext uri="{FF2B5EF4-FFF2-40B4-BE49-F238E27FC236}">
                  <a16:creationId xmlns:a16="http://schemas.microsoft.com/office/drawing/2014/main" id="{3F13BDB4-9830-9767-6F55-52495A801651}"/>
                </a:ext>
                <a:ext uri="{C183D7F6-B498-43B3-948B-1728B52AA6E4}">
                  <adec:decorative xmlns:adec="http://schemas.microsoft.com/office/drawing/2017/decorative" val="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a:fillRect/>
            </a:stretch>
          </p:blipFill>
          <p:spPr>
            <a:xfrm>
              <a:off x="6472079" y="677229"/>
              <a:ext cx="2178963" cy="5505130"/>
            </a:xfrm>
            <a:prstGeom prst="roundRect">
              <a:avLst>
                <a:gd name="adj" fmla="val 5926"/>
              </a:avLst>
            </a:prstGeom>
          </p:spPr>
        </p:pic>
        <p:sp>
          <p:nvSpPr>
            <p:cNvPr id="9" name="Rectangle: Rounded Corners 8">
              <a:extLst>
                <a:ext uri="{FF2B5EF4-FFF2-40B4-BE49-F238E27FC236}">
                  <a16:creationId xmlns:a16="http://schemas.microsoft.com/office/drawing/2014/main" id="{11A0741D-0CD7-E871-7471-78E376B72D14}"/>
                </a:ext>
                <a:ext uri="{C183D7F6-B498-43B3-948B-1728B52AA6E4}">
                  <adec:decorative xmlns:adec="http://schemas.microsoft.com/office/drawing/2017/decorative" val="0"/>
                </a:ext>
              </a:extLst>
            </p:cNvPr>
            <p:cNvSpPr/>
            <p:nvPr/>
          </p:nvSpPr>
          <p:spPr bwMode="auto">
            <a:xfrm>
              <a:off x="6472079" y="2526890"/>
              <a:ext cx="2178963" cy="1910639"/>
            </a:xfrm>
            <a:prstGeom prst="roundRect">
              <a:avLst>
                <a:gd name="adj" fmla="val 3202"/>
              </a:avLst>
            </a:prstGeom>
            <a:noFill/>
            <a:ln w="28575">
              <a:solidFill>
                <a:srgbClr val="EE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chemeClr val="bg1"/>
                </a:solidFill>
                <a:ea typeface="Segoe UI" pitchFamily="34" charset="0"/>
                <a:cs typeface="Segoe UI" pitchFamily="34" charset="0"/>
              </a:endParaRPr>
            </a:p>
          </p:txBody>
        </p:sp>
        <p:sp>
          <p:nvSpPr>
            <p:cNvPr id="11" name="Rectangle: Rounded Corners 10">
              <a:extLst>
                <a:ext uri="{FF2B5EF4-FFF2-40B4-BE49-F238E27FC236}">
                  <a16:creationId xmlns:a16="http://schemas.microsoft.com/office/drawing/2014/main" id="{3F9627EF-E2BC-0044-5481-2445DBD2E57B}"/>
                </a:ext>
                <a:ext uri="{C183D7F6-B498-43B3-948B-1728B52AA6E4}">
                  <adec:decorative xmlns:adec="http://schemas.microsoft.com/office/drawing/2017/decorative" val="0"/>
                </a:ext>
              </a:extLst>
            </p:cNvPr>
            <p:cNvSpPr/>
            <p:nvPr/>
          </p:nvSpPr>
          <p:spPr bwMode="auto">
            <a:xfrm>
              <a:off x="6472079" y="4494207"/>
              <a:ext cx="2178963" cy="328806"/>
            </a:xfrm>
            <a:prstGeom prst="roundRect">
              <a:avLst/>
            </a:prstGeom>
            <a:noFill/>
            <a:ln w="28575">
              <a:solidFill>
                <a:srgbClr val="EE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chemeClr val="bg1"/>
                </a:solidFill>
                <a:ea typeface="Segoe UI" pitchFamily="34" charset="0"/>
                <a:cs typeface="Segoe UI" pitchFamily="34" charset="0"/>
              </a:endParaRPr>
            </a:p>
          </p:txBody>
        </p:sp>
        <p:sp>
          <p:nvSpPr>
            <p:cNvPr id="13" name="Rectangle: Rounded Corners 12">
              <a:extLst>
                <a:ext uri="{FF2B5EF4-FFF2-40B4-BE49-F238E27FC236}">
                  <a16:creationId xmlns:a16="http://schemas.microsoft.com/office/drawing/2014/main" id="{43E057B5-AB8E-713C-AF90-A76718AF5D57}"/>
                </a:ext>
                <a:ext uri="{C183D7F6-B498-43B3-948B-1728B52AA6E4}">
                  <adec:decorative xmlns:adec="http://schemas.microsoft.com/office/drawing/2017/decorative" val="0"/>
                </a:ext>
              </a:extLst>
            </p:cNvPr>
            <p:cNvSpPr/>
            <p:nvPr/>
          </p:nvSpPr>
          <p:spPr bwMode="auto">
            <a:xfrm>
              <a:off x="6472079" y="4867834"/>
              <a:ext cx="2178963" cy="328806"/>
            </a:xfrm>
            <a:prstGeom prst="roundRect">
              <a:avLst/>
            </a:prstGeom>
            <a:noFill/>
            <a:ln w="28575">
              <a:solidFill>
                <a:srgbClr val="EE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chemeClr val="bg1"/>
                </a:solidFill>
                <a:ea typeface="Segoe UI" pitchFamily="34" charset="0"/>
                <a:cs typeface="Segoe UI" pitchFamily="34" charset="0"/>
              </a:endParaRPr>
            </a:p>
          </p:txBody>
        </p:sp>
      </p:grpSp>
      <p:sp>
        <p:nvSpPr>
          <p:cNvPr id="15" name="TextBox 14">
            <a:extLst>
              <a:ext uri="{FF2B5EF4-FFF2-40B4-BE49-F238E27FC236}">
                <a16:creationId xmlns:a16="http://schemas.microsoft.com/office/drawing/2014/main" id="{FB23C45C-6FD3-287D-C4ED-9F07C32A0D36}"/>
              </a:ext>
              <a:ext uri="{C183D7F6-B498-43B3-948B-1728B52AA6E4}">
                <adec:decorative xmlns:adec="http://schemas.microsoft.com/office/drawing/2017/decorative" val="0"/>
              </a:ext>
            </a:extLst>
          </p:cNvPr>
          <p:cNvSpPr txBox="1"/>
          <p:nvPr/>
        </p:nvSpPr>
        <p:spPr>
          <a:xfrm>
            <a:off x="9350632" y="3205211"/>
            <a:ext cx="2161759" cy="553998"/>
          </a:xfrm>
          <a:prstGeom prst="rect">
            <a:avLst/>
          </a:prstGeom>
          <a:noFill/>
        </p:spPr>
        <p:txBody>
          <a:bodyPr wrap="square" lIns="91440" tIns="0" rIns="0" bIns="0" rtlCol="0" anchor="t">
            <a:noAutofit/>
          </a:bodyPr>
          <a:lstStyle/>
          <a:p>
            <a:pPr marL="0" marR="0" lvl="0" indent="0" algn="l" defTabSz="914367" rtl="0" eaLnBrk="1" fontAlgn="auto" latinLnBrk="0" hangingPunct="1">
              <a:spcBef>
                <a:spcPts val="0"/>
              </a:spcBef>
              <a:buClrTx/>
              <a:buSzTx/>
              <a:buFontTx/>
              <a:buNone/>
              <a:tabLst/>
              <a:defRPr/>
            </a:pPr>
            <a:r>
              <a:rPr lang="en-US" sz="1200">
                <a:latin typeface="+mj-lt"/>
                <a:cs typeface="Segoe UI"/>
              </a:rPr>
              <a:t>Pinned agents</a:t>
            </a:r>
          </a:p>
          <a:p>
            <a:pPr marL="0" marR="0" lvl="0" indent="0" algn="l" defTabSz="914367" rtl="0" eaLnBrk="1" fontAlgn="auto" latinLnBrk="0" hangingPunct="1">
              <a:spcBef>
                <a:spcPts val="0"/>
              </a:spcBef>
              <a:buClrTx/>
              <a:buSzTx/>
              <a:buFontTx/>
              <a:buNone/>
              <a:tabLst/>
              <a:defRPr/>
            </a:pPr>
            <a:r>
              <a:rPr lang="en-US" sz="1200">
                <a:cs typeface="Segoe UI"/>
              </a:rPr>
              <a:t>Pin agents to the sidebar for easy access</a:t>
            </a:r>
          </a:p>
        </p:txBody>
      </p:sp>
      <p:sp>
        <p:nvSpPr>
          <p:cNvPr id="22" name="TextBox 21">
            <a:extLst>
              <a:ext uri="{FF2B5EF4-FFF2-40B4-BE49-F238E27FC236}">
                <a16:creationId xmlns:a16="http://schemas.microsoft.com/office/drawing/2014/main" id="{F0D6AFBE-989F-862F-B215-A3D2BD5148A7}"/>
              </a:ext>
              <a:ext uri="{C183D7F6-B498-43B3-948B-1728B52AA6E4}">
                <adec:decorative xmlns:adec="http://schemas.microsoft.com/office/drawing/2017/decorative" val="0"/>
              </a:ext>
            </a:extLst>
          </p:cNvPr>
          <p:cNvSpPr txBox="1"/>
          <p:nvPr/>
        </p:nvSpPr>
        <p:spPr>
          <a:xfrm>
            <a:off x="9350632" y="3940209"/>
            <a:ext cx="2161759" cy="553998"/>
          </a:xfrm>
          <a:prstGeom prst="rect">
            <a:avLst/>
          </a:prstGeom>
          <a:noFill/>
        </p:spPr>
        <p:txBody>
          <a:bodyPr wrap="square" lIns="91440" tIns="0" rIns="0" bIns="0" rtlCol="0" anchor="t">
            <a:noAutofit/>
          </a:bodyPr>
          <a:lstStyle/>
          <a:p>
            <a:pPr defTabSz="914367">
              <a:defRPr/>
            </a:pPr>
            <a:r>
              <a:rPr lang="en-US" sz="1200">
                <a:latin typeface="+mj-lt"/>
                <a:cs typeface="Segoe UI"/>
              </a:rPr>
              <a:t>New agent</a:t>
            </a:r>
          </a:p>
          <a:p>
            <a:pPr marL="0" marR="0" lvl="0" indent="0" algn="l" defTabSz="914367" rtl="0" eaLnBrk="1" fontAlgn="auto" latinLnBrk="0" hangingPunct="1">
              <a:spcBef>
                <a:spcPts val="0"/>
              </a:spcBef>
              <a:buClrTx/>
              <a:buSzTx/>
              <a:buFontTx/>
              <a:buNone/>
              <a:tabLst/>
              <a:defRPr/>
            </a:pPr>
            <a:r>
              <a:rPr lang="en-US" sz="1200">
                <a:cs typeface="Segoe UI"/>
              </a:rPr>
              <a:t>Open Agent Builder to create an agent</a:t>
            </a:r>
          </a:p>
        </p:txBody>
      </p:sp>
      <p:sp>
        <p:nvSpPr>
          <p:cNvPr id="32" name="TextBox 31">
            <a:extLst>
              <a:ext uri="{FF2B5EF4-FFF2-40B4-BE49-F238E27FC236}">
                <a16:creationId xmlns:a16="http://schemas.microsoft.com/office/drawing/2014/main" id="{3DBA9BB1-8001-CAF4-AB4C-24CDF2628317}"/>
              </a:ext>
              <a:ext uri="{C183D7F6-B498-43B3-948B-1728B52AA6E4}">
                <adec:decorative xmlns:adec="http://schemas.microsoft.com/office/drawing/2017/decorative" val="0"/>
              </a:ext>
            </a:extLst>
          </p:cNvPr>
          <p:cNvSpPr txBox="1"/>
          <p:nvPr/>
        </p:nvSpPr>
        <p:spPr>
          <a:xfrm>
            <a:off x="9350632" y="5196640"/>
            <a:ext cx="2161759" cy="553998"/>
          </a:xfrm>
          <a:prstGeom prst="rect">
            <a:avLst/>
          </a:prstGeom>
          <a:noFill/>
        </p:spPr>
        <p:txBody>
          <a:bodyPr wrap="square" lIns="91440" tIns="0" rIns="0" bIns="0" rtlCol="0" anchor="t">
            <a:spAutoFit/>
          </a:bodyPr>
          <a:lstStyle/>
          <a:p>
            <a:pPr defTabSz="914367">
              <a:defRPr/>
            </a:pPr>
            <a:r>
              <a:rPr lang="en-US" sz="1200">
                <a:latin typeface="+mj-lt"/>
                <a:cs typeface="Segoe UI"/>
              </a:rPr>
              <a:t>All agents</a:t>
            </a:r>
          </a:p>
          <a:p>
            <a:pPr marL="0" marR="0" lvl="0" indent="0" algn="l" defTabSz="914367" rtl="0" eaLnBrk="1" fontAlgn="auto" latinLnBrk="0" hangingPunct="1">
              <a:spcBef>
                <a:spcPts val="0"/>
              </a:spcBef>
              <a:buClrTx/>
              <a:buSzTx/>
              <a:buFontTx/>
              <a:buNone/>
              <a:tabLst/>
              <a:defRPr/>
            </a:pPr>
            <a:r>
              <a:rPr lang="en-US" sz="1200">
                <a:cs typeface="Segoe UI"/>
              </a:rPr>
              <a:t>Open Agent Store to find additional agents</a:t>
            </a:r>
          </a:p>
        </p:txBody>
      </p:sp>
      <p:sp>
        <p:nvSpPr>
          <p:cNvPr id="16" name="TextBox 15">
            <a:extLst>
              <a:ext uri="{FF2B5EF4-FFF2-40B4-BE49-F238E27FC236}">
                <a16:creationId xmlns:a16="http://schemas.microsoft.com/office/drawing/2014/main" id="{F72AEA4F-0CA2-A86D-13A3-03980AA181CE}"/>
              </a:ext>
              <a:ext uri="{C183D7F6-B498-43B3-948B-1728B52AA6E4}">
                <adec:decorative xmlns:adec="http://schemas.microsoft.com/office/drawing/2017/decorative" val="0"/>
              </a:ext>
            </a:extLst>
          </p:cNvPr>
          <p:cNvSpPr txBox="1"/>
          <p:nvPr/>
        </p:nvSpPr>
        <p:spPr>
          <a:xfrm>
            <a:off x="584200" y="6386812"/>
            <a:ext cx="11015662" cy="179088"/>
          </a:xfrm>
          <a:prstGeom prst="rect">
            <a:avLst/>
          </a:prstGeom>
          <a:noFill/>
        </p:spPr>
        <p:txBody>
          <a:bodyPr wrap="square" lIns="0" tIns="0" rIns="0" bIns="0" anchor="b">
            <a:spAutoFit/>
          </a:bodyPr>
          <a:lstStyle/>
          <a:p>
            <a:pPr marR="0" defTabSz="914367">
              <a:lnSpc>
                <a:spcPts val="1500"/>
              </a:lnSpc>
              <a:spcAft>
                <a:spcPts val="1800"/>
              </a:spcAft>
              <a:buNone/>
              <a:defRPr/>
            </a:pPr>
            <a:r>
              <a:rPr lang="en-US" sz="1200" i="1"/>
              <a:t>Note: “UI shown as of May 18, 2026. Product features and visuals may change.”</a:t>
            </a:r>
          </a:p>
        </p:txBody>
      </p:sp>
    </p:spTree>
    <p:extLst>
      <p:ext uri="{BB962C8B-B14F-4D97-AF65-F5344CB8AC3E}">
        <p14:creationId xmlns:p14="http://schemas.microsoft.com/office/powerpoint/2010/main" val="332741966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A254A-2D9E-DBEC-43EF-B28B66347DA3}"/>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E7F28269-6191-B96B-9208-B63B51C3664F}"/>
              </a:ext>
              <a:ext uri="{C183D7F6-B498-43B3-948B-1728B52AA6E4}">
                <adec:decorative xmlns:adec="http://schemas.microsoft.com/office/drawing/2017/decorative" val="1"/>
              </a:ext>
            </a:extLst>
          </p:cNvPr>
          <p:cNvPicPr>
            <a:picLocks noChangeAspect="1"/>
          </p:cNvPicPr>
          <p:nvPr/>
        </p:nvPicPr>
        <p:blipFill rotWithShape="1">
          <a:blip r:embed="rId3" cstate="screen">
            <a:alphaModFix amt="50000"/>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a:ext>
            </a:extLst>
          </a:blip>
          <a:srcRect t="7785"/>
          <a:stretch>
            <a:fillRect/>
          </a:stretch>
        </p:blipFill>
        <p:spPr>
          <a:xfrm>
            <a:off x="588963" y="2074843"/>
            <a:ext cx="11017820" cy="4198956"/>
          </a:xfrm>
          <a:prstGeom prst="roundRect">
            <a:avLst>
              <a:gd name="adj" fmla="val 397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1037" name="Rectangle: Top Corners Rounded 1036">
            <a:extLst>
              <a:ext uri="{FF2B5EF4-FFF2-40B4-BE49-F238E27FC236}">
                <a16:creationId xmlns:a16="http://schemas.microsoft.com/office/drawing/2014/main" id="{0F5B19EC-30D2-C69B-A9FC-57F6A31BDD96}"/>
              </a:ext>
              <a:ext uri="{C183D7F6-B498-43B3-948B-1728B52AA6E4}">
                <adec:decorative xmlns:adec="http://schemas.microsoft.com/office/drawing/2017/decorative" val="1"/>
              </a:ext>
            </a:extLst>
          </p:cNvPr>
          <p:cNvSpPr>
            <a:spLocks/>
          </p:cNvSpPr>
          <p:nvPr/>
        </p:nvSpPr>
        <p:spPr bwMode="auto">
          <a:xfrm flipV="1">
            <a:off x="987787" y="5626101"/>
            <a:ext cx="2059678" cy="385753"/>
          </a:xfrm>
          <a:prstGeom prst="round2SameRect">
            <a:avLst>
              <a:gd name="adj1" fmla="val 16647"/>
              <a:gd name="adj2" fmla="val 0"/>
            </a:avLst>
          </a:prstGeom>
          <a:solidFill>
            <a:schemeClr val="accent2">
              <a:lumMod val="20000"/>
              <a:lumOff val="80000"/>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67"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err="1">
              <a:ln w="3175">
                <a:noFill/>
              </a:ln>
              <a:solidFill>
                <a:srgbClr val="FFFFFF"/>
              </a:solidFill>
              <a:effectLst/>
              <a:uLnTx/>
              <a:uFillTx/>
              <a:latin typeface="Segoe UI Semibold"/>
              <a:ea typeface="+mn-ea"/>
              <a:cs typeface="Segoe UI"/>
            </a:endParaRPr>
          </a:p>
        </p:txBody>
      </p:sp>
      <p:sp>
        <p:nvSpPr>
          <p:cNvPr id="1039" name="Rectangle: Top Corners Rounded 1038">
            <a:extLst>
              <a:ext uri="{FF2B5EF4-FFF2-40B4-BE49-F238E27FC236}">
                <a16:creationId xmlns:a16="http://schemas.microsoft.com/office/drawing/2014/main" id="{8E7C950E-D327-1CE7-1BEC-9793ED975607}"/>
              </a:ext>
              <a:ext uri="{C183D7F6-B498-43B3-948B-1728B52AA6E4}">
                <adec:decorative xmlns:adec="http://schemas.microsoft.com/office/drawing/2017/decorative" val="1"/>
              </a:ext>
            </a:extLst>
          </p:cNvPr>
          <p:cNvSpPr>
            <a:spLocks/>
          </p:cNvSpPr>
          <p:nvPr/>
        </p:nvSpPr>
        <p:spPr bwMode="auto">
          <a:xfrm flipV="1">
            <a:off x="3707952" y="5626101"/>
            <a:ext cx="2059678" cy="385753"/>
          </a:xfrm>
          <a:prstGeom prst="round2SameRect">
            <a:avLst>
              <a:gd name="adj1" fmla="val 15952"/>
              <a:gd name="adj2" fmla="val 0"/>
            </a:avLst>
          </a:prstGeom>
          <a:solidFill>
            <a:schemeClr val="accent2">
              <a:lumMod val="20000"/>
              <a:lumOff val="80000"/>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67"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err="1">
              <a:ln w="3175">
                <a:noFill/>
              </a:ln>
              <a:solidFill>
                <a:srgbClr val="FFFFFF"/>
              </a:solidFill>
              <a:effectLst/>
              <a:uLnTx/>
              <a:uFillTx/>
              <a:latin typeface="Segoe UI Semibold"/>
              <a:ea typeface="+mn-ea"/>
              <a:cs typeface="Segoe UI"/>
            </a:endParaRPr>
          </a:p>
        </p:txBody>
      </p:sp>
      <p:sp>
        <p:nvSpPr>
          <p:cNvPr id="1041" name="Rectangle: Top Corners Rounded 1040">
            <a:extLst>
              <a:ext uri="{FF2B5EF4-FFF2-40B4-BE49-F238E27FC236}">
                <a16:creationId xmlns:a16="http://schemas.microsoft.com/office/drawing/2014/main" id="{D67864EC-2258-AB7F-2D9A-54465BB43895}"/>
              </a:ext>
              <a:ext uri="{C183D7F6-B498-43B3-948B-1728B52AA6E4}">
                <adec:decorative xmlns:adec="http://schemas.microsoft.com/office/drawing/2017/decorative" val="1"/>
              </a:ext>
            </a:extLst>
          </p:cNvPr>
          <p:cNvSpPr>
            <a:spLocks/>
          </p:cNvSpPr>
          <p:nvPr/>
        </p:nvSpPr>
        <p:spPr bwMode="auto">
          <a:xfrm flipV="1">
            <a:off x="6428117" y="5626101"/>
            <a:ext cx="2059678" cy="385753"/>
          </a:xfrm>
          <a:prstGeom prst="round2SameRect">
            <a:avLst>
              <a:gd name="adj1" fmla="val 16647"/>
              <a:gd name="adj2" fmla="val 0"/>
            </a:avLst>
          </a:prstGeom>
          <a:solidFill>
            <a:schemeClr val="accent2">
              <a:lumMod val="20000"/>
              <a:lumOff val="80000"/>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67"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err="1">
              <a:ln w="3175">
                <a:noFill/>
              </a:ln>
              <a:solidFill>
                <a:srgbClr val="FFFFFF"/>
              </a:solidFill>
              <a:effectLst/>
              <a:uLnTx/>
              <a:uFillTx/>
              <a:latin typeface="Segoe UI Semibold"/>
              <a:ea typeface="+mn-ea"/>
              <a:cs typeface="Segoe UI"/>
            </a:endParaRPr>
          </a:p>
        </p:txBody>
      </p:sp>
      <p:sp>
        <p:nvSpPr>
          <p:cNvPr id="1045" name="Rectangle: Top Corners Rounded 1044">
            <a:extLst>
              <a:ext uri="{FF2B5EF4-FFF2-40B4-BE49-F238E27FC236}">
                <a16:creationId xmlns:a16="http://schemas.microsoft.com/office/drawing/2014/main" id="{C5728018-5205-90B2-912F-36FBFF118C15}"/>
              </a:ext>
              <a:ext uri="{C183D7F6-B498-43B3-948B-1728B52AA6E4}">
                <adec:decorative xmlns:adec="http://schemas.microsoft.com/office/drawing/2017/decorative" val="1"/>
              </a:ext>
            </a:extLst>
          </p:cNvPr>
          <p:cNvSpPr>
            <a:spLocks/>
          </p:cNvSpPr>
          <p:nvPr/>
        </p:nvSpPr>
        <p:spPr bwMode="auto">
          <a:xfrm flipV="1">
            <a:off x="9148282" y="5626101"/>
            <a:ext cx="2059678" cy="385753"/>
          </a:xfrm>
          <a:prstGeom prst="round2SameRect">
            <a:avLst>
              <a:gd name="adj1" fmla="val 16647"/>
              <a:gd name="adj2" fmla="val 0"/>
            </a:avLst>
          </a:prstGeom>
          <a:solidFill>
            <a:schemeClr val="accent2">
              <a:lumMod val="20000"/>
              <a:lumOff val="80000"/>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67"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err="1">
              <a:ln w="3175">
                <a:noFill/>
              </a:ln>
              <a:solidFill>
                <a:srgbClr val="FFFFFF"/>
              </a:solidFill>
              <a:effectLst/>
              <a:uLnTx/>
              <a:uFillTx/>
              <a:latin typeface="Segoe UI Semibold"/>
              <a:ea typeface="+mn-ea"/>
              <a:cs typeface="Segoe UI"/>
            </a:endParaRPr>
          </a:p>
        </p:txBody>
      </p:sp>
      <p:sp>
        <p:nvSpPr>
          <p:cNvPr id="1042" name="Rectangle: Top Corners Rounded 1041">
            <a:extLst>
              <a:ext uri="{FF2B5EF4-FFF2-40B4-BE49-F238E27FC236}">
                <a16:creationId xmlns:a16="http://schemas.microsoft.com/office/drawing/2014/main" id="{25A879C5-05A0-4F13-3631-F885F75396A9}"/>
              </a:ext>
              <a:ext uri="{C183D7F6-B498-43B3-948B-1728B52AA6E4}">
                <adec:decorative xmlns:adec="http://schemas.microsoft.com/office/drawing/2017/decorative" val="1"/>
              </a:ext>
            </a:extLst>
          </p:cNvPr>
          <p:cNvSpPr>
            <a:spLocks/>
          </p:cNvSpPr>
          <p:nvPr/>
        </p:nvSpPr>
        <p:spPr bwMode="auto">
          <a:xfrm flipV="1">
            <a:off x="987787" y="3596682"/>
            <a:ext cx="2059678" cy="385753"/>
          </a:xfrm>
          <a:prstGeom prst="round2SameRect">
            <a:avLst>
              <a:gd name="adj1" fmla="val 15952"/>
              <a:gd name="adj2" fmla="val 0"/>
            </a:avLst>
          </a:prstGeom>
          <a:solidFill>
            <a:schemeClr val="accent2">
              <a:lumMod val="20000"/>
              <a:lumOff val="80000"/>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67"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err="1">
              <a:ln w="3175">
                <a:noFill/>
              </a:ln>
              <a:solidFill>
                <a:srgbClr val="FFFFFF"/>
              </a:solidFill>
              <a:effectLst/>
              <a:uLnTx/>
              <a:uFillTx/>
              <a:latin typeface="Segoe UI Semibold"/>
              <a:ea typeface="+mn-ea"/>
              <a:cs typeface="Segoe UI"/>
            </a:endParaRPr>
          </a:p>
        </p:txBody>
      </p:sp>
      <p:sp>
        <p:nvSpPr>
          <p:cNvPr id="1043" name="Rectangle: Top Corners Rounded 1042">
            <a:extLst>
              <a:ext uri="{FF2B5EF4-FFF2-40B4-BE49-F238E27FC236}">
                <a16:creationId xmlns:a16="http://schemas.microsoft.com/office/drawing/2014/main" id="{253AFFA1-A5E4-4326-34DD-80708E0234B8}"/>
              </a:ext>
              <a:ext uri="{C183D7F6-B498-43B3-948B-1728B52AA6E4}">
                <adec:decorative xmlns:adec="http://schemas.microsoft.com/office/drawing/2017/decorative" val="1"/>
              </a:ext>
            </a:extLst>
          </p:cNvPr>
          <p:cNvSpPr>
            <a:spLocks/>
          </p:cNvSpPr>
          <p:nvPr/>
        </p:nvSpPr>
        <p:spPr bwMode="auto">
          <a:xfrm flipV="1">
            <a:off x="3707952" y="3596682"/>
            <a:ext cx="2059678" cy="385753"/>
          </a:xfrm>
          <a:prstGeom prst="round2SameRect">
            <a:avLst>
              <a:gd name="adj1" fmla="val 16647"/>
              <a:gd name="adj2" fmla="val 0"/>
            </a:avLst>
          </a:prstGeom>
          <a:solidFill>
            <a:schemeClr val="accent2">
              <a:lumMod val="20000"/>
              <a:lumOff val="80000"/>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67"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err="1">
              <a:ln w="3175">
                <a:noFill/>
              </a:ln>
              <a:solidFill>
                <a:srgbClr val="FFFFFF"/>
              </a:solidFill>
              <a:effectLst/>
              <a:uLnTx/>
              <a:uFillTx/>
              <a:latin typeface="Segoe UI Semibold"/>
              <a:ea typeface="+mn-ea"/>
              <a:cs typeface="Segoe UI"/>
            </a:endParaRPr>
          </a:p>
        </p:txBody>
      </p:sp>
      <p:sp>
        <p:nvSpPr>
          <p:cNvPr id="1044" name="Rectangle: Top Corners Rounded 1043">
            <a:extLst>
              <a:ext uri="{FF2B5EF4-FFF2-40B4-BE49-F238E27FC236}">
                <a16:creationId xmlns:a16="http://schemas.microsoft.com/office/drawing/2014/main" id="{C5F6CABA-7591-2DC8-D2F2-67792DE6964B}"/>
              </a:ext>
              <a:ext uri="{C183D7F6-B498-43B3-948B-1728B52AA6E4}">
                <adec:decorative xmlns:adec="http://schemas.microsoft.com/office/drawing/2017/decorative" val="1"/>
              </a:ext>
            </a:extLst>
          </p:cNvPr>
          <p:cNvSpPr>
            <a:spLocks/>
          </p:cNvSpPr>
          <p:nvPr/>
        </p:nvSpPr>
        <p:spPr bwMode="auto">
          <a:xfrm flipV="1">
            <a:off x="6428117" y="3596682"/>
            <a:ext cx="2059678" cy="385753"/>
          </a:xfrm>
          <a:prstGeom prst="round2SameRect">
            <a:avLst>
              <a:gd name="adj1" fmla="val 16647"/>
              <a:gd name="adj2" fmla="val 0"/>
            </a:avLst>
          </a:prstGeom>
          <a:solidFill>
            <a:schemeClr val="accent2">
              <a:lumMod val="20000"/>
              <a:lumOff val="80000"/>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67"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err="1">
              <a:ln w="3175">
                <a:noFill/>
              </a:ln>
              <a:solidFill>
                <a:srgbClr val="FFFFFF"/>
              </a:solidFill>
              <a:effectLst/>
              <a:uLnTx/>
              <a:uFillTx/>
              <a:latin typeface="Segoe UI Semibold"/>
              <a:ea typeface="+mn-ea"/>
              <a:cs typeface="Segoe UI"/>
            </a:endParaRPr>
          </a:p>
        </p:txBody>
      </p:sp>
      <p:sp>
        <p:nvSpPr>
          <p:cNvPr id="1046" name="Rectangle: Top Corners Rounded 1045">
            <a:extLst>
              <a:ext uri="{FF2B5EF4-FFF2-40B4-BE49-F238E27FC236}">
                <a16:creationId xmlns:a16="http://schemas.microsoft.com/office/drawing/2014/main" id="{DCDDE978-A4C6-41C6-6050-CEE12D9C3B8B}"/>
              </a:ext>
              <a:ext uri="{C183D7F6-B498-43B3-948B-1728B52AA6E4}">
                <adec:decorative xmlns:adec="http://schemas.microsoft.com/office/drawing/2017/decorative" val="1"/>
              </a:ext>
            </a:extLst>
          </p:cNvPr>
          <p:cNvSpPr>
            <a:spLocks/>
          </p:cNvSpPr>
          <p:nvPr/>
        </p:nvSpPr>
        <p:spPr bwMode="auto">
          <a:xfrm flipV="1">
            <a:off x="9148282" y="3596682"/>
            <a:ext cx="2059678" cy="385753"/>
          </a:xfrm>
          <a:prstGeom prst="round2SameRect">
            <a:avLst>
              <a:gd name="adj1" fmla="val 16647"/>
              <a:gd name="adj2" fmla="val 0"/>
            </a:avLst>
          </a:prstGeom>
          <a:solidFill>
            <a:schemeClr val="accent2">
              <a:lumMod val="20000"/>
              <a:lumOff val="80000"/>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67"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err="1">
              <a:ln w="3175">
                <a:noFill/>
              </a:ln>
              <a:solidFill>
                <a:srgbClr val="FFFFFF"/>
              </a:solidFill>
              <a:effectLst/>
              <a:uLnTx/>
              <a:uFillTx/>
              <a:latin typeface="Segoe UI Semibold"/>
              <a:ea typeface="+mn-ea"/>
              <a:cs typeface="Segoe UI"/>
            </a:endParaRPr>
          </a:p>
        </p:txBody>
      </p:sp>
      <p:sp>
        <p:nvSpPr>
          <p:cNvPr id="88" name="Rectangle: Rounded Corners 87">
            <a:extLst>
              <a:ext uri="{FF2B5EF4-FFF2-40B4-BE49-F238E27FC236}">
                <a16:creationId xmlns:a16="http://schemas.microsoft.com/office/drawing/2014/main" id="{EEA4555B-C525-34FE-650D-95FDE0B95DF8}"/>
              </a:ext>
              <a:ext uri="{C183D7F6-B498-43B3-948B-1728B52AA6E4}">
                <adec:decorative xmlns:adec="http://schemas.microsoft.com/office/drawing/2017/decorative" val="1"/>
              </a:ext>
            </a:extLst>
          </p:cNvPr>
          <p:cNvSpPr>
            <a:spLocks/>
          </p:cNvSpPr>
          <p:nvPr/>
        </p:nvSpPr>
        <p:spPr bwMode="auto">
          <a:xfrm>
            <a:off x="726123" y="2212004"/>
            <a:ext cx="2583005" cy="1384678"/>
          </a:xfrm>
          <a:prstGeom prst="roundRect">
            <a:avLst>
              <a:gd name="adj" fmla="val 6051"/>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800"/>
              </a:spcAft>
              <a:defRPr/>
            </a:pPr>
            <a:endParaRPr lang="en-US" sz="1200">
              <a:solidFill>
                <a:srgbClr val="000000"/>
              </a:solidFill>
              <a:cs typeface="Segoe Sans Display"/>
            </a:endParaRPr>
          </a:p>
        </p:txBody>
      </p:sp>
      <p:sp>
        <p:nvSpPr>
          <p:cNvPr id="89" name="Rectangle: Rounded Corners 88">
            <a:extLst>
              <a:ext uri="{FF2B5EF4-FFF2-40B4-BE49-F238E27FC236}">
                <a16:creationId xmlns:a16="http://schemas.microsoft.com/office/drawing/2014/main" id="{840A0230-0B51-D4F8-9394-8742E218946E}"/>
              </a:ext>
              <a:ext uri="{C183D7F6-B498-43B3-948B-1728B52AA6E4}">
                <adec:decorative xmlns:adec="http://schemas.microsoft.com/office/drawing/2017/decorative" val="1"/>
              </a:ext>
            </a:extLst>
          </p:cNvPr>
          <p:cNvSpPr>
            <a:spLocks/>
          </p:cNvSpPr>
          <p:nvPr/>
        </p:nvSpPr>
        <p:spPr bwMode="auto">
          <a:xfrm>
            <a:off x="3446288" y="2212004"/>
            <a:ext cx="2583005" cy="1384678"/>
          </a:xfrm>
          <a:prstGeom prst="roundRect">
            <a:avLst>
              <a:gd name="adj" fmla="val 6051"/>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800"/>
              </a:spcAft>
              <a:defRPr/>
            </a:pPr>
            <a:endParaRPr lang="en-US" sz="1200">
              <a:solidFill>
                <a:srgbClr val="000000"/>
              </a:solidFill>
              <a:cs typeface="Segoe Sans Display"/>
            </a:endParaRPr>
          </a:p>
        </p:txBody>
      </p:sp>
      <p:sp>
        <p:nvSpPr>
          <p:cNvPr id="90" name="Rectangle: Rounded Corners 89">
            <a:extLst>
              <a:ext uri="{FF2B5EF4-FFF2-40B4-BE49-F238E27FC236}">
                <a16:creationId xmlns:a16="http://schemas.microsoft.com/office/drawing/2014/main" id="{328FCDA1-9629-AC43-D22B-7C0877ED7EBC}"/>
              </a:ext>
              <a:ext uri="{C183D7F6-B498-43B3-948B-1728B52AA6E4}">
                <adec:decorative xmlns:adec="http://schemas.microsoft.com/office/drawing/2017/decorative" val="1"/>
              </a:ext>
            </a:extLst>
          </p:cNvPr>
          <p:cNvSpPr>
            <a:spLocks/>
          </p:cNvSpPr>
          <p:nvPr/>
        </p:nvSpPr>
        <p:spPr bwMode="auto">
          <a:xfrm>
            <a:off x="6166453" y="2212004"/>
            <a:ext cx="2583005" cy="1384678"/>
          </a:xfrm>
          <a:prstGeom prst="roundRect">
            <a:avLst>
              <a:gd name="adj" fmla="val 6051"/>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800"/>
              </a:spcAft>
              <a:defRPr/>
            </a:pPr>
            <a:endParaRPr lang="en-US" sz="1200">
              <a:solidFill>
                <a:srgbClr val="000000"/>
              </a:solidFill>
              <a:cs typeface="Segoe Sans Display"/>
            </a:endParaRPr>
          </a:p>
        </p:txBody>
      </p:sp>
      <p:sp>
        <p:nvSpPr>
          <p:cNvPr id="91" name="Rectangle: Rounded Corners 90">
            <a:extLst>
              <a:ext uri="{FF2B5EF4-FFF2-40B4-BE49-F238E27FC236}">
                <a16:creationId xmlns:a16="http://schemas.microsoft.com/office/drawing/2014/main" id="{0E4BD3A4-6E1E-93DD-A5C8-175869FC890B}"/>
              </a:ext>
              <a:ext uri="{C183D7F6-B498-43B3-948B-1728B52AA6E4}">
                <adec:decorative xmlns:adec="http://schemas.microsoft.com/office/drawing/2017/decorative" val="1"/>
              </a:ext>
            </a:extLst>
          </p:cNvPr>
          <p:cNvSpPr>
            <a:spLocks/>
          </p:cNvSpPr>
          <p:nvPr/>
        </p:nvSpPr>
        <p:spPr bwMode="auto">
          <a:xfrm>
            <a:off x="8886618" y="2212004"/>
            <a:ext cx="2583005" cy="1384678"/>
          </a:xfrm>
          <a:prstGeom prst="roundRect">
            <a:avLst>
              <a:gd name="adj" fmla="val 6051"/>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800"/>
              </a:spcAft>
              <a:defRPr/>
            </a:pPr>
            <a:endParaRPr lang="en-US" sz="1200">
              <a:solidFill>
                <a:srgbClr val="000000"/>
              </a:solidFill>
              <a:cs typeface="Segoe Sans Display"/>
            </a:endParaRPr>
          </a:p>
        </p:txBody>
      </p:sp>
      <p:sp>
        <p:nvSpPr>
          <p:cNvPr id="94" name="Rectangle: Rounded Corners 93">
            <a:extLst>
              <a:ext uri="{FF2B5EF4-FFF2-40B4-BE49-F238E27FC236}">
                <a16:creationId xmlns:a16="http://schemas.microsoft.com/office/drawing/2014/main" id="{4DFE4C86-6E2D-25E1-7547-DE4D4153FA0C}"/>
              </a:ext>
              <a:ext uri="{C183D7F6-B498-43B3-948B-1728B52AA6E4}">
                <adec:decorative xmlns:adec="http://schemas.microsoft.com/office/drawing/2017/decorative" val="1"/>
              </a:ext>
            </a:extLst>
          </p:cNvPr>
          <p:cNvSpPr>
            <a:spLocks/>
          </p:cNvSpPr>
          <p:nvPr/>
        </p:nvSpPr>
        <p:spPr bwMode="auto">
          <a:xfrm>
            <a:off x="726123" y="4241423"/>
            <a:ext cx="2583005" cy="1384678"/>
          </a:xfrm>
          <a:prstGeom prst="roundRect">
            <a:avLst>
              <a:gd name="adj" fmla="val 6051"/>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800"/>
              </a:spcAft>
              <a:defRPr/>
            </a:pPr>
            <a:endParaRPr lang="en-US" sz="1200">
              <a:solidFill>
                <a:srgbClr val="000000"/>
              </a:solidFill>
              <a:cs typeface="Segoe Sans Display"/>
            </a:endParaRPr>
          </a:p>
        </p:txBody>
      </p:sp>
      <p:sp>
        <p:nvSpPr>
          <p:cNvPr id="96" name="Rectangle: Rounded Corners 95">
            <a:extLst>
              <a:ext uri="{FF2B5EF4-FFF2-40B4-BE49-F238E27FC236}">
                <a16:creationId xmlns:a16="http://schemas.microsoft.com/office/drawing/2014/main" id="{DFCDCE5B-FBB8-E044-E3CA-25D62268907D}"/>
              </a:ext>
              <a:ext uri="{C183D7F6-B498-43B3-948B-1728B52AA6E4}">
                <adec:decorative xmlns:adec="http://schemas.microsoft.com/office/drawing/2017/decorative" val="1"/>
              </a:ext>
            </a:extLst>
          </p:cNvPr>
          <p:cNvSpPr>
            <a:spLocks/>
          </p:cNvSpPr>
          <p:nvPr/>
        </p:nvSpPr>
        <p:spPr bwMode="auto">
          <a:xfrm>
            <a:off x="3446288" y="4241423"/>
            <a:ext cx="2583005" cy="1384678"/>
          </a:xfrm>
          <a:prstGeom prst="roundRect">
            <a:avLst>
              <a:gd name="adj" fmla="val 6051"/>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800"/>
              </a:spcAft>
              <a:defRPr/>
            </a:pPr>
            <a:endParaRPr lang="en-US" sz="1200">
              <a:solidFill>
                <a:srgbClr val="000000"/>
              </a:solidFill>
              <a:cs typeface="Segoe Sans Display"/>
            </a:endParaRPr>
          </a:p>
        </p:txBody>
      </p:sp>
      <p:sp>
        <p:nvSpPr>
          <p:cNvPr id="98" name="Rectangle: Rounded Corners 97">
            <a:extLst>
              <a:ext uri="{FF2B5EF4-FFF2-40B4-BE49-F238E27FC236}">
                <a16:creationId xmlns:a16="http://schemas.microsoft.com/office/drawing/2014/main" id="{221074AC-6B8E-7B92-CC2F-160AABC4BFF5}"/>
              </a:ext>
              <a:ext uri="{C183D7F6-B498-43B3-948B-1728B52AA6E4}">
                <adec:decorative xmlns:adec="http://schemas.microsoft.com/office/drawing/2017/decorative" val="1"/>
              </a:ext>
            </a:extLst>
          </p:cNvPr>
          <p:cNvSpPr>
            <a:spLocks/>
          </p:cNvSpPr>
          <p:nvPr/>
        </p:nvSpPr>
        <p:spPr bwMode="auto">
          <a:xfrm>
            <a:off x="6166453" y="4241423"/>
            <a:ext cx="2583005" cy="1384678"/>
          </a:xfrm>
          <a:prstGeom prst="roundRect">
            <a:avLst>
              <a:gd name="adj" fmla="val 6051"/>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800"/>
              </a:spcAft>
              <a:defRPr/>
            </a:pPr>
            <a:endParaRPr lang="en-US" sz="1200">
              <a:solidFill>
                <a:srgbClr val="000000"/>
              </a:solidFill>
              <a:cs typeface="Segoe Sans Display"/>
            </a:endParaRPr>
          </a:p>
        </p:txBody>
      </p:sp>
      <p:sp>
        <p:nvSpPr>
          <p:cNvPr id="100" name="Rectangle: Rounded Corners 99">
            <a:extLst>
              <a:ext uri="{FF2B5EF4-FFF2-40B4-BE49-F238E27FC236}">
                <a16:creationId xmlns:a16="http://schemas.microsoft.com/office/drawing/2014/main" id="{788035B2-E1C9-5944-B223-A4ACC2F2F77D}"/>
              </a:ext>
              <a:ext uri="{C183D7F6-B498-43B3-948B-1728B52AA6E4}">
                <adec:decorative xmlns:adec="http://schemas.microsoft.com/office/drawing/2017/decorative" val="1"/>
              </a:ext>
            </a:extLst>
          </p:cNvPr>
          <p:cNvSpPr>
            <a:spLocks/>
          </p:cNvSpPr>
          <p:nvPr/>
        </p:nvSpPr>
        <p:spPr bwMode="auto">
          <a:xfrm>
            <a:off x="8886618" y="4241423"/>
            <a:ext cx="2583005" cy="1384678"/>
          </a:xfrm>
          <a:prstGeom prst="roundRect">
            <a:avLst>
              <a:gd name="adj" fmla="val 6051"/>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800"/>
              </a:spcAft>
              <a:defRPr/>
            </a:pPr>
            <a:endParaRPr lang="en-US" sz="1200">
              <a:solidFill>
                <a:srgbClr val="000000"/>
              </a:solidFill>
              <a:cs typeface="Segoe Sans Display"/>
            </a:endParaRPr>
          </a:p>
        </p:txBody>
      </p:sp>
      <p:pic>
        <p:nvPicPr>
          <p:cNvPr id="102" name="Picture 101">
            <a:extLst>
              <a:ext uri="{FF2B5EF4-FFF2-40B4-BE49-F238E27FC236}">
                <a16:creationId xmlns:a16="http://schemas.microsoft.com/office/drawing/2014/main" id="{4C6C2113-F793-2EEE-CD43-0EE8F41CA9D3}"/>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707447" y="2206423"/>
            <a:ext cx="620356" cy="714700"/>
          </a:xfrm>
          <a:prstGeom prst="rect">
            <a:avLst/>
          </a:prstGeom>
        </p:spPr>
      </p:pic>
      <p:pic>
        <p:nvPicPr>
          <p:cNvPr id="104" name="Picture 103">
            <a:extLst>
              <a:ext uri="{FF2B5EF4-FFF2-40B4-BE49-F238E27FC236}">
                <a16:creationId xmlns:a16="http://schemas.microsoft.com/office/drawing/2014/main" id="{690E8700-4230-E2A8-E1B4-074537994D13}"/>
              </a:ext>
              <a:ext uri="{C183D7F6-B498-43B3-948B-1728B52AA6E4}">
                <adec:decorative xmlns:adec="http://schemas.microsoft.com/office/drawing/2017/decorative" val="1"/>
              </a:ext>
            </a:extLst>
          </p:cNvPr>
          <p:cNvPicPr>
            <a:picLocks noChangeAspect="1"/>
          </p:cNvPicPr>
          <p:nvPr/>
        </p:nvPicPr>
        <p:blipFill>
          <a:blip r:embed="rId6" cstate="screen">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7200899" y="2310765"/>
            <a:ext cx="514112" cy="506016"/>
          </a:xfrm>
          <a:prstGeom prst="rect">
            <a:avLst/>
          </a:prstGeom>
        </p:spPr>
      </p:pic>
      <p:pic>
        <p:nvPicPr>
          <p:cNvPr id="105" name="Picture 104">
            <a:extLst>
              <a:ext uri="{FF2B5EF4-FFF2-40B4-BE49-F238E27FC236}">
                <a16:creationId xmlns:a16="http://schemas.microsoft.com/office/drawing/2014/main" id="{21BF707A-ACDB-B19A-E626-A8D176757A63}"/>
              </a:ext>
              <a:ext uri="{C183D7F6-B498-43B3-948B-1728B52AA6E4}">
                <adec:decorative xmlns:adec="http://schemas.microsoft.com/office/drawing/2017/decorative" val="1"/>
              </a:ext>
            </a:extLst>
          </p:cNvPr>
          <p:cNvPicPr>
            <a:picLocks noChangeAspect="1"/>
          </p:cNvPicPr>
          <p:nvPr/>
        </p:nvPicPr>
        <p:blipFill>
          <a:blip r:embed="rId8" cstate="screen">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9925111" y="2323693"/>
            <a:ext cx="506018" cy="480160"/>
          </a:xfrm>
          <a:prstGeom prst="rect">
            <a:avLst/>
          </a:prstGeom>
        </p:spPr>
      </p:pic>
      <p:pic>
        <p:nvPicPr>
          <p:cNvPr id="106" name="Picture 105">
            <a:extLst>
              <a:ext uri="{FF2B5EF4-FFF2-40B4-BE49-F238E27FC236}">
                <a16:creationId xmlns:a16="http://schemas.microsoft.com/office/drawing/2014/main" id="{31AA91B1-CE90-A771-56D5-BA2E96737C7D}"/>
              </a:ext>
              <a:ext uri="{C183D7F6-B498-43B3-948B-1728B52AA6E4}">
                <adec:decorative xmlns:adec="http://schemas.microsoft.com/office/drawing/2017/decorative" val="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522580" y="2348563"/>
            <a:ext cx="430420" cy="430420"/>
          </a:xfrm>
          <a:prstGeom prst="rect">
            <a:avLst/>
          </a:prstGeom>
        </p:spPr>
      </p:pic>
      <p:pic>
        <p:nvPicPr>
          <p:cNvPr id="108" name="Picture 107">
            <a:extLst>
              <a:ext uri="{FF2B5EF4-FFF2-40B4-BE49-F238E27FC236}">
                <a16:creationId xmlns:a16="http://schemas.microsoft.com/office/drawing/2014/main" id="{23D671A1-0A75-8FAD-DFD6-467E91F44EB1}"/>
              </a:ext>
              <a:ext uri="{C183D7F6-B498-43B3-948B-1728B52AA6E4}">
                <adec:decorative xmlns:adec="http://schemas.microsoft.com/office/drawing/2017/decorative" val="1"/>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t="-6885" b="-6885"/>
          <a:stretch>
            <a:fillRect/>
          </a:stretch>
        </p:blipFill>
        <p:spPr bwMode="auto">
          <a:xfrm>
            <a:off x="1779768" y="4355334"/>
            <a:ext cx="475716" cy="475716"/>
          </a:xfrm>
          <a:custGeom>
            <a:avLst/>
            <a:gdLst>
              <a:gd name="connsiteX0" fmla="*/ 0 w 329184"/>
              <a:gd name="connsiteY0" fmla="*/ 0 h 329184"/>
              <a:gd name="connsiteX1" fmla="*/ 329184 w 329184"/>
              <a:gd name="connsiteY1" fmla="*/ 0 h 329184"/>
              <a:gd name="connsiteX2" fmla="*/ 329184 w 329184"/>
              <a:gd name="connsiteY2" fmla="*/ 329184 h 329184"/>
              <a:gd name="connsiteX3" fmla="*/ 0 w 329184"/>
              <a:gd name="connsiteY3" fmla="*/ 329184 h 329184"/>
            </a:gdLst>
            <a:ahLst/>
            <a:cxnLst>
              <a:cxn ang="0">
                <a:pos x="connsiteX0" y="connsiteY0"/>
              </a:cxn>
              <a:cxn ang="0">
                <a:pos x="connsiteX1" y="connsiteY1"/>
              </a:cxn>
              <a:cxn ang="0">
                <a:pos x="connsiteX2" y="connsiteY2"/>
              </a:cxn>
              <a:cxn ang="0">
                <a:pos x="connsiteX3" y="connsiteY3"/>
              </a:cxn>
            </a:cxnLst>
            <a:rect l="l" t="t" r="r" b="b"/>
            <a:pathLst>
              <a:path w="329184" h="329184">
                <a:moveTo>
                  <a:pt x="0" y="0"/>
                </a:moveTo>
                <a:lnTo>
                  <a:pt x="329184" y="0"/>
                </a:lnTo>
                <a:lnTo>
                  <a:pt x="329184" y="329184"/>
                </a:lnTo>
                <a:lnTo>
                  <a:pt x="0" y="329184"/>
                </a:lnTo>
                <a:close/>
              </a:path>
            </a:pathLst>
          </a:custGeom>
          <a:noFill/>
          <a:extLst>
            <a:ext uri="{909E8E84-426E-40DD-AFC4-6F175D3DCCD1}">
              <a14:hiddenFill xmlns:a14="http://schemas.microsoft.com/office/drawing/2010/main">
                <a:solidFill>
                  <a:srgbClr val="FFFFFF"/>
                </a:solidFill>
              </a14:hiddenFill>
            </a:ext>
          </a:extLst>
        </p:spPr>
      </p:pic>
      <p:pic>
        <p:nvPicPr>
          <p:cNvPr id="110" name="Picture 2">
            <a:extLst>
              <a:ext uri="{FF2B5EF4-FFF2-40B4-BE49-F238E27FC236}">
                <a16:creationId xmlns:a16="http://schemas.microsoft.com/office/drawing/2014/main" id="{6AB8BB75-9D7A-476E-235A-73309780AFB8}"/>
              </a:ext>
              <a:ext uri="{C183D7F6-B498-43B3-948B-1728B52AA6E4}">
                <adec:decorative xmlns:adec="http://schemas.microsoft.com/office/drawing/2017/decorative" val="1"/>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4528365" y="4383766"/>
            <a:ext cx="418852" cy="418852"/>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111">
            <a:extLst>
              <a:ext uri="{FF2B5EF4-FFF2-40B4-BE49-F238E27FC236}">
                <a16:creationId xmlns:a16="http://schemas.microsoft.com/office/drawing/2014/main" id="{5B5A78B5-C08B-C114-6BA4-0AA72FC4F6D2}"/>
              </a:ext>
              <a:ext uri="{C183D7F6-B498-43B3-948B-1728B52AA6E4}">
                <adec:decorative xmlns:adec="http://schemas.microsoft.com/office/drawing/2017/decorative" val="1"/>
              </a:ext>
            </a:extLst>
          </p:cNvPr>
          <p:cNvPicPr>
            <a:picLocks noChangeAspect="1"/>
          </p:cNvPicPr>
          <p:nvPr/>
        </p:nvPicPr>
        <p:blipFill>
          <a:blip r:embed="rId13" cstate="screen">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9946965" y="4360496"/>
            <a:ext cx="462310" cy="465392"/>
          </a:xfrm>
          <a:prstGeom prst="rect">
            <a:avLst/>
          </a:prstGeom>
        </p:spPr>
      </p:pic>
      <p:pic>
        <p:nvPicPr>
          <p:cNvPr id="114" name="Picture 113">
            <a:extLst>
              <a:ext uri="{FF2B5EF4-FFF2-40B4-BE49-F238E27FC236}">
                <a16:creationId xmlns:a16="http://schemas.microsoft.com/office/drawing/2014/main" id="{F003E4FD-9D4C-6767-CD8E-5527FB9290DA}"/>
              </a:ext>
              <a:ext uri="{C183D7F6-B498-43B3-948B-1728B52AA6E4}">
                <adec:decorative xmlns:adec="http://schemas.microsoft.com/office/drawing/2017/decorative" val="1"/>
              </a:ext>
            </a:extLst>
          </p:cNvPr>
          <p:cNvPicPr>
            <a:picLocks noChangeAspect="1"/>
          </p:cNvPicPr>
          <p:nvPr/>
        </p:nvPicPr>
        <p:blipFill>
          <a:blip r:embed="rId15">
            <a:clrChange>
              <a:clrFrom>
                <a:srgbClr val="FFFFFF"/>
              </a:clrFrom>
              <a:clrTo>
                <a:srgbClr val="FFFFFF">
                  <a:alpha val="0"/>
                </a:srgbClr>
              </a:clrTo>
            </a:clrChange>
          </a:blip>
          <a:stretch>
            <a:fillRect/>
          </a:stretch>
        </p:blipFill>
        <p:spPr>
          <a:xfrm>
            <a:off x="6647762" y="4405783"/>
            <a:ext cx="509092" cy="412120"/>
          </a:xfrm>
          <a:prstGeom prst="rect">
            <a:avLst/>
          </a:prstGeom>
        </p:spPr>
      </p:pic>
      <p:pic>
        <p:nvPicPr>
          <p:cNvPr id="118" name="Picture 117">
            <a:extLst>
              <a:ext uri="{FF2B5EF4-FFF2-40B4-BE49-F238E27FC236}">
                <a16:creationId xmlns:a16="http://schemas.microsoft.com/office/drawing/2014/main" id="{E7A7F119-A471-9486-2CDB-05FEB2ABC149}"/>
              </a:ext>
              <a:ext uri="{C183D7F6-B498-43B3-948B-1728B52AA6E4}">
                <adec:decorative xmlns:adec="http://schemas.microsoft.com/office/drawing/2017/decorative" val="1"/>
              </a:ext>
            </a:extLst>
          </p:cNvPr>
          <p:cNvPicPr>
            <a:picLocks noChangeAspect="1"/>
          </p:cNvPicPr>
          <p:nvPr/>
        </p:nvPicPr>
        <p:blipFill>
          <a:blip r:embed="rId16">
            <a:clrChange>
              <a:clrFrom>
                <a:srgbClr val="EBFBFD"/>
              </a:clrFrom>
              <a:clrTo>
                <a:srgbClr val="EBFBFD">
                  <a:alpha val="0"/>
                </a:srgbClr>
              </a:clrTo>
            </a:clrChange>
          </a:blip>
          <a:stretch>
            <a:fillRect/>
          </a:stretch>
        </p:blipFill>
        <p:spPr>
          <a:xfrm>
            <a:off x="7284449" y="4360496"/>
            <a:ext cx="446840" cy="502694"/>
          </a:xfrm>
          <a:prstGeom prst="rect">
            <a:avLst/>
          </a:prstGeom>
        </p:spPr>
      </p:pic>
      <p:pic>
        <p:nvPicPr>
          <p:cNvPr id="120" name="Picture 119">
            <a:extLst>
              <a:ext uri="{FF2B5EF4-FFF2-40B4-BE49-F238E27FC236}">
                <a16:creationId xmlns:a16="http://schemas.microsoft.com/office/drawing/2014/main" id="{D552E2B1-5D43-FD2F-EA79-046F02808612}"/>
              </a:ext>
              <a:ext uri="{C183D7F6-B498-43B3-948B-1728B52AA6E4}">
                <adec:decorative xmlns:adec="http://schemas.microsoft.com/office/drawing/2017/decorative" val="1"/>
              </a:ext>
            </a:extLst>
          </p:cNvPr>
          <p:cNvPicPr>
            <a:picLocks noChangeAspect="1"/>
          </p:cNvPicPr>
          <p:nvPr/>
        </p:nvPicPr>
        <p:blipFill>
          <a:blip r:embed="rId17">
            <a:clrChange>
              <a:clrFrom>
                <a:srgbClr val="FFFFFF"/>
              </a:clrFrom>
              <a:clrTo>
                <a:srgbClr val="FFFFFF">
                  <a:alpha val="0"/>
                </a:srgbClr>
              </a:clrTo>
            </a:clrChange>
          </a:blip>
          <a:stretch>
            <a:fillRect/>
          </a:stretch>
        </p:blipFill>
        <p:spPr>
          <a:xfrm>
            <a:off x="7858884" y="4436444"/>
            <a:ext cx="409265" cy="350798"/>
          </a:xfrm>
          <a:prstGeom prst="rect">
            <a:avLst/>
          </a:prstGeom>
        </p:spPr>
      </p:pic>
      <p:sp>
        <p:nvSpPr>
          <p:cNvPr id="77" name="Title 1">
            <a:extLst>
              <a:ext uri="{FF2B5EF4-FFF2-40B4-BE49-F238E27FC236}">
                <a16:creationId xmlns:a16="http://schemas.microsoft.com/office/drawing/2014/main" id="{EF4AF067-73FB-C99B-A8D6-6694108AFC5C}"/>
              </a:ext>
              <a:ext uri="{C183D7F6-B498-43B3-948B-1728B52AA6E4}">
                <adec:decorative xmlns:adec="http://schemas.microsoft.com/office/drawing/2017/decorative" val="0"/>
              </a:ext>
            </a:extLst>
          </p:cNvPr>
          <p:cNvSpPr txBox="1">
            <a:spLocks noGrp="1"/>
          </p:cNvSpPr>
          <p:nvPr>
            <p:ph type="title"/>
          </p:nvPr>
        </p:nvSpPr>
        <p:spPr>
          <a:xfrm>
            <a:off x="588261" y="585216"/>
            <a:ext cx="11011601" cy="553998"/>
          </a:xfr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lvl="0"/>
            <a:r>
              <a:rPr lang="en-US" noProof="0"/>
              <a:t>Microsoft Agents</a:t>
            </a:r>
          </a:p>
        </p:txBody>
      </p:sp>
      <p:sp>
        <p:nvSpPr>
          <p:cNvPr id="8" name="TextBox 7">
            <a:extLst>
              <a:ext uri="{FF2B5EF4-FFF2-40B4-BE49-F238E27FC236}">
                <a16:creationId xmlns:a16="http://schemas.microsoft.com/office/drawing/2014/main" id="{7D881BF6-E739-56E1-311E-796FB9A1B775}"/>
              </a:ext>
              <a:ext uri="{C183D7F6-B498-43B3-948B-1728B52AA6E4}">
                <adec:decorative xmlns:adec="http://schemas.microsoft.com/office/drawing/2017/decorative" val="0"/>
              </a:ext>
            </a:extLst>
          </p:cNvPr>
          <p:cNvSpPr txBox="1"/>
          <p:nvPr/>
        </p:nvSpPr>
        <p:spPr>
          <a:xfrm>
            <a:off x="588963" y="1183798"/>
            <a:ext cx="11010900" cy="218393"/>
          </a:xfrm>
          <a:prstGeom prst="rect">
            <a:avLst/>
          </a:prstGeom>
          <a:noFill/>
        </p:spPr>
        <p:txBody>
          <a:bodyPr wrap="square" lIns="0" tIns="0" rIns="0" bIns="0" rtlCol="0">
            <a:noAutofit/>
          </a:bodyPr>
          <a:lstStyle/>
          <a:p>
            <a:pPr>
              <a:lnSpc>
                <a:spcPct val="110000"/>
              </a:lnSpc>
              <a:defRPr/>
            </a:pPr>
            <a:r>
              <a:rPr lang="en-US" sz="1400">
                <a:solidFill>
                  <a:srgbClr val="0070C0"/>
                </a:solidFill>
                <a:hlinkClick r:id="rId18">
                  <a:extLst>
                    <a:ext uri="{A12FA001-AC4F-418D-AE19-62706E023703}">
                      <ahyp:hlinkClr xmlns:ahyp="http://schemas.microsoft.com/office/drawing/2018/hyperlinkcolor" val="tx"/>
                    </a:ext>
                  </a:extLst>
                </a:hlinkClick>
              </a:rPr>
              <a:t>Get started with agents in Microsoft 365</a:t>
            </a:r>
            <a:endParaRPr lang="en-US" sz="1400">
              <a:solidFill>
                <a:srgbClr val="0070C0"/>
              </a:solidFill>
            </a:endParaRPr>
          </a:p>
        </p:txBody>
      </p:sp>
      <p:sp>
        <p:nvSpPr>
          <p:cNvPr id="4" name="TextBox 3">
            <a:extLst>
              <a:ext uri="{FF2B5EF4-FFF2-40B4-BE49-F238E27FC236}">
                <a16:creationId xmlns:a16="http://schemas.microsoft.com/office/drawing/2014/main" id="{13B72AFD-A9C4-ECF7-A720-E5C5C9B0BB37}"/>
              </a:ext>
              <a:ext uri="{C183D7F6-B498-43B3-948B-1728B52AA6E4}">
                <adec:decorative xmlns:adec="http://schemas.microsoft.com/office/drawing/2017/decorative" val="0"/>
              </a:ext>
            </a:extLst>
          </p:cNvPr>
          <p:cNvSpPr txBox="1"/>
          <p:nvPr/>
        </p:nvSpPr>
        <p:spPr>
          <a:xfrm>
            <a:off x="588263" y="1621548"/>
            <a:ext cx="11018520" cy="276999"/>
          </a:xfrm>
          <a:prstGeom prst="rect">
            <a:avLst/>
          </a:prstGeom>
          <a:noFill/>
        </p:spPr>
        <p:txBody>
          <a:bodyPr wrap="square" lIns="0" tIns="0" rIns="0" bIns="0" rtlCol="0">
            <a:spAutoFit/>
          </a:bodyPr>
          <a:lstStyle/>
          <a:p>
            <a:pPr>
              <a:defRPr/>
            </a:pPr>
            <a:r>
              <a:rPr lang="en-US">
                <a:solidFill>
                  <a:schemeClr val="tx2"/>
                </a:solidFill>
                <a:latin typeface="+mj-lt"/>
              </a:rPr>
              <a:t>Automate tasks with pre-built agents by Microsoft that are designed for work</a:t>
            </a:r>
          </a:p>
        </p:txBody>
      </p:sp>
      <p:sp>
        <p:nvSpPr>
          <p:cNvPr id="124" name="TextBox 123">
            <a:extLst>
              <a:ext uri="{FF2B5EF4-FFF2-40B4-BE49-F238E27FC236}">
                <a16:creationId xmlns:a16="http://schemas.microsoft.com/office/drawing/2014/main" id="{DCA6157E-99D8-0B04-38A7-1F3C50283C40}"/>
              </a:ext>
              <a:ext uri="{C183D7F6-B498-43B3-948B-1728B52AA6E4}">
                <adec:decorative xmlns:adec="http://schemas.microsoft.com/office/drawing/2017/decorative" val="0"/>
              </a:ext>
            </a:extLst>
          </p:cNvPr>
          <p:cNvSpPr txBox="1">
            <a:spLocks/>
          </p:cNvSpPr>
          <p:nvPr/>
        </p:nvSpPr>
        <p:spPr>
          <a:xfrm>
            <a:off x="1167917" y="3048936"/>
            <a:ext cx="1699418" cy="218393"/>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effectLst/>
                <a:uLnTx/>
                <a:uFillTx/>
                <a:latin typeface="+mj-lt"/>
                <a:ea typeface="+mn-ea"/>
                <a:cs typeface="+mn-cs"/>
              </a:rPr>
              <a:t>Researcher</a:t>
            </a:r>
          </a:p>
        </p:txBody>
      </p:sp>
      <p:sp>
        <p:nvSpPr>
          <p:cNvPr id="1049" name="TextBox 1048">
            <a:extLst>
              <a:ext uri="{FF2B5EF4-FFF2-40B4-BE49-F238E27FC236}">
                <a16:creationId xmlns:a16="http://schemas.microsoft.com/office/drawing/2014/main" id="{23042AFA-C95D-8904-6750-044B2123187D}"/>
              </a:ext>
              <a:ext uri="{C183D7F6-B498-43B3-948B-1728B52AA6E4}">
                <adec:decorative xmlns:adec="http://schemas.microsoft.com/office/drawing/2017/decorative" val="0"/>
              </a:ext>
            </a:extLst>
          </p:cNvPr>
          <p:cNvSpPr txBox="1"/>
          <p:nvPr/>
        </p:nvSpPr>
        <p:spPr>
          <a:xfrm>
            <a:off x="1189824" y="3704920"/>
            <a:ext cx="1655604" cy="169277"/>
          </a:xfrm>
          <a:prstGeom prst="rect">
            <a:avLst/>
          </a:prstGeom>
          <a:noFill/>
        </p:spPr>
        <p:txBody>
          <a:bodyPr wrap="square" lIns="0" tIns="0" rIns="0" bIns="0" anchor="ctr">
            <a:spAutoFit/>
          </a:bodyPr>
          <a:lstStyle/>
          <a:p>
            <a:pPr lvl="0" algn="ctr">
              <a:defRPr/>
            </a:pPr>
            <a:r>
              <a:rPr lang="en-US" sz="1100">
                <a:latin typeface="+mj-lt"/>
              </a:rPr>
              <a:t>Premium</a:t>
            </a:r>
          </a:p>
        </p:txBody>
      </p:sp>
      <p:sp>
        <p:nvSpPr>
          <p:cNvPr id="126" name="TextBox 125">
            <a:extLst>
              <a:ext uri="{FF2B5EF4-FFF2-40B4-BE49-F238E27FC236}">
                <a16:creationId xmlns:a16="http://schemas.microsoft.com/office/drawing/2014/main" id="{89FD5FA1-6281-142F-7EF1-5E7B399934AE}"/>
              </a:ext>
              <a:ext uri="{C183D7F6-B498-43B3-948B-1728B52AA6E4}">
                <adec:decorative xmlns:adec="http://schemas.microsoft.com/office/drawing/2017/decorative" val="0"/>
              </a:ext>
            </a:extLst>
          </p:cNvPr>
          <p:cNvSpPr txBox="1">
            <a:spLocks/>
          </p:cNvSpPr>
          <p:nvPr/>
        </p:nvSpPr>
        <p:spPr>
          <a:xfrm>
            <a:off x="3888082" y="3048936"/>
            <a:ext cx="1699418" cy="218393"/>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effectLst/>
                <a:uLnTx/>
                <a:uFillTx/>
                <a:latin typeface="+mj-lt"/>
                <a:ea typeface="+mn-ea"/>
                <a:cs typeface="+mn-cs"/>
              </a:rPr>
              <a:t>Analyst</a:t>
            </a:r>
          </a:p>
        </p:txBody>
      </p:sp>
      <p:sp>
        <p:nvSpPr>
          <p:cNvPr id="1050" name="TextBox 1049">
            <a:extLst>
              <a:ext uri="{FF2B5EF4-FFF2-40B4-BE49-F238E27FC236}">
                <a16:creationId xmlns:a16="http://schemas.microsoft.com/office/drawing/2014/main" id="{67D92469-22EF-8480-EA62-BE93CEA9DF0C}"/>
              </a:ext>
              <a:ext uri="{C183D7F6-B498-43B3-948B-1728B52AA6E4}">
                <adec:decorative xmlns:adec="http://schemas.microsoft.com/office/drawing/2017/decorative" val="0"/>
              </a:ext>
            </a:extLst>
          </p:cNvPr>
          <p:cNvSpPr txBox="1">
            <a:spLocks/>
          </p:cNvSpPr>
          <p:nvPr/>
        </p:nvSpPr>
        <p:spPr>
          <a:xfrm>
            <a:off x="3909989" y="3704920"/>
            <a:ext cx="1655604" cy="169277"/>
          </a:xfrm>
          <a:prstGeom prst="rect">
            <a:avLst/>
          </a:prstGeom>
          <a:noFill/>
        </p:spPr>
        <p:txBody>
          <a:bodyPr wrap="square" lIns="0" tIns="0" rIns="0" bIns="0" anchor="ctr">
            <a:spAutoFit/>
          </a:bodyPr>
          <a:lstStyle/>
          <a:p>
            <a:pPr lvl="0" algn="ctr">
              <a:defRPr/>
            </a:pPr>
            <a:r>
              <a:rPr lang="en-US" sz="1100">
                <a:latin typeface="+mj-lt"/>
              </a:rPr>
              <a:t>Premium</a:t>
            </a:r>
          </a:p>
        </p:txBody>
      </p:sp>
      <p:sp>
        <p:nvSpPr>
          <p:cNvPr id="1024" name="TextBox 1023">
            <a:extLst>
              <a:ext uri="{FF2B5EF4-FFF2-40B4-BE49-F238E27FC236}">
                <a16:creationId xmlns:a16="http://schemas.microsoft.com/office/drawing/2014/main" id="{E9155EF2-FB6F-73FB-6780-1FB561F933F5}"/>
              </a:ext>
              <a:ext uri="{C183D7F6-B498-43B3-948B-1728B52AA6E4}">
                <adec:decorative xmlns:adec="http://schemas.microsoft.com/office/drawing/2017/decorative" val="0"/>
              </a:ext>
            </a:extLst>
          </p:cNvPr>
          <p:cNvSpPr txBox="1">
            <a:spLocks/>
          </p:cNvSpPr>
          <p:nvPr/>
        </p:nvSpPr>
        <p:spPr>
          <a:xfrm>
            <a:off x="6608246" y="3048936"/>
            <a:ext cx="1699418" cy="218393"/>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effectLst/>
                <a:uLnTx/>
                <a:uFillTx/>
                <a:latin typeface="+mj-lt"/>
                <a:ea typeface="+mn-ea"/>
                <a:cs typeface="+mn-cs"/>
              </a:rPr>
              <a:t>Word</a:t>
            </a:r>
          </a:p>
        </p:txBody>
      </p:sp>
      <p:sp>
        <p:nvSpPr>
          <p:cNvPr id="1051" name="TextBox 1050">
            <a:extLst>
              <a:ext uri="{FF2B5EF4-FFF2-40B4-BE49-F238E27FC236}">
                <a16:creationId xmlns:a16="http://schemas.microsoft.com/office/drawing/2014/main" id="{0FF8397C-14D9-5DEB-900F-1694DA3B34C7}"/>
              </a:ext>
              <a:ext uri="{C183D7F6-B498-43B3-948B-1728B52AA6E4}">
                <adec:decorative xmlns:adec="http://schemas.microsoft.com/office/drawing/2017/decorative" val="0"/>
              </a:ext>
            </a:extLst>
          </p:cNvPr>
          <p:cNvSpPr txBox="1">
            <a:spLocks/>
          </p:cNvSpPr>
          <p:nvPr/>
        </p:nvSpPr>
        <p:spPr>
          <a:xfrm>
            <a:off x="6630153" y="3704920"/>
            <a:ext cx="1655604" cy="169277"/>
          </a:xfrm>
          <a:prstGeom prst="rect">
            <a:avLst/>
          </a:prstGeom>
          <a:noFill/>
        </p:spPr>
        <p:txBody>
          <a:bodyPr wrap="square" lIns="0" tIns="0" rIns="0" bIns="0" anchor="ctr">
            <a:spAutoFit/>
          </a:bodyPr>
          <a:lstStyle/>
          <a:p>
            <a:pPr lvl="0" algn="ctr">
              <a:defRPr/>
            </a:pPr>
            <a:r>
              <a:rPr lang="en-US" sz="1100">
                <a:latin typeface="+mj-lt"/>
              </a:rPr>
              <a:t>Basic</a:t>
            </a:r>
          </a:p>
        </p:txBody>
      </p:sp>
      <p:sp>
        <p:nvSpPr>
          <p:cNvPr id="1026" name="TextBox 1025">
            <a:extLst>
              <a:ext uri="{FF2B5EF4-FFF2-40B4-BE49-F238E27FC236}">
                <a16:creationId xmlns:a16="http://schemas.microsoft.com/office/drawing/2014/main" id="{46EDBE94-3316-ED76-09AE-12519C4DD0E6}"/>
              </a:ext>
              <a:ext uri="{C183D7F6-B498-43B3-948B-1728B52AA6E4}">
                <adec:decorative xmlns:adec="http://schemas.microsoft.com/office/drawing/2017/decorative" val="0"/>
              </a:ext>
            </a:extLst>
          </p:cNvPr>
          <p:cNvSpPr txBox="1">
            <a:spLocks/>
          </p:cNvSpPr>
          <p:nvPr/>
        </p:nvSpPr>
        <p:spPr>
          <a:xfrm>
            <a:off x="9328412" y="3048936"/>
            <a:ext cx="1699418" cy="218393"/>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effectLst/>
                <a:uLnTx/>
                <a:uFillTx/>
                <a:latin typeface="+mj-lt"/>
                <a:ea typeface="+mn-ea"/>
                <a:cs typeface="+mn-cs"/>
              </a:rPr>
              <a:t>Excel</a:t>
            </a:r>
          </a:p>
        </p:txBody>
      </p:sp>
      <p:sp>
        <p:nvSpPr>
          <p:cNvPr id="1052" name="TextBox 1051">
            <a:extLst>
              <a:ext uri="{FF2B5EF4-FFF2-40B4-BE49-F238E27FC236}">
                <a16:creationId xmlns:a16="http://schemas.microsoft.com/office/drawing/2014/main" id="{2D405A61-667F-7C71-9EAB-5C2482FD75A4}"/>
              </a:ext>
              <a:ext uri="{C183D7F6-B498-43B3-948B-1728B52AA6E4}">
                <adec:decorative xmlns:adec="http://schemas.microsoft.com/office/drawing/2017/decorative" val="0"/>
              </a:ext>
            </a:extLst>
          </p:cNvPr>
          <p:cNvSpPr txBox="1">
            <a:spLocks/>
          </p:cNvSpPr>
          <p:nvPr/>
        </p:nvSpPr>
        <p:spPr>
          <a:xfrm>
            <a:off x="9350318" y="3704920"/>
            <a:ext cx="1655604" cy="169277"/>
          </a:xfrm>
          <a:prstGeom prst="rect">
            <a:avLst/>
          </a:prstGeom>
          <a:noFill/>
        </p:spPr>
        <p:txBody>
          <a:bodyPr wrap="square" lIns="0" tIns="0" rIns="0" bIns="0" anchor="ctr">
            <a:spAutoFit/>
          </a:bodyPr>
          <a:lstStyle/>
          <a:p>
            <a:pPr lvl="0" algn="ctr">
              <a:defRPr/>
            </a:pPr>
            <a:r>
              <a:rPr lang="en-US" sz="1100">
                <a:latin typeface="+mj-lt"/>
              </a:rPr>
              <a:t>Basic</a:t>
            </a:r>
          </a:p>
        </p:txBody>
      </p:sp>
      <p:sp>
        <p:nvSpPr>
          <p:cNvPr id="1027" name="TextBox 1026">
            <a:extLst>
              <a:ext uri="{FF2B5EF4-FFF2-40B4-BE49-F238E27FC236}">
                <a16:creationId xmlns:a16="http://schemas.microsoft.com/office/drawing/2014/main" id="{0F4C11CD-E2AF-5E5D-8050-6D09A9CFAFBC}"/>
              </a:ext>
              <a:ext uri="{C183D7F6-B498-43B3-948B-1728B52AA6E4}">
                <adec:decorative xmlns:adec="http://schemas.microsoft.com/office/drawing/2017/decorative" val="0"/>
              </a:ext>
            </a:extLst>
          </p:cNvPr>
          <p:cNvSpPr txBox="1">
            <a:spLocks/>
          </p:cNvSpPr>
          <p:nvPr/>
        </p:nvSpPr>
        <p:spPr>
          <a:xfrm>
            <a:off x="1620402" y="5078355"/>
            <a:ext cx="794448" cy="218393"/>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effectLst/>
                <a:uLnTx/>
                <a:uFillTx/>
                <a:latin typeface="+mj-lt"/>
                <a:ea typeface="+mn-ea"/>
                <a:cs typeface="+mn-cs"/>
              </a:rPr>
              <a:t>Facilitator</a:t>
            </a:r>
          </a:p>
        </p:txBody>
      </p:sp>
      <p:sp>
        <p:nvSpPr>
          <p:cNvPr id="1053" name="TextBox 1052">
            <a:extLst>
              <a:ext uri="{FF2B5EF4-FFF2-40B4-BE49-F238E27FC236}">
                <a16:creationId xmlns:a16="http://schemas.microsoft.com/office/drawing/2014/main" id="{5415C941-1CFB-8108-6E33-C9AF6ECBFE58}"/>
              </a:ext>
              <a:ext uri="{C183D7F6-B498-43B3-948B-1728B52AA6E4}">
                <adec:decorative xmlns:adec="http://schemas.microsoft.com/office/drawing/2017/decorative" val="0"/>
              </a:ext>
            </a:extLst>
          </p:cNvPr>
          <p:cNvSpPr txBox="1"/>
          <p:nvPr/>
        </p:nvSpPr>
        <p:spPr>
          <a:xfrm>
            <a:off x="1189824" y="5734339"/>
            <a:ext cx="1655604" cy="169277"/>
          </a:xfrm>
          <a:prstGeom prst="rect">
            <a:avLst/>
          </a:prstGeom>
          <a:noFill/>
        </p:spPr>
        <p:txBody>
          <a:bodyPr wrap="square" lIns="0" tIns="0" rIns="0" bIns="0" anchor="ctr">
            <a:spAutoFit/>
          </a:bodyPr>
          <a:lstStyle/>
          <a:p>
            <a:pPr lvl="0" algn="ctr">
              <a:defRPr/>
            </a:pPr>
            <a:r>
              <a:rPr lang="en-US" sz="1100">
                <a:latin typeface="+mj-lt"/>
              </a:rPr>
              <a:t>Premium</a:t>
            </a:r>
          </a:p>
        </p:txBody>
      </p:sp>
      <p:sp>
        <p:nvSpPr>
          <p:cNvPr id="1028" name="TextBox 1027">
            <a:extLst>
              <a:ext uri="{FF2B5EF4-FFF2-40B4-BE49-F238E27FC236}">
                <a16:creationId xmlns:a16="http://schemas.microsoft.com/office/drawing/2014/main" id="{5CA6416F-FABB-2237-7A8A-2ED54835B8B2}"/>
              </a:ext>
              <a:ext uri="{C183D7F6-B498-43B3-948B-1728B52AA6E4}">
                <adec:decorative xmlns:adec="http://schemas.microsoft.com/office/drawing/2017/decorative" val="0"/>
              </a:ext>
            </a:extLst>
          </p:cNvPr>
          <p:cNvSpPr txBox="1">
            <a:spLocks/>
          </p:cNvSpPr>
          <p:nvPr/>
        </p:nvSpPr>
        <p:spPr>
          <a:xfrm>
            <a:off x="3888082" y="5078355"/>
            <a:ext cx="1699418" cy="218393"/>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effectLst/>
                <a:uLnTx/>
                <a:uFillTx/>
                <a:latin typeface="+mj-lt"/>
                <a:ea typeface="+mn-ea"/>
                <a:cs typeface="+mn-cs"/>
              </a:rPr>
              <a:t>Planner</a:t>
            </a:r>
          </a:p>
        </p:txBody>
      </p:sp>
      <p:sp>
        <p:nvSpPr>
          <p:cNvPr id="1054" name="TextBox 1053">
            <a:extLst>
              <a:ext uri="{FF2B5EF4-FFF2-40B4-BE49-F238E27FC236}">
                <a16:creationId xmlns:a16="http://schemas.microsoft.com/office/drawing/2014/main" id="{ACDE485A-5F60-7F9A-6E21-8DB7CB7F4C6E}"/>
              </a:ext>
              <a:ext uri="{C183D7F6-B498-43B3-948B-1728B52AA6E4}">
                <adec:decorative xmlns:adec="http://schemas.microsoft.com/office/drawing/2017/decorative" val="0"/>
              </a:ext>
            </a:extLst>
          </p:cNvPr>
          <p:cNvSpPr txBox="1">
            <a:spLocks/>
          </p:cNvSpPr>
          <p:nvPr/>
        </p:nvSpPr>
        <p:spPr>
          <a:xfrm>
            <a:off x="3909989" y="5734339"/>
            <a:ext cx="1655604" cy="169277"/>
          </a:xfrm>
          <a:prstGeom prst="rect">
            <a:avLst/>
          </a:prstGeom>
          <a:noFill/>
        </p:spPr>
        <p:txBody>
          <a:bodyPr wrap="square" lIns="0" tIns="0" rIns="0" bIns="0" anchor="ctr">
            <a:spAutoFit/>
          </a:bodyPr>
          <a:lstStyle/>
          <a:p>
            <a:pPr lvl="0" algn="ctr">
              <a:defRPr/>
            </a:pPr>
            <a:r>
              <a:rPr lang="en-US" sz="1100">
                <a:latin typeface="+mj-lt"/>
              </a:rPr>
              <a:t>Premium</a:t>
            </a:r>
          </a:p>
        </p:txBody>
      </p:sp>
      <p:sp>
        <p:nvSpPr>
          <p:cNvPr id="1030" name="TextBox 1029">
            <a:extLst>
              <a:ext uri="{FF2B5EF4-FFF2-40B4-BE49-F238E27FC236}">
                <a16:creationId xmlns:a16="http://schemas.microsoft.com/office/drawing/2014/main" id="{11F30B6D-CEBB-AC17-CC64-745E7E60BEBE}"/>
              </a:ext>
              <a:ext uri="{C183D7F6-B498-43B3-948B-1728B52AA6E4}">
                <adec:decorative xmlns:adec="http://schemas.microsoft.com/office/drawing/2017/decorative" val="0"/>
              </a:ext>
            </a:extLst>
          </p:cNvPr>
          <p:cNvSpPr txBox="1">
            <a:spLocks/>
          </p:cNvSpPr>
          <p:nvPr/>
        </p:nvSpPr>
        <p:spPr>
          <a:xfrm>
            <a:off x="6608246" y="5078355"/>
            <a:ext cx="1699418" cy="218393"/>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effectLst/>
                <a:uLnTx/>
                <a:uFillTx/>
                <a:latin typeface="+mj-lt"/>
                <a:ea typeface="+mn-ea"/>
                <a:cs typeface="+mn-cs"/>
              </a:rPr>
              <a:t>Coaches</a:t>
            </a:r>
          </a:p>
        </p:txBody>
      </p:sp>
      <p:sp>
        <p:nvSpPr>
          <p:cNvPr id="1055" name="TextBox 1054">
            <a:extLst>
              <a:ext uri="{FF2B5EF4-FFF2-40B4-BE49-F238E27FC236}">
                <a16:creationId xmlns:a16="http://schemas.microsoft.com/office/drawing/2014/main" id="{A34AB427-871D-2B45-7A33-EE4BD0C1E7D9}"/>
              </a:ext>
              <a:ext uri="{C183D7F6-B498-43B3-948B-1728B52AA6E4}">
                <adec:decorative xmlns:adec="http://schemas.microsoft.com/office/drawing/2017/decorative" val="0"/>
              </a:ext>
            </a:extLst>
          </p:cNvPr>
          <p:cNvSpPr txBox="1">
            <a:spLocks/>
          </p:cNvSpPr>
          <p:nvPr/>
        </p:nvSpPr>
        <p:spPr>
          <a:xfrm>
            <a:off x="6630153" y="5734339"/>
            <a:ext cx="1655604" cy="169277"/>
          </a:xfrm>
          <a:prstGeom prst="rect">
            <a:avLst/>
          </a:prstGeom>
          <a:noFill/>
        </p:spPr>
        <p:txBody>
          <a:bodyPr wrap="square" lIns="0" tIns="0" rIns="0" bIns="0" anchor="ctr">
            <a:spAutoFit/>
          </a:bodyPr>
          <a:lstStyle/>
          <a:p>
            <a:pPr lvl="0" algn="ctr">
              <a:defRPr/>
            </a:pPr>
            <a:r>
              <a:rPr lang="en-US" sz="1100">
                <a:latin typeface="+mj-lt"/>
              </a:rPr>
              <a:t>Basic</a:t>
            </a:r>
          </a:p>
        </p:txBody>
      </p:sp>
      <p:sp>
        <p:nvSpPr>
          <p:cNvPr id="1031" name="TextBox 1030">
            <a:extLst>
              <a:ext uri="{FF2B5EF4-FFF2-40B4-BE49-F238E27FC236}">
                <a16:creationId xmlns:a16="http://schemas.microsoft.com/office/drawing/2014/main" id="{9D21551C-6848-6100-F7FA-CB56FAF06E73}"/>
              </a:ext>
              <a:ext uri="{C183D7F6-B498-43B3-948B-1728B52AA6E4}">
                <adec:decorative xmlns:adec="http://schemas.microsoft.com/office/drawing/2017/decorative" val="0"/>
              </a:ext>
            </a:extLst>
          </p:cNvPr>
          <p:cNvSpPr txBox="1">
            <a:spLocks/>
          </p:cNvSpPr>
          <p:nvPr/>
        </p:nvSpPr>
        <p:spPr>
          <a:xfrm>
            <a:off x="9328412" y="5078355"/>
            <a:ext cx="1699418" cy="218393"/>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effectLst/>
                <a:uLnTx/>
                <a:uFillTx/>
                <a:latin typeface="+mj-lt"/>
                <a:ea typeface="+mn-ea"/>
                <a:cs typeface="+mn-cs"/>
              </a:rPr>
              <a:t>PowerPoint</a:t>
            </a:r>
          </a:p>
        </p:txBody>
      </p:sp>
      <p:sp>
        <p:nvSpPr>
          <p:cNvPr id="1056" name="TextBox 1055">
            <a:extLst>
              <a:ext uri="{FF2B5EF4-FFF2-40B4-BE49-F238E27FC236}">
                <a16:creationId xmlns:a16="http://schemas.microsoft.com/office/drawing/2014/main" id="{48A990AC-223B-2988-24E5-4020D5266E01}"/>
              </a:ext>
              <a:ext uri="{C183D7F6-B498-43B3-948B-1728B52AA6E4}">
                <adec:decorative xmlns:adec="http://schemas.microsoft.com/office/drawing/2017/decorative" val="0"/>
              </a:ext>
            </a:extLst>
          </p:cNvPr>
          <p:cNvSpPr txBox="1">
            <a:spLocks/>
          </p:cNvSpPr>
          <p:nvPr/>
        </p:nvSpPr>
        <p:spPr>
          <a:xfrm>
            <a:off x="9350318" y="5734339"/>
            <a:ext cx="1655604" cy="169277"/>
          </a:xfrm>
          <a:prstGeom prst="rect">
            <a:avLst/>
          </a:prstGeom>
          <a:noFill/>
        </p:spPr>
        <p:txBody>
          <a:bodyPr wrap="square" lIns="0" tIns="0" rIns="0" bIns="0" anchor="ctr">
            <a:spAutoFit/>
          </a:bodyPr>
          <a:lstStyle/>
          <a:p>
            <a:pPr lvl="0" algn="ctr">
              <a:defRPr/>
            </a:pPr>
            <a:r>
              <a:rPr lang="en-US" sz="1100">
                <a:latin typeface="+mj-lt"/>
              </a:rPr>
              <a:t>Basic</a:t>
            </a:r>
          </a:p>
        </p:txBody>
      </p:sp>
    </p:spTree>
    <p:extLst>
      <p:ext uri="{BB962C8B-B14F-4D97-AF65-F5344CB8AC3E}">
        <p14:creationId xmlns:p14="http://schemas.microsoft.com/office/powerpoint/2010/main" val="160508690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03E3D-560E-5885-C4E3-5F038F41FCEE}"/>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E99CDDE4-7001-976B-F1EE-CBA23840609B}"/>
              </a:ext>
              <a:ext uri="{C183D7F6-B498-43B3-948B-1728B52AA6E4}">
                <adec:decorative xmlns:adec="http://schemas.microsoft.com/office/drawing/2017/decorative" val="1"/>
              </a:ext>
            </a:extLst>
          </p:cNvPr>
          <p:cNvPicPr>
            <a:picLocks noChangeAspect="1"/>
          </p:cNvPicPr>
          <p:nvPr/>
        </p:nvPicPr>
        <p:blipFill rotWithShape="1">
          <a:blip r:embed="rId3" cstate="screen">
            <a:alphaModFix amt="50000"/>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a:ext>
            </a:extLst>
          </a:blip>
          <a:srcRect t="7785"/>
          <a:stretch>
            <a:fillRect/>
          </a:stretch>
        </p:blipFill>
        <p:spPr>
          <a:xfrm>
            <a:off x="6380639" y="585788"/>
            <a:ext cx="5223192" cy="5688011"/>
          </a:xfrm>
          <a:prstGeom prst="roundRect">
            <a:avLst>
              <a:gd name="adj" fmla="val 397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19" name="Rectangle: Rounded Corners 18">
            <a:extLst>
              <a:ext uri="{FF2B5EF4-FFF2-40B4-BE49-F238E27FC236}">
                <a16:creationId xmlns:a16="http://schemas.microsoft.com/office/drawing/2014/main" id="{867B8365-1779-6906-9D49-967518E1E4A0}"/>
              </a:ext>
              <a:ext uri="{C183D7F6-B498-43B3-948B-1728B52AA6E4}">
                <adec:decorative xmlns:adec="http://schemas.microsoft.com/office/drawing/2017/decorative" val="1"/>
              </a:ext>
            </a:extLst>
          </p:cNvPr>
          <p:cNvSpPr>
            <a:spLocks/>
          </p:cNvSpPr>
          <p:nvPr/>
        </p:nvSpPr>
        <p:spPr bwMode="auto">
          <a:xfrm>
            <a:off x="588963" y="1688009"/>
            <a:ext cx="5700237" cy="4494349"/>
          </a:xfrm>
          <a:prstGeom prst="roundRect">
            <a:avLst>
              <a:gd name="adj" fmla="val 2427"/>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800"/>
              </a:spcAft>
              <a:defRPr/>
            </a:pPr>
            <a:endParaRPr lang="en-US" sz="1200">
              <a:solidFill>
                <a:srgbClr val="000000"/>
              </a:solidFill>
              <a:cs typeface="Segoe Sans Display"/>
            </a:endParaRPr>
          </a:p>
        </p:txBody>
      </p:sp>
      <p:sp>
        <p:nvSpPr>
          <p:cNvPr id="27" name="Graphic 24">
            <a:extLst>
              <a:ext uri="{FF2B5EF4-FFF2-40B4-BE49-F238E27FC236}">
                <a16:creationId xmlns:a16="http://schemas.microsoft.com/office/drawing/2014/main" id="{70C1977F-D03B-B0D4-2063-611454A7C6F5}"/>
              </a:ext>
              <a:ext uri="{C183D7F6-B498-43B3-948B-1728B52AA6E4}">
                <adec:decorative xmlns:adec="http://schemas.microsoft.com/office/drawing/2017/decorative" val="1"/>
              </a:ext>
            </a:extLst>
          </p:cNvPr>
          <p:cNvSpPr>
            <a:spLocks noChangeAspect="1"/>
          </p:cNvSpPr>
          <p:nvPr/>
        </p:nvSpPr>
        <p:spPr>
          <a:xfrm>
            <a:off x="777297" y="1821654"/>
            <a:ext cx="508578" cy="508578"/>
          </a:xfrm>
          <a:custGeom>
            <a:avLst/>
            <a:gdLst>
              <a:gd name="connsiteX0" fmla="*/ 195591 w 391181"/>
              <a:gd name="connsiteY0" fmla="*/ 0 h 391181"/>
              <a:gd name="connsiteX1" fmla="*/ 391182 w 391181"/>
              <a:gd name="connsiteY1" fmla="*/ 195591 h 391181"/>
              <a:gd name="connsiteX2" fmla="*/ 195591 w 391181"/>
              <a:gd name="connsiteY2" fmla="*/ 391182 h 391181"/>
              <a:gd name="connsiteX3" fmla="*/ 0 w 391181"/>
              <a:gd name="connsiteY3" fmla="*/ 195591 h 391181"/>
              <a:gd name="connsiteX4" fmla="*/ 195591 w 391181"/>
              <a:gd name="connsiteY4" fmla="*/ 0 h 391181"/>
              <a:gd name="connsiteX5" fmla="*/ 195591 w 391181"/>
              <a:gd name="connsiteY5" fmla="*/ 32605 h 391181"/>
              <a:gd name="connsiteX6" fmla="*/ 32605 w 391181"/>
              <a:gd name="connsiteY6" fmla="*/ 195591 h 391181"/>
              <a:gd name="connsiteX7" fmla="*/ 195591 w 391181"/>
              <a:gd name="connsiteY7" fmla="*/ 358577 h 391181"/>
              <a:gd name="connsiteX8" fmla="*/ 358577 w 391181"/>
              <a:gd name="connsiteY8" fmla="*/ 195591 h 391181"/>
              <a:gd name="connsiteX9" fmla="*/ 195591 w 391181"/>
              <a:gd name="connsiteY9" fmla="*/ 32605 h 391181"/>
              <a:gd name="connsiteX10" fmla="*/ 180922 w 391181"/>
              <a:gd name="connsiteY10" fmla="*/ 78236 h 391181"/>
              <a:gd name="connsiteX11" fmla="*/ 195456 w 391181"/>
              <a:gd name="connsiteY11" fmla="*/ 90916 h 391181"/>
              <a:gd name="connsiteX12" fmla="*/ 195591 w 391181"/>
              <a:gd name="connsiteY12" fmla="*/ 92906 h 391181"/>
              <a:gd name="connsiteX13" fmla="*/ 195591 w 391181"/>
              <a:gd name="connsiteY13" fmla="*/ 195591 h 391181"/>
              <a:gd name="connsiteX14" fmla="*/ 259158 w 391181"/>
              <a:gd name="connsiteY14" fmla="*/ 195591 h 391181"/>
              <a:gd name="connsiteX15" fmla="*/ 273827 w 391181"/>
              <a:gd name="connsiteY15" fmla="*/ 210260 h 391181"/>
              <a:gd name="connsiteX16" fmla="*/ 261147 w 391181"/>
              <a:gd name="connsiteY16" fmla="*/ 224795 h 391181"/>
              <a:gd name="connsiteX17" fmla="*/ 259158 w 391181"/>
              <a:gd name="connsiteY17" fmla="*/ 224929 h 391181"/>
              <a:gd name="connsiteX18" fmla="*/ 180922 w 391181"/>
              <a:gd name="connsiteY18" fmla="*/ 224929 h 391181"/>
              <a:gd name="connsiteX19" fmla="*/ 166387 w 391181"/>
              <a:gd name="connsiteY19" fmla="*/ 212249 h 391181"/>
              <a:gd name="connsiteX20" fmla="*/ 166252 w 391181"/>
              <a:gd name="connsiteY20" fmla="*/ 210260 h 391181"/>
              <a:gd name="connsiteX21" fmla="*/ 166252 w 391181"/>
              <a:gd name="connsiteY21" fmla="*/ 92906 h 391181"/>
              <a:gd name="connsiteX22" fmla="*/ 180922 w 391181"/>
              <a:gd name="connsiteY22" fmla="*/ 78236 h 39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91181" h="391181">
                <a:moveTo>
                  <a:pt x="195591" y="0"/>
                </a:moveTo>
                <a:cubicBezTo>
                  <a:pt x="303616" y="0"/>
                  <a:pt x="391182" y="87586"/>
                  <a:pt x="391182" y="195591"/>
                </a:cubicBezTo>
                <a:cubicBezTo>
                  <a:pt x="391182" y="303596"/>
                  <a:pt x="303616" y="391182"/>
                  <a:pt x="195591" y="391182"/>
                </a:cubicBezTo>
                <a:cubicBezTo>
                  <a:pt x="87566" y="391182"/>
                  <a:pt x="0" y="303596"/>
                  <a:pt x="0" y="195591"/>
                </a:cubicBezTo>
                <a:cubicBezTo>
                  <a:pt x="0" y="87586"/>
                  <a:pt x="87566" y="0"/>
                  <a:pt x="195591" y="0"/>
                </a:cubicBezTo>
                <a:close/>
                <a:moveTo>
                  <a:pt x="195591" y="32605"/>
                </a:moveTo>
                <a:cubicBezTo>
                  <a:pt x="105717" y="32605"/>
                  <a:pt x="32605" y="105717"/>
                  <a:pt x="32605" y="195591"/>
                </a:cubicBezTo>
                <a:cubicBezTo>
                  <a:pt x="32605" y="285465"/>
                  <a:pt x="105717" y="358577"/>
                  <a:pt x="195591" y="358577"/>
                </a:cubicBezTo>
                <a:cubicBezTo>
                  <a:pt x="285465" y="358577"/>
                  <a:pt x="358577" y="285465"/>
                  <a:pt x="358577" y="195591"/>
                </a:cubicBezTo>
                <a:cubicBezTo>
                  <a:pt x="358577" y="105717"/>
                  <a:pt x="285465" y="32605"/>
                  <a:pt x="195591" y="32605"/>
                </a:cubicBezTo>
                <a:close/>
                <a:moveTo>
                  <a:pt x="180922" y="78236"/>
                </a:moveTo>
                <a:cubicBezTo>
                  <a:pt x="188344" y="78236"/>
                  <a:pt x="194486" y="83758"/>
                  <a:pt x="195456" y="90916"/>
                </a:cubicBezTo>
                <a:lnTo>
                  <a:pt x="195591" y="92906"/>
                </a:lnTo>
                <a:lnTo>
                  <a:pt x="195591" y="195591"/>
                </a:lnTo>
                <a:lnTo>
                  <a:pt x="259158" y="195591"/>
                </a:lnTo>
                <a:cubicBezTo>
                  <a:pt x="267255" y="195591"/>
                  <a:pt x="273827" y="202163"/>
                  <a:pt x="273827" y="210260"/>
                </a:cubicBezTo>
                <a:cubicBezTo>
                  <a:pt x="273827" y="217683"/>
                  <a:pt x="268306" y="223824"/>
                  <a:pt x="261147" y="224795"/>
                </a:cubicBezTo>
                <a:lnTo>
                  <a:pt x="259158" y="224929"/>
                </a:lnTo>
                <a:lnTo>
                  <a:pt x="180922" y="224929"/>
                </a:lnTo>
                <a:cubicBezTo>
                  <a:pt x="173499" y="224929"/>
                  <a:pt x="167357" y="219408"/>
                  <a:pt x="166387" y="212249"/>
                </a:cubicBezTo>
                <a:lnTo>
                  <a:pt x="166252" y="210260"/>
                </a:lnTo>
                <a:lnTo>
                  <a:pt x="166252" y="92906"/>
                </a:lnTo>
                <a:cubicBezTo>
                  <a:pt x="166252" y="84808"/>
                  <a:pt x="172824" y="78236"/>
                  <a:pt x="180922" y="78236"/>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60"/>
            <a:endParaRPr lang="en-US" sz="1765">
              <a:solidFill>
                <a:srgbClr val="000000"/>
              </a:solidFill>
              <a:latin typeface="Segoe UI"/>
            </a:endParaRPr>
          </a:p>
        </p:txBody>
      </p:sp>
      <p:sp>
        <p:nvSpPr>
          <p:cNvPr id="6" name="Title 1">
            <a:extLst>
              <a:ext uri="{FF2B5EF4-FFF2-40B4-BE49-F238E27FC236}">
                <a16:creationId xmlns:a16="http://schemas.microsoft.com/office/drawing/2014/main" id="{872CC7A8-0529-6D6F-E655-631F20AC12E8}"/>
              </a:ext>
              <a:ext uri="{C183D7F6-B498-43B3-948B-1728B52AA6E4}">
                <adec:decorative xmlns:adec="http://schemas.microsoft.com/office/drawing/2017/decorative" val="0"/>
              </a:ext>
            </a:extLst>
          </p:cNvPr>
          <p:cNvSpPr txBox="1">
            <a:spLocks noGrp="1"/>
          </p:cNvSpPr>
          <p:nvPr>
            <p:ph type="title"/>
          </p:nvPr>
        </p:nvSpPr>
        <p:spPr>
          <a:xfrm>
            <a:off x="588261" y="585216"/>
            <a:ext cx="11011601" cy="553998"/>
          </a:xfr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lvl="0"/>
            <a:r>
              <a:rPr lang="en-US" noProof="0"/>
              <a:t>Agent Store</a:t>
            </a:r>
          </a:p>
        </p:txBody>
      </p:sp>
      <p:sp>
        <p:nvSpPr>
          <p:cNvPr id="20" name="TextBox 19">
            <a:extLst>
              <a:ext uri="{FF2B5EF4-FFF2-40B4-BE49-F238E27FC236}">
                <a16:creationId xmlns:a16="http://schemas.microsoft.com/office/drawing/2014/main" id="{885B801A-43F6-4A67-266A-F0E543D4A8A7}"/>
              </a:ext>
              <a:ext uri="{C183D7F6-B498-43B3-948B-1728B52AA6E4}">
                <adec:decorative xmlns:adec="http://schemas.microsoft.com/office/drawing/2017/decorative" val="0"/>
              </a:ext>
            </a:extLst>
          </p:cNvPr>
          <p:cNvSpPr txBox="1"/>
          <p:nvPr/>
        </p:nvSpPr>
        <p:spPr>
          <a:xfrm>
            <a:off x="762001" y="2459344"/>
            <a:ext cx="5354160" cy="2646878"/>
          </a:xfrm>
          <a:prstGeom prst="rect">
            <a:avLst/>
          </a:prstGeom>
          <a:noFill/>
        </p:spPr>
        <p:txBody>
          <a:bodyPr wrap="square" lIns="0" tIns="0" rIns="0" bIns="0" rtlCol="0">
            <a:spAutoFit/>
          </a:bodyPr>
          <a:lstStyle/>
          <a:p>
            <a:pPr>
              <a:spcBef>
                <a:spcPts val="1200"/>
              </a:spcBef>
              <a:defRPr/>
            </a:pPr>
            <a:r>
              <a:rPr lang="en-US"/>
              <a:t>Agent Store provides teams instant access to purpose‑built AI agents that solve real work problems—without the need for development —so organizations can move faster.</a:t>
            </a:r>
          </a:p>
          <a:p>
            <a:pPr>
              <a:spcBef>
                <a:spcPts val="1200"/>
              </a:spcBef>
              <a:defRPr/>
            </a:pPr>
            <a:r>
              <a:rPr lang="en-US"/>
              <a:t>It is a governed, enterprise‑ready marketplace where agents are discoverable, secure, and centrally managed, reducing shadow AI while helping to ensure agents integrate cleanly with existing identity, data, and admin controls.</a:t>
            </a:r>
          </a:p>
        </p:txBody>
      </p:sp>
      <p:pic>
        <p:nvPicPr>
          <p:cNvPr id="26" name="Picture 25" descr="Microsoft Copilot Agent Store interface showing a search bar, a “Your agents” section with tools like Researcher, Analyst, Word, PowerPoint, and Excel, a “Built by Microsoft” section with agent cards, a “Featured” section with various apps, and a “Create an agent” option at the bottom">
            <a:extLst>
              <a:ext uri="{FF2B5EF4-FFF2-40B4-BE49-F238E27FC236}">
                <a16:creationId xmlns:a16="http://schemas.microsoft.com/office/drawing/2014/main" id="{E30FF6D3-C18E-68E3-8557-01F0D65638E9}"/>
              </a:ext>
              <a:ext uri="{C183D7F6-B498-43B3-948B-1728B52AA6E4}">
                <adec:decorative xmlns:adec="http://schemas.microsoft.com/office/drawing/2017/decorative" val="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1782" r="-11782"/>
          <a:stretch>
            <a:fillRect/>
          </a:stretch>
        </p:blipFill>
        <p:spPr>
          <a:xfrm>
            <a:off x="6472080" y="677228"/>
            <a:ext cx="5040312" cy="5505130"/>
          </a:xfrm>
          <a:prstGeom prst="roundRect">
            <a:avLst>
              <a:gd name="adj" fmla="val 2606"/>
            </a:avLst>
          </a:prstGeom>
          <a:solidFill>
            <a:srgbClr val="FAFAFA"/>
          </a:solidFill>
        </p:spPr>
      </p:pic>
      <p:sp>
        <p:nvSpPr>
          <p:cNvPr id="18" name="TextBox 17">
            <a:extLst>
              <a:ext uri="{FF2B5EF4-FFF2-40B4-BE49-F238E27FC236}">
                <a16:creationId xmlns:a16="http://schemas.microsoft.com/office/drawing/2014/main" id="{376C9CC8-BCDA-04E5-74F4-E2C51FB9AC81}"/>
              </a:ext>
              <a:ext uri="{C183D7F6-B498-43B3-948B-1728B52AA6E4}">
                <adec:decorative xmlns:adec="http://schemas.microsoft.com/office/drawing/2017/decorative" val="0"/>
              </a:ext>
            </a:extLst>
          </p:cNvPr>
          <p:cNvSpPr txBox="1"/>
          <p:nvPr/>
        </p:nvSpPr>
        <p:spPr>
          <a:xfrm>
            <a:off x="584200" y="6386812"/>
            <a:ext cx="11015662" cy="179088"/>
          </a:xfrm>
          <a:prstGeom prst="rect">
            <a:avLst/>
          </a:prstGeom>
          <a:noFill/>
        </p:spPr>
        <p:txBody>
          <a:bodyPr wrap="square" lIns="0" tIns="0" rIns="0" bIns="0" anchor="b">
            <a:spAutoFit/>
          </a:bodyPr>
          <a:lstStyle/>
          <a:p>
            <a:pPr marR="0" defTabSz="914367">
              <a:lnSpc>
                <a:spcPts val="1500"/>
              </a:lnSpc>
              <a:spcAft>
                <a:spcPts val="1800"/>
              </a:spcAft>
              <a:buNone/>
              <a:defRPr/>
            </a:pPr>
            <a:r>
              <a:rPr lang="en-US" sz="1200" i="1"/>
              <a:t>Note: “UI shown as of May 18, 2026. Product features and visuals may change.”</a:t>
            </a:r>
          </a:p>
        </p:txBody>
      </p:sp>
    </p:spTree>
    <p:extLst>
      <p:ext uri="{BB962C8B-B14F-4D97-AF65-F5344CB8AC3E}">
        <p14:creationId xmlns:p14="http://schemas.microsoft.com/office/powerpoint/2010/main" val="1326564608"/>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71769-ED05-3D65-B275-421681CECBCA}"/>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617504E-000F-B59D-D4A0-8C96B9028FA0}"/>
              </a:ext>
              <a:ext uri="{C183D7F6-B498-43B3-948B-1728B52AA6E4}">
                <adec:decorative xmlns:adec="http://schemas.microsoft.com/office/drawing/2017/decorative" val="1"/>
              </a:ext>
            </a:extLst>
          </p:cNvPr>
          <p:cNvPicPr>
            <a:picLocks noChangeAspect="1"/>
          </p:cNvPicPr>
          <p:nvPr/>
        </p:nvPicPr>
        <p:blipFill rotWithShape="1">
          <a:blip r:embed="rId3" cstate="screen">
            <a:alphaModFix amt="50000"/>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a:ext>
            </a:extLst>
          </a:blip>
          <a:srcRect t="7785"/>
          <a:stretch>
            <a:fillRect/>
          </a:stretch>
        </p:blipFill>
        <p:spPr>
          <a:xfrm>
            <a:off x="6380639" y="585788"/>
            <a:ext cx="5223192" cy="5688011"/>
          </a:xfrm>
          <a:prstGeom prst="roundRect">
            <a:avLst>
              <a:gd name="adj" fmla="val 397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11" name="Rectangle: Rounded Corners 10">
            <a:extLst>
              <a:ext uri="{FF2B5EF4-FFF2-40B4-BE49-F238E27FC236}">
                <a16:creationId xmlns:a16="http://schemas.microsoft.com/office/drawing/2014/main" id="{3A008A38-AD0E-A2FF-6BA3-CD07D898B369}"/>
              </a:ext>
              <a:ext uri="{C183D7F6-B498-43B3-948B-1728B52AA6E4}">
                <adec:decorative xmlns:adec="http://schemas.microsoft.com/office/drawing/2017/decorative" val="1"/>
              </a:ext>
            </a:extLst>
          </p:cNvPr>
          <p:cNvSpPr>
            <a:spLocks/>
          </p:cNvSpPr>
          <p:nvPr/>
        </p:nvSpPr>
        <p:spPr bwMode="auto">
          <a:xfrm>
            <a:off x="588963" y="1688009"/>
            <a:ext cx="5700237" cy="4494349"/>
          </a:xfrm>
          <a:prstGeom prst="roundRect">
            <a:avLst>
              <a:gd name="adj" fmla="val 2427"/>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800"/>
              </a:spcAft>
              <a:defRPr/>
            </a:pPr>
            <a:endParaRPr lang="en-US" sz="1200">
              <a:solidFill>
                <a:srgbClr val="000000"/>
              </a:solidFill>
              <a:cs typeface="Segoe Sans Display"/>
            </a:endParaRPr>
          </a:p>
        </p:txBody>
      </p:sp>
      <p:sp>
        <p:nvSpPr>
          <p:cNvPr id="16" name="Graphic 8">
            <a:extLst>
              <a:ext uri="{FF2B5EF4-FFF2-40B4-BE49-F238E27FC236}">
                <a16:creationId xmlns:a16="http://schemas.microsoft.com/office/drawing/2014/main" id="{5F1C023B-EEE4-D223-62C7-F99810CED6AC}"/>
              </a:ext>
              <a:ext uri="{C183D7F6-B498-43B3-948B-1728B52AA6E4}">
                <adec:decorative xmlns:adec="http://schemas.microsoft.com/office/drawing/2017/decorative" val="1"/>
              </a:ext>
            </a:extLst>
          </p:cNvPr>
          <p:cNvSpPr>
            <a:spLocks noChangeAspect="1"/>
          </p:cNvSpPr>
          <p:nvPr/>
        </p:nvSpPr>
        <p:spPr>
          <a:xfrm>
            <a:off x="841151" y="1885537"/>
            <a:ext cx="380870" cy="380812"/>
          </a:xfrm>
          <a:custGeom>
            <a:avLst/>
            <a:gdLst>
              <a:gd name="connsiteX0" fmla="*/ 57292 w 269782"/>
              <a:gd name="connsiteY0" fmla="*/ 188849 h 269743"/>
              <a:gd name="connsiteX1" fmla="*/ 80894 w 269782"/>
              <a:gd name="connsiteY1" fmla="*/ 212451 h 269743"/>
              <a:gd name="connsiteX2" fmla="*/ 80894 w 269782"/>
              <a:gd name="connsiteY2" fmla="*/ 246141 h 269743"/>
              <a:gd name="connsiteX3" fmla="*/ 57292 w 269782"/>
              <a:gd name="connsiteY3" fmla="*/ 269743 h 269743"/>
              <a:gd name="connsiteX4" fmla="*/ 23603 w 269782"/>
              <a:gd name="connsiteY4" fmla="*/ 269743 h 269743"/>
              <a:gd name="connsiteX5" fmla="*/ 0 w 269782"/>
              <a:gd name="connsiteY5" fmla="*/ 246141 h 269743"/>
              <a:gd name="connsiteX6" fmla="*/ 0 w 269782"/>
              <a:gd name="connsiteY6" fmla="*/ 212451 h 269743"/>
              <a:gd name="connsiteX7" fmla="*/ 23603 w 269782"/>
              <a:gd name="connsiteY7" fmla="*/ 188849 h 269743"/>
              <a:gd name="connsiteX8" fmla="*/ 57292 w 269782"/>
              <a:gd name="connsiteY8" fmla="*/ 188849 h 269743"/>
              <a:gd name="connsiteX9" fmla="*/ 57292 w 269782"/>
              <a:gd name="connsiteY9" fmla="*/ 209079 h 269743"/>
              <a:gd name="connsiteX10" fmla="*/ 23603 w 269782"/>
              <a:gd name="connsiteY10" fmla="*/ 209079 h 269743"/>
              <a:gd name="connsiteX11" fmla="*/ 20231 w 269782"/>
              <a:gd name="connsiteY11" fmla="*/ 212451 h 269743"/>
              <a:gd name="connsiteX12" fmla="*/ 20231 w 269782"/>
              <a:gd name="connsiteY12" fmla="*/ 246141 h 269743"/>
              <a:gd name="connsiteX13" fmla="*/ 23603 w 269782"/>
              <a:gd name="connsiteY13" fmla="*/ 249513 h 269743"/>
              <a:gd name="connsiteX14" fmla="*/ 57292 w 269782"/>
              <a:gd name="connsiteY14" fmla="*/ 249513 h 269743"/>
              <a:gd name="connsiteX15" fmla="*/ 60664 w 269782"/>
              <a:gd name="connsiteY15" fmla="*/ 246141 h 269743"/>
              <a:gd name="connsiteX16" fmla="*/ 60664 w 269782"/>
              <a:gd name="connsiteY16" fmla="*/ 212451 h 269743"/>
              <a:gd name="connsiteX17" fmla="*/ 57292 w 269782"/>
              <a:gd name="connsiteY17" fmla="*/ 209079 h 269743"/>
              <a:gd name="connsiteX18" fmla="*/ 104500 w 269782"/>
              <a:gd name="connsiteY18" fmla="*/ 215795 h 269743"/>
              <a:gd name="connsiteX19" fmla="*/ 259667 w 269782"/>
              <a:gd name="connsiteY19" fmla="*/ 215795 h 269743"/>
              <a:gd name="connsiteX20" fmla="*/ 269782 w 269782"/>
              <a:gd name="connsiteY20" fmla="*/ 225910 h 269743"/>
              <a:gd name="connsiteX21" fmla="*/ 261040 w 269782"/>
              <a:gd name="connsiteY21" fmla="*/ 235934 h 269743"/>
              <a:gd name="connsiteX22" fmla="*/ 259667 w 269782"/>
              <a:gd name="connsiteY22" fmla="*/ 236025 h 269743"/>
              <a:gd name="connsiteX23" fmla="*/ 104500 w 269782"/>
              <a:gd name="connsiteY23" fmla="*/ 236025 h 269743"/>
              <a:gd name="connsiteX24" fmla="*/ 94384 w 269782"/>
              <a:gd name="connsiteY24" fmla="*/ 225910 h 269743"/>
              <a:gd name="connsiteX25" fmla="*/ 103127 w 269782"/>
              <a:gd name="connsiteY25" fmla="*/ 215886 h 269743"/>
              <a:gd name="connsiteX26" fmla="*/ 104500 w 269782"/>
              <a:gd name="connsiteY26" fmla="*/ 215795 h 269743"/>
              <a:gd name="connsiteX27" fmla="*/ 259667 w 269782"/>
              <a:gd name="connsiteY27" fmla="*/ 215795 h 269743"/>
              <a:gd name="connsiteX28" fmla="*/ 104500 w 269782"/>
              <a:gd name="connsiteY28" fmla="*/ 215795 h 269743"/>
              <a:gd name="connsiteX29" fmla="*/ 57292 w 269782"/>
              <a:gd name="connsiteY29" fmla="*/ 94424 h 269743"/>
              <a:gd name="connsiteX30" fmla="*/ 80894 w 269782"/>
              <a:gd name="connsiteY30" fmla="*/ 118028 h 269743"/>
              <a:gd name="connsiteX31" fmla="*/ 80894 w 269782"/>
              <a:gd name="connsiteY31" fmla="*/ 151716 h 269743"/>
              <a:gd name="connsiteX32" fmla="*/ 57292 w 269782"/>
              <a:gd name="connsiteY32" fmla="*/ 175318 h 269743"/>
              <a:gd name="connsiteX33" fmla="*/ 23603 w 269782"/>
              <a:gd name="connsiteY33" fmla="*/ 175318 h 269743"/>
              <a:gd name="connsiteX34" fmla="*/ 0 w 269782"/>
              <a:gd name="connsiteY34" fmla="*/ 151716 h 269743"/>
              <a:gd name="connsiteX35" fmla="*/ 0 w 269782"/>
              <a:gd name="connsiteY35" fmla="*/ 118028 h 269743"/>
              <a:gd name="connsiteX36" fmla="*/ 23603 w 269782"/>
              <a:gd name="connsiteY36" fmla="*/ 94424 h 269743"/>
              <a:gd name="connsiteX37" fmla="*/ 57292 w 269782"/>
              <a:gd name="connsiteY37" fmla="*/ 94424 h 269743"/>
              <a:gd name="connsiteX38" fmla="*/ 57292 w 269782"/>
              <a:gd name="connsiteY38" fmla="*/ 114656 h 269743"/>
              <a:gd name="connsiteX39" fmla="*/ 23603 w 269782"/>
              <a:gd name="connsiteY39" fmla="*/ 114656 h 269743"/>
              <a:gd name="connsiteX40" fmla="*/ 20231 w 269782"/>
              <a:gd name="connsiteY40" fmla="*/ 118028 h 269743"/>
              <a:gd name="connsiteX41" fmla="*/ 20231 w 269782"/>
              <a:gd name="connsiteY41" fmla="*/ 151716 h 269743"/>
              <a:gd name="connsiteX42" fmla="*/ 23603 w 269782"/>
              <a:gd name="connsiteY42" fmla="*/ 155088 h 269743"/>
              <a:gd name="connsiteX43" fmla="*/ 57292 w 269782"/>
              <a:gd name="connsiteY43" fmla="*/ 155088 h 269743"/>
              <a:gd name="connsiteX44" fmla="*/ 60664 w 269782"/>
              <a:gd name="connsiteY44" fmla="*/ 151716 h 269743"/>
              <a:gd name="connsiteX45" fmla="*/ 60664 w 269782"/>
              <a:gd name="connsiteY45" fmla="*/ 118028 h 269743"/>
              <a:gd name="connsiteX46" fmla="*/ 57292 w 269782"/>
              <a:gd name="connsiteY46" fmla="*/ 114656 h 269743"/>
              <a:gd name="connsiteX47" fmla="*/ 104500 w 269782"/>
              <a:gd name="connsiteY47" fmla="*/ 121385 h 269743"/>
              <a:gd name="connsiteX48" fmla="*/ 259667 w 269782"/>
              <a:gd name="connsiteY48" fmla="*/ 121385 h 269743"/>
              <a:gd name="connsiteX49" fmla="*/ 269782 w 269782"/>
              <a:gd name="connsiteY49" fmla="*/ 131500 h 269743"/>
              <a:gd name="connsiteX50" fmla="*/ 261040 w 269782"/>
              <a:gd name="connsiteY50" fmla="*/ 141524 h 269743"/>
              <a:gd name="connsiteX51" fmla="*/ 259667 w 269782"/>
              <a:gd name="connsiteY51" fmla="*/ 141615 h 269743"/>
              <a:gd name="connsiteX52" fmla="*/ 104500 w 269782"/>
              <a:gd name="connsiteY52" fmla="*/ 141615 h 269743"/>
              <a:gd name="connsiteX53" fmla="*/ 94384 w 269782"/>
              <a:gd name="connsiteY53" fmla="*/ 131500 h 269743"/>
              <a:gd name="connsiteX54" fmla="*/ 103127 w 269782"/>
              <a:gd name="connsiteY54" fmla="*/ 121476 h 269743"/>
              <a:gd name="connsiteX55" fmla="*/ 104500 w 269782"/>
              <a:gd name="connsiteY55" fmla="*/ 121385 h 269743"/>
              <a:gd name="connsiteX56" fmla="*/ 259667 w 269782"/>
              <a:gd name="connsiteY56" fmla="*/ 121385 h 269743"/>
              <a:gd name="connsiteX57" fmla="*/ 104500 w 269782"/>
              <a:gd name="connsiteY57" fmla="*/ 121385 h 269743"/>
              <a:gd name="connsiteX58" fmla="*/ 57292 w 269782"/>
              <a:gd name="connsiteY58" fmla="*/ 0 h 269743"/>
              <a:gd name="connsiteX59" fmla="*/ 80894 w 269782"/>
              <a:gd name="connsiteY59" fmla="*/ 23603 h 269743"/>
              <a:gd name="connsiteX60" fmla="*/ 80894 w 269782"/>
              <a:gd name="connsiteY60" fmla="*/ 57292 h 269743"/>
              <a:gd name="connsiteX61" fmla="*/ 57292 w 269782"/>
              <a:gd name="connsiteY61" fmla="*/ 80894 h 269743"/>
              <a:gd name="connsiteX62" fmla="*/ 23603 w 269782"/>
              <a:gd name="connsiteY62" fmla="*/ 80894 h 269743"/>
              <a:gd name="connsiteX63" fmla="*/ 0 w 269782"/>
              <a:gd name="connsiteY63" fmla="*/ 57292 h 269743"/>
              <a:gd name="connsiteX64" fmla="*/ 0 w 269782"/>
              <a:gd name="connsiteY64" fmla="*/ 23603 h 269743"/>
              <a:gd name="connsiteX65" fmla="*/ 23603 w 269782"/>
              <a:gd name="connsiteY65" fmla="*/ 0 h 269743"/>
              <a:gd name="connsiteX66" fmla="*/ 57292 w 269782"/>
              <a:gd name="connsiteY66" fmla="*/ 0 h 269743"/>
              <a:gd name="connsiteX67" fmla="*/ 57292 w 269782"/>
              <a:gd name="connsiteY67" fmla="*/ 20231 h 269743"/>
              <a:gd name="connsiteX68" fmla="*/ 23603 w 269782"/>
              <a:gd name="connsiteY68" fmla="*/ 20231 h 269743"/>
              <a:gd name="connsiteX69" fmla="*/ 20231 w 269782"/>
              <a:gd name="connsiteY69" fmla="*/ 23603 h 269743"/>
              <a:gd name="connsiteX70" fmla="*/ 20231 w 269782"/>
              <a:gd name="connsiteY70" fmla="*/ 57292 h 269743"/>
              <a:gd name="connsiteX71" fmla="*/ 23603 w 269782"/>
              <a:gd name="connsiteY71" fmla="*/ 60664 h 269743"/>
              <a:gd name="connsiteX72" fmla="*/ 57292 w 269782"/>
              <a:gd name="connsiteY72" fmla="*/ 60664 h 269743"/>
              <a:gd name="connsiteX73" fmla="*/ 60664 w 269782"/>
              <a:gd name="connsiteY73" fmla="*/ 57292 h 269743"/>
              <a:gd name="connsiteX74" fmla="*/ 60664 w 269782"/>
              <a:gd name="connsiteY74" fmla="*/ 23603 h 269743"/>
              <a:gd name="connsiteX75" fmla="*/ 57292 w 269782"/>
              <a:gd name="connsiteY75" fmla="*/ 20231 h 269743"/>
              <a:gd name="connsiteX76" fmla="*/ 104500 w 269782"/>
              <a:gd name="connsiteY76" fmla="*/ 26974 h 269743"/>
              <a:gd name="connsiteX77" fmla="*/ 259667 w 269782"/>
              <a:gd name="connsiteY77" fmla="*/ 26974 h 269743"/>
              <a:gd name="connsiteX78" fmla="*/ 269782 w 269782"/>
              <a:gd name="connsiteY78" fmla="*/ 37090 h 269743"/>
              <a:gd name="connsiteX79" fmla="*/ 261040 w 269782"/>
              <a:gd name="connsiteY79" fmla="*/ 47113 h 269743"/>
              <a:gd name="connsiteX80" fmla="*/ 259667 w 269782"/>
              <a:gd name="connsiteY80" fmla="*/ 47205 h 269743"/>
              <a:gd name="connsiteX81" fmla="*/ 104500 w 269782"/>
              <a:gd name="connsiteY81" fmla="*/ 47205 h 269743"/>
              <a:gd name="connsiteX82" fmla="*/ 94384 w 269782"/>
              <a:gd name="connsiteY82" fmla="*/ 37090 h 269743"/>
              <a:gd name="connsiteX83" fmla="*/ 103127 w 269782"/>
              <a:gd name="connsiteY83" fmla="*/ 27067 h 269743"/>
              <a:gd name="connsiteX84" fmla="*/ 104500 w 269782"/>
              <a:gd name="connsiteY84" fmla="*/ 26974 h 269743"/>
              <a:gd name="connsiteX85" fmla="*/ 259667 w 269782"/>
              <a:gd name="connsiteY85" fmla="*/ 26974 h 269743"/>
              <a:gd name="connsiteX86" fmla="*/ 104500 w 269782"/>
              <a:gd name="connsiteY86" fmla="*/ 26974 h 26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69782" h="269743">
                <a:moveTo>
                  <a:pt x="57292" y="188849"/>
                </a:moveTo>
                <a:cubicBezTo>
                  <a:pt x="70327" y="188849"/>
                  <a:pt x="80894" y="199416"/>
                  <a:pt x="80894" y="212451"/>
                </a:cubicBezTo>
                <a:lnTo>
                  <a:pt x="80894" y="246141"/>
                </a:lnTo>
                <a:cubicBezTo>
                  <a:pt x="80894" y="259176"/>
                  <a:pt x="70327" y="269743"/>
                  <a:pt x="57292" y="269743"/>
                </a:cubicBezTo>
                <a:lnTo>
                  <a:pt x="23603" y="269743"/>
                </a:lnTo>
                <a:cubicBezTo>
                  <a:pt x="10567" y="269743"/>
                  <a:pt x="0" y="259176"/>
                  <a:pt x="0" y="246141"/>
                </a:cubicBezTo>
                <a:lnTo>
                  <a:pt x="0" y="212451"/>
                </a:lnTo>
                <a:cubicBezTo>
                  <a:pt x="0" y="199416"/>
                  <a:pt x="10567" y="188849"/>
                  <a:pt x="23603" y="188849"/>
                </a:cubicBezTo>
                <a:lnTo>
                  <a:pt x="57292" y="188849"/>
                </a:lnTo>
                <a:close/>
                <a:moveTo>
                  <a:pt x="57292" y="209079"/>
                </a:moveTo>
                <a:lnTo>
                  <a:pt x="23603" y="209079"/>
                </a:lnTo>
                <a:cubicBezTo>
                  <a:pt x="21740" y="209079"/>
                  <a:pt x="20231" y="210590"/>
                  <a:pt x="20231" y="212451"/>
                </a:cubicBezTo>
                <a:lnTo>
                  <a:pt x="20231" y="246141"/>
                </a:lnTo>
                <a:cubicBezTo>
                  <a:pt x="20231" y="248003"/>
                  <a:pt x="21740" y="249513"/>
                  <a:pt x="23603" y="249513"/>
                </a:cubicBezTo>
                <a:lnTo>
                  <a:pt x="57292" y="249513"/>
                </a:lnTo>
                <a:cubicBezTo>
                  <a:pt x="59154" y="249513"/>
                  <a:pt x="60664" y="248003"/>
                  <a:pt x="60664" y="246141"/>
                </a:cubicBezTo>
                <a:lnTo>
                  <a:pt x="60664" y="212451"/>
                </a:lnTo>
                <a:cubicBezTo>
                  <a:pt x="60664" y="210590"/>
                  <a:pt x="59154" y="209079"/>
                  <a:pt x="57292" y="209079"/>
                </a:cubicBezTo>
                <a:close/>
                <a:moveTo>
                  <a:pt x="104500" y="215795"/>
                </a:moveTo>
                <a:lnTo>
                  <a:pt x="259667" y="215795"/>
                </a:lnTo>
                <a:cubicBezTo>
                  <a:pt x="265253" y="215795"/>
                  <a:pt x="269782" y="220324"/>
                  <a:pt x="269782" y="225910"/>
                </a:cubicBezTo>
                <a:cubicBezTo>
                  <a:pt x="269782" y="231031"/>
                  <a:pt x="265976" y="235263"/>
                  <a:pt x="261040" y="235934"/>
                </a:cubicBezTo>
                <a:lnTo>
                  <a:pt x="259667" y="236025"/>
                </a:lnTo>
                <a:lnTo>
                  <a:pt x="104500" y="236025"/>
                </a:lnTo>
                <a:cubicBezTo>
                  <a:pt x="98913" y="236025"/>
                  <a:pt x="94384" y="231496"/>
                  <a:pt x="94384" y="225910"/>
                </a:cubicBezTo>
                <a:cubicBezTo>
                  <a:pt x="94384" y="220789"/>
                  <a:pt x="98190" y="216557"/>
                  <a:pt x="103127" y="215886"/>
                </a:cubicBezTo>
                <a:lnTo>
                  <a:pt x="104500" y="215795"/>
                </a:lnTo>
                <a:lnTo>
                  <a:pt x="259667" y="215795"/>
                </a:lnTo>
                <a:lnTo>
                  <a:pt x="104500" y="215795"/>
                </a:lnTo>
                <a:close/>
                <a:moveTo>
                  <a:pt x="57292" y="94424"/>
                </a:moveTo>
                <a:cubicBezTo>
                  <a:pt x="70327" y="94424"/>
                  <a:pt x="80894" y="104992"/>
                  <a:pt x="80894" y="118028"/>
                </a:cubicBezTo>
                <a:lnTo>
                  <a:pt x="80894" y="151716"/>
                </a:lnTo>
                <a:cubicBezTo>
                  <a:pt x="80894" y="164751"/>
                  <a:pt x="70327" y="175318"/>
                  <a:pt x="57292" y="175318"/>
                </a:cubicBezTo>
                <a:lnTo>
                  <a:pt x="23603" y="175318"/>
                </a:lnTo>
                <a:cubicBezTo>
                  <a:pt x="10567" y="175318"/>
                  <a:pt x="0" y="164751"/>
                  <a:pt x="0" y="151716"/>
                </a:cubicBezTo>
                <a:lnTo>
                  <a:pt x="0" y="118028"/>
                </a:lnTo>
                <a:cubicBezTo>
                  <a:pt x="0" y="104992"/>
                  <a:pt x="10567" y="94424"/>
                  <a:pt x="23603" y="94424"/>
                </a:cubicBezTo>
                <a:lnTo>
                  <a:pt x="57292" y="94424"/>
                </a:lnTo>
                <a:close/>
                <a:moveTo>
                  <a:pt x="57292" y="114656"/>
                </a:moveTo>
                <a:lnTo>
                  <a:pt x="23603" y="114656"/>
                </a:lnTo>
                <a:cubicBezTo>
                  <a:pt x="21740" y="114656"/>
                  <a:pt x="20231" y="116165"/>
                  <a:pt x="20231" y="118028"/>
                </a:cubicBezTo>
                <a:lnTo>
                  <a:pt x="20231" y="151716"/>
                </a:lnTo>
                <a:cubicBezTo>
                  <a:pt x="20231" y="153578"/>
                  <a:pt x="21740" y="155088"/>
                  <a:pt x="23603" y="155088"/>
                </a:cubicBezTo>
                <a:lnTo>
                  <a:pt x="57292" y="155088"/>
                </a:lnTo>
                <a:cubicBezTo>
                  <a:pt x="59154" y="155088"/>
                  <a:pt x="60664" y="153578"/>
                  <a:pt x="60664" y="151716"/>
                </a:cubicBezTo>
                <a:lnTo>
                  <a:pt x="60664" y="118028"/>
                </a:lnTo>
                <a:cubicBezTo>
                  <a:pt x="60664" y="116165"/>
                  <a:pt x="59154" y="114656"/>
                  <a:pt x="57292" y="114656"/>
                </a:cubicBezTo>
                <a:close/>
                <a:moveTo>
                  <a:pt x="104500" y="121385"/>
                </a:moveTo>
                <a:lnTo>
                  <a:pt x="259667" y="121385"/>
                </a:lnTo>
                <a:cubicBezTo>
                  <a:pt x="265253" y="121385"/>
                  <a:pt x="269782" y="125913"/>
                  <a:pt x="269782" y="131500"/>
                </a:cubicBezTo>
                <a:cubicBezTo>
                  <a:pt x="269782" y="136621"/>
                  <a:pt x="265976" y="140853"/>
                  <a:pt x="261040" y="141524"/>
                </a:cubicBezTo>
                <a:lnTo>
                  <a:pt x="259667" y="141615"/>
                </a:lnTo>
                <a:lnTo>
                  <a:pt x="104500" y="141615"/>
                </a:lnTo>
                <a:cubicBezTo>
                  <a:pt x="98913" y="141615"/>
                  <a:pt x="94384" y="137086"/>
                  <a:pt x="94384" y="131500"/>
                </a:cubicBezTo>
                <a:cubicBezTo>
                  <a:pt x="94384" y="126379"/>
                  <a:pt x="98190" y="122147"/>
                  <a:pt x="103127" y="121476"/>
                </a:cubicBezTo>
                <a:lnTo>
                  <a:pt x="104500" y="121385"/>
                </a:lnTo>
                <a:lnTo>
                  <a:pt x="259667" y="121385"/>
                </a:lnTo>
                <a:lnTo>
                  <a:pt x="104500" y="121385"/>
                </a:lnTo>
                <a:close/>
                <a:moveTo>
                  <a:pt x="57292" y="0"/>
                </a:moveTo>
                <a:cubicBezTo>
                  <a:pt x="70327" y="0"/>
                  <a:pt x="80894" y="10567"/>
                  <a:pt x="80894" y="23603"/>
                </a:cubicBezTo>
                <a:lnTo>
                  <a:pt x="80894" y="57292"/>
                </a:lnTo>
                <a:cubicBezTo>
                  <a:pt x="80894" y="70327"/>
                  <a:pt x="70327" y="80894"/>
                  <a:pt x="57292" y="80894"/>
                </a:cubicBezTo>
                <a:lnTo>
                  <a:pt x="23603" y="80894"/>
                </a:lnTo>
                <a:cubicBezTo>
                  <a:pt x="10567" y="80894"/>
                  <a:pt x="0" y="70327"/>
                  <a:pt x="0" y="57292"/>
                </a:cubicBezTo>
                <a:lnTo>
                  <a:pt x="0" y="23603"/>
                </a:lnTo>
                <a:cubicBezTo>
                  <a:pt x="0" y="10567"/>
                  <a:pt x="10567" y="0"/>
                  <a:pt x="23603" y="0"/>
                </a:cubicBezTo>
                <a:lnTo>
                  <a:pt x="57292" y="0"/>
                </a:lnTo>
                <a:close/>
                <a:moveTo>
                  <a:pt x="57292" y="20231"/>
                </a:moveTo>
                <a:lnTo>
                  <a:pt x="23603" y="20231"/>
                </a:lnTo>
                <a:cubicBezTo>
                  <a:pt x="21740" y="20231"/>
                  <a:pt x="20231" y="21740"/>
                  <a:pt x="20231" y="23603"/>
                </a:cubicBezTo>
                <a:lnTo>
                  <a:pt x="20231" y="57292"/>
                </a:lnTo>
                <a:cubicBezTo>
                  <a:pt x="20231" y="59154"/>
                  <a:pt x="21740" y="60664"/>
                  <a:pt x="23603" y="60664"/>
                </a:cubicBezTo>
                <a:lnTo>
                  <a:pt x="57292" y="60664"/>
                </a:lnTo>
                <a:cubicBezTo>
                  <a:pt x="59154" y="60664"/>
                  <a:pt x="60664" y="59154"/>
                  <a:pt x="60664" y="57292"/>
                </a:cubicBezTo>
                <a:lnTo>
                  <a:pt x="60664" y="23603"/>
                </a:lnTo>
                <a:cubicBezTo>
                  <a:pt x="60664" y="21740"/>
                  <a:pt x="59154" y="20231"/>
                  <a:pt x="57292" y="20231"/>
                </a:cubicBezTo>
                <a:close/>
                <a:moveTo>
                  <a:pt x="104500" y="26974"/>
                </a:moveTo>
                <a:lnTo>
                  <a:pt x="259667" y="26974"/>
                </a:lnTo>
                <a:cubicBezTo>
                  <a:pt x="265253" y="26974"/>
                  <a:pt x="269782" y="31503"/>
                  <a:pt x="269782" y="37090"/>
                </a:cubicBezTo>
                <a:cubicBezTo>
                  <a:pt x="269782" y="42211"/>
                  <a:pt x="265976" y="46443"/>
                  <a:pt x="261040" y="47113"/>
                </a:cubicBezTo>
                <a:lnTo>
                  <a:pt x="259667" y="47205"/>
                </a:lnTo>
                <a:lnTo>
                  <a:pt x="104500" y="47205"/>
                </a:lnTo>
                <a:cubicBezTo>
                  <a:pt x="98913" y="47205"/>
                  <a:pt x="94384" y="42676"/>
                  <a:pt x="94384" y="37090"/>
                </a:cubicBezTo>
                <a:cubicBezTo>
                  <a:pt x="94384" y="31969"/>
                  <a:pt x="98190" y="27736"/>
                  <a:pt x="103127" y="27067"/>
                </a:cubicBezTo>
                <a:lnTo>
                  <a:pt x="104500" y="26974"/>
                </a:lnTo>
                <a:lnTo>
                  <a:pt x="259667" y="26974"/>
                </a:lnTo>
                <a:lnTo>
                  <a:pt x="104500" y="26974"/>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Segoe UI Semibold"/>
              <a:cs typeface="Segoe UI" pitchFamily="34" charset="0"/>
            </a:endParaRPr>
          </a:p>
        </p:txBody>
      </p:sp>
      <p:sp>
        <p:nvSpPr>
          <p:cNvPr id="3" name="Title 1">
            <a:extLst>
              <a:ext uri="{FF2B5EF4-FFF2-40B4-BE49-F238E27FC236}">
                <a16:creationId xmlns:a16="http://schemas.microsoft.com/office/drawing/2014/main" id="{B9157B66-D197-9DCF-1BFA-EE2F3D0A9BFB}"/>
              </a:ext>
              <a:ext uri="{C183D7F6-B498-43B3-948B-1728B52AA6E4}">
                <adec:decorative xmlns:adec="http://schemas.microsoft.com/office/drawing/2017/decorative" val="0"/>
              </a:ext>
            </a:extLst>
          </p:cNvPr>
          <p:cNvSpPr txBox="1">
            <a:spLocks noGrp="1"/>
          </p:cNvSpPr>
          <p:nvPr>
            <p:ph type="title"/>
          </p:nvPr>
        </p:nvSpPr>
        <p:spPr>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lvl="0"/>
            <a:r>
              <a:rPr lang="en-US" noProof="0"/>
              <a:t>Create custom agents</a:t>
            </a:r>
          </a:p>
        </p:txBody>
      </p:sp>
      <p:sp>
        <p:nvSpPr>
          <p:cNvPr id="9" name="TextBox 8">
            <a:extLst>
              <a:ext uri="{FF2B5EF4-FFF2-40B4-BE49-F238E27FC236}">
                <a16:creationId xmlns:a16="http://schemas.microsoft.com/office/drawing/2014/main" id="{FFC211F2-DC52-AC25-CF28-AF660D2F5CDE}"/>
              </a:ext>
              <a:ext uri="{C183D7F6-B498-43B3-948B-1728B52AA6E4}">
                <adec:decorative xmlns:adec="http://schemas.microsoft.com/office/drawing/2017/decorative" val="0"/>
              </a:ext>
            </a:extLst>
          </p:cNvPr>
          <p:cNvSpPr txBox="1"/>
          <p:nvPr/>
        </p:nvSpPr>
        <p:spPr>
          <a:xfrm>
            <a:off x="588963" y="1183798"/>
            <a:ext cx="11010900" cy="218393"/>
          </a:xfrm>
          <a:prstGeom prst="rect">
            <a:avLst/>
          </a:prstGeom>
          <a:noFill/>
        </p:spPr>
        <p:txBody>
          <a:bodyPr wrap="square" lIns="0" tIns="0" rIns="0" bIns="0" rtlCol="0">
            <a:noAutofit/>
          </a:bodyPr>
          <a:lstStyle/>
          <a:p>
            <a:pPr>
              <a:lnSpc>
                <a:spcPct val="110000"/>
              </a:lnSpc>
              <a:defRPr/>
            </a:pPr>
            <a:r>
              <a:rPr lang="en-US" sz="1400">
                <a:solidFill>
                  <a:srgbClr val="0070C0"/>
                </a:solidFill>
                <a:hlinkClick r:id="rId5">
                  <a:extLst>
                    <a:ext uri="{A12FA001-AC4F-418D-AE19-62706E023703}">
                      <ahyp:hlinkClr xmlns:ahyp="http://schemas.microsoft.com/office/drawing/2018/hyperlinkcolor" val="tx"/>
                    </a:ext>
                  </a:extLst>
                </a:hlinkClick>
              </a:rPr>
              <a:t>Build your own agent with Microsoft 365 Copilot</a:t>
            </a:r>
            <a:endParaRPr lang="en-US" sz="1400">
              <a:solidFill>
                <a:srgbClr val="0070C0"/>
              </a:solidFill>
            </a:endParaRPr>
          </a:p>
        </p:txBody>
      </p:sp>
      <p:sp>
        <p:nvSpPr>
          <p:cNvPr id="12" name="TextBox 11">
            <a:extLst>
              <a:ext uri="{FF2B5EF4-FFF2-40B4-BE49-F238E27FC236}">
                <a16:creationId xmlns:a16="http://schemas.microsoft.com/office/drawing/2014/main" id="{63944C34-F85C-D293-C2D0-CED0F0612D67}"/>
              </a:ext>
              <a:ext uri="{C183D7F6-B498-43B3-948B-1728B52AA6E4}">
                <adec:decorative xmlns:adec="http://schemas.microsoft.com/office/drawing/2017/decorative" val="0"/>
              </a:ext>
            </a:extLst>
          </p:cNvPr>
          <p:cNvSpPr txBox="1"/>
          <p:nvPr/>
        </p:nvSpPr>
        <p:spPr>
          <a:xfrm>
            <a:off x="762001" y="2459344"/>
            <a:ext cx="5354160" cy="2985433"/>
          </a:xfrm>
          <a:prstGeom prst="rect">
            <a:avLst/>
          </a:prstGeom>
          <a:noFill/>
        </p:spPr>
        <p:txBody>
          <a:bodyPr wrap="square" lIns="0" tIns="0" rIns="0" bIns="0" rtlCol="0">
            <a:spAutoFit/>
          </a:bodyPr>
          <a:lstStyle/>
          <a:p>
            <a:pPr lvl="0">
              <a:spcBef>
                <a:spcPts val="1200"/>
              </a:spcBef>
              <a:defRPr/>
            </a:pPr>
            <a:r>
              <a:rPr lang="en-US" dirty="0">
                <a:cs typeface="Segoe Sans Display Semibold" pitchFamily="2" charset="0"/>
              </a:rPr>
              <a:t>Have a more specific task to get done? Create a custom agent easily – no coding needed.</a:t>
            </a:r>
          </a:p>
          <a:p>
            <a:pPr lvl="0">
              <a:spcBef>
                <a:spcPts val="600"/>
              </a:spcBef>
              <a:defRPr/>
            </a:pPr>
            <a:r>
              <a:rPr lang="en-US" sz="1600" dirty="0">
                <a:latin typeface="+mj-lt"/>
                <a:cs typeface="Segoe Sans Display Semibold" pitchFamily="2" charset="0"/>
              </a:rPr>
              <a:t>Open Agent Builder</a:t>
            </a:r>
            <a:r>
              <a:rPr lang="en-US" sz="1600" dirty="0">
                <a:latin typeface="+mj-lt"/>
              </a:rPr>
              <a:t> </a:t>
            </a:r>
            <a:r>
              <a:rPr lang="en-US" sz="1600" dirty="0"/>
              <a:t>by expanding the “Agents” option in the Copilot Chat menu and selecting “New agent”.</a:t>
            </a:r>
          </a:p>
          <a:p>
            <a:pPr>
              <a:spcBef>
                <a:spcPts val="1200"/>
              </a:spcBef>
              <a:defRPr/>
            </a:pPr>
            <a:r>
              <a:rPr lang="en-US" sz="1600" dirty="0">
                <a:latin typeface="+mj-lt"/>
              </a:rPr>
              <a:t>Create an agent from scratch </a:t>
            </a:r>
            <a:r>
              <a:rPr lang="en-US" sz="1600" dirty="0"/>
              <a:t>by describing what you’d like your agent to do or select “Skip to Configure” to manually enter configuration information. </a:t>
            </a:r>
          </a:p>
          <a:p>
            <a:pPr lvl="0">
              <a:spcBef>
                <a:spcPts val="1200"/>
              </a:spcBef>
              <a:defRPr/>
            </a:pPr>
            <a:r>
              <a:rPr lang="en-US" sz="1600" dirty="0">
                <a:latin typeface="+mj-lt"/>
                <a:cs typeface="Segoe Sans Display Semibold" pitchFamily="2" charset="0"/>
              </a:rPr>
              <a:t>Or Start with an agent template </a:t>
            </a:r>
            <a:r>
              <a:rPr lang="en-US" sz="1600" dirty="0"/>
              <a:t>by selecting “Create an agent” in the right-side pane of Copilot Chat and selecting one of the templates, like Prompt Coach or Writing Coach.</a:t>
            </a:r>
          </a:p>
        </p:txBody>
      </p:sp>
      <p:pic>
        <p:nvPicPr>
          <p:cNvPr id="6" name="Picture 5" descr="Screenshot of Copilot agent builder showing prompt input to create an agent and template options below.">
            <a:extLst>
              <a:ext uri="{FF2B5EF4-FFF2-40B4-BE49-F238E27FC236}">
                <a16:creationId xmlns:a16="http://schemas.microsoft.com/office/drawing/2014/main" id="{AD95AB57-66DB-A609-0F38-C7C95875E2F9}"/>
              </a:ext>
              <a:ext uri="{C183D7F6-B498-43B3-948B-1728B52AA6E4}">
                <adec:decorative xmlns:adec="http://schemas.microsoft.com/office/drawing/2017/decorative" val="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b="-10590"/>
          <a:stretch>
            <a:fillRect/>
          </a:stretch>
        </p:blipFill>
        <p:spPr>
          <a:xfrm>
            <a:off x="6472080" y="677228"/>
            <a:ext cx="5040312" cy="5505130"/>
          </a:xfrm>
          <a:prstGeom prst="roundRect">
            <a:avLst>
              <a:gd name="adj" fmla="val 2606"/>
            </a:avLst>
          </a:prstGeom>
          <a:solidFill>
            <a:srgbClr val="FCFCFC"/>
          </a:solidFill>
        </p:spPr>
      </p:pic>
      <p:sp>
        <p:nvSpPr>
          <p:cNvPr id="10" name="TextBox 9">
            <a:extLst>
              <a:ext uri="{FF2B5EF4-FFF2-40B4-BE49-F238E27FC236}">
                <a16:creationId xmlns:a16="http://schemas.microsoft.com/office/drawing/2014/main" id="{FCF03FFF-EF47-F11E-0013-5D60C589CD6D}"/>
              </a:ext>
              <a:ext uri="{C183D7F6-B498-43B3-948B-1728B52AA6E4}">
                <adec:decorative xmlns:adec="http://schemas.microsoft.com/office/drawing/2017/decorative" val="0"/>
              </a:ext>
            </a:extLst>
          </p:cNvPr>
          <p:cNvSpPr txBox="1"/>
          <p:nvPr/>
        </p:nvSpPr>
        <p:spPr>
          <a:xfrm>
            <a:off x="584200" y="6386812"/>
            <a:ext cx="11015662" cy="179088"/>
          </a:xfrm>
          <a:prstGeom prst="rect">
            <a:avLst/>
          </a:prstGeom>
          <a:noFill/>
        </p:spPr>
        <p:txBody>
          <a:bodyPr wrap="square" lIns="0" tIns="0" rIns="0" bIns="0" anchor="b">
            <a:spAutoFit/>
          </a:bodyPr>
          <a:lstStyle/>
          <a:p>
            <a:pPr marR="0" defTabSz="914367">
              <a:lnSpc>
                <a:spcPts val="1500"/>
              </a:lnSpc>
              <a:spcAft>
                <a:spcPts val="1800"/>
              </a:spcAft>
              <a:buNone/>
              <a:defRPr/>
            </a:pPr>
            <a:r>
              <a:rPr lang="en-US" sz="1200" i="1"/>
              <a:t>Note: “UI shown as of May 18, 2026. Product features and visuals may change.”</a:t>
            </a:r>
          </a:p>
        </p:txBody>
      </p:sp>
    </p:spTree>
    <p:extLst>
      <p:ext uri="{BB962C8B-B14F-4D97-AF65-F5344CB8AC3E}">
        <p14:creationId xmlns:p14="http://schemas.microsoft.com/office/powerpoint/2010/main" val="211862507"/>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29141-D715-03CE-09A7-71468F2A0941}"/>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D07BB009-2FE4-399C-ED9F-0FCF814402BE}"/>
              </a:ext>
              <a:ext uri="{C183D7F6-B498-43B3-948B-1728B52AA6E4}">
                <adec:decorative xmlns:adec="http://schemas.microsoft.com/office/drawing/2017/decorative" val="1"/>
              </a:ext>
            </a:extLst>
          </p:cNvPr>
          <p:cNvPicPr>
            <a:picLocks noChangeAspect="1"/>
          </p:cNvPicPr>
          <p:nvPr/>
        </p:nvPicPr>
        <p:blipFill rotWithShape="1">
          <a:blip r:embed="rId3" cstate="screen">
            <a:alphaModFix amt="50000"/>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a:ext>
            </a:extLst>
          </a:blip>
          <a:srcRect t="7785"/>
          <a:stretch>
            <a:fillRect/>
          </a:stretch>
        </p:blipFill>
        <p:spPr>
          <a:xfrm>
            <a:off x="6380639" y="1310752"/>
            <a:ext cx="5223192" cy="4963047"/>
          </a:xfrm>
          <a:prstGeom prst="roundRect">
            <a:avLst>
              <a:gd name="adj" fmla="val 397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12" name="Rectangle: Rounded Corners 11">
            <a:extLst>
              <a:ext uri="{FF2B5EF4-FFF2-40B4-BE49-F238E27FC236}">
                <a16:creationId xmlns:a16="http://schemas.microsoft.com/office/drawing/2014/main" id="{945151A2-4267-3E54-93E8-1EEA1C850B49}"/>
              </a:ext>
              <a:ext uri="{C183D7F6-B498-43B3-948B-1728B52AA6E4}">
                <adec:decorative xmlns:adec="http://schemas.microsoft.com/office/drawing/2017/decorative" val="1"/>
              </a:ext>
            </a:extLst>
          </p:cNvPr>
          <p:cNvSpPr>
            <a:spLocks/>
          </p:cNvSpPr>
          <p:nvPr/>
        </p:nvSpPr>
        <p:spPr bwMode="auto">
          <a:xfrm>
            <a:off x="588963" y="1688009"/>
            <a:ext cx="5700237" cy="4494349"/>
          </a:xfrm>
          <a:prstGeom prst="roundRect">
            <a:avLst>
              <a:gd name="adj" fmla="val 2427"/>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800"/>
              </a:spcAft>
              <a:defRPr/>
            </a:pPr>
            <a:endParaRPr lang="en-US" sz="1200">
              <a:solidFill>
                <a:srgbClr val="000000"/>
              </a:solidFill>
              <a:cs typeface="Segoe Sans Display"/>
            </a:endParaRPr>
          </a:p>
        </p:txBody>
      </p:sp>
      <p:sp>
        <p:nvSpPr>
          <p:cNvPr id="18" name="Graphic 18">
            <a:extLst>
              <a:ext uri="{FF2B5EF4-FFF2-40B4-BE49-F238E27FC236}">
                <a16:creationId xmlns:a16="http://schemas.microsoft.com/office/drawing/2014/main" id="{8A075788-BA66-14D1-68AA-1A32335EAB8A}"/>
              </a:ext>
              <a:ext uri="{C183D7F6-B498-43B3-948B-1728B52AA6E4}">
                <adec:decorative xmlns:adec="http://schemas.microsoft.com/office/drawing/2017/decorative" val="1"/>
              </a:ext>
            </a:extLst>
          </p:cNvPr>
          <p:cNvSpPr>
            <a:spLocks noChangeAspect="1"/>
          </p:cNvSpPr>
          <p:nvPr/>
        </p:nvSpPr>
        <p:spPr>
          <a:xfrm>
            <a:off x="860136" y="1868125"/>
            <a:ext cx="342900" cy="415636"/>
          </a:xfrm>
          <a:custGeom>
            <a:avLst/>
            <a:gdLst>
              <a:gd name="connsiteX0" fmla="*/ 103892 w 262048"/>
              <a:gd name="connsiteY0" fmla="*/ 104940 h 317634"/>
              <a:gd name="connsiteX1" fmla="*/ 121368 w 262048"/>
              <a:gd name="connsiteY1" fmla="*/ 69530 h 317634"/>
              <a:gd name="connsiteX2" fmla="*/ 140682 w 262048"/>
              <a:gd name="connsiteY2" fmla="*/ 69530 h 317634"/>
              <a:gd name="connsiteX3" fmla="*/ 158158 w 262048"/>
              <a:gd name="connsiteY3" fmla="*/ 104940 h 317634"/>
              <a:gd name="connsiteX4" fmla="*/ 197235 w 262048"/>
              <a:gd name="connsiteY4" fmla="*/ 110618 h 317634"/>
              <a:gd name="connsiteX5" fmla="*/ 203203 w 262048"/>
              <a:gd name="connsiteY5" fmla="*/ 128986 h 317634"/>
              <a:gd name="connsiteX6" fmla="*/ 174926 w 262048"/>
              <a:gd name="connsiteY6" fmla="*/ 156549 h 317634"/>
              <a:gd name="connsiteX7" fmla="*/ 181603 w 262048"/>
              <a:gd name="connsiteY7" fmla="*/ 195469 h 317634"/>
              <a:gd name="connsiteX8" fmla="*/ 165977 w 262048"/>
              <a:gd name="connsiteY8" fmla="*/ 206821 h 317634"/>
              <a:gd name="connsiteX9" fmla="*/ 131024 w 262048"/>
              <a:gd name="connsiteY9" fmla="*/ 188446 h 317634"/>
              <a:gd name="connsiteX10" fmla="*/ 96073 w 262048"/>
              <a:gd name="connsiteY10" fmla="*/ 206821 h 317634"/>
              <a:gd name="connsiteX11" fmla="*/ 80447 w 262048"/>
              <a:gd name="connsiteY11" fmla="*/ 195469 h 317634"/>
              <a:gd name="connsiteX12" fmla="*/ 87122 w 262048"/>
              <a:gd name="connsiteY12" fmla="*/ 156549 h 317634"/>
              <a:gd name="connsiteX13" fmla="*/ 58846 w 262048"/>
              <a:gd name="connsiteY13" fmla="*/ 128986 h 317634"/>
              <a:gd name="connsiteX14" fmla="*/ 64815 w 262048"/>
              <a:gd name="connsiteY14" fmla="*/ 110618 h 317634"/>
              <a:gd name="connsiteX15" fmla="*/ 103892 w 262048"/>
              <a:gd name="connsiteY15" fmla="*/ 104940 h 317634"/>
              <a:gd name="connsiteX16" fmla="*/ 120701 w 262048"/>
              <a:gd name="connsiteY16" fmla="*/ 119549 h 317634"/>
              <a:gd name="connsiteX17" fmla="*/ 112592 w 262048"/>
              <a:gd name="connsiteY17" fmla="*/ 125440 h 317634"/>
              <a:gd name="connsiteX18" fmla="*/ 89506 w 262048"/>
              <a:gd name="connsiteY18" fmla="*/ 128794 h 317634"/>
              <a:gd name="connsiteX19" fmla="*/ 106211 w 262048"/>
              <a:gd name="connsiteY19" fmla="*/ 145078 h 317634"/>
              <a:gd name="connsiteX20" fmla="*/ 109307 w 262048"/>
              <a:gd name="connsiteY20" fmla="*/ 154610 h 317634"/>
              <a:gd name="connsiteX21" fmla="*/ 105364 w 262048"/>
              <a:gd name="connsiteY21" fmla="*/ 177604 h 317634"/>
              <a:gd name="connsiteX22" fmla="*/ 126013 w 262048"/>
              <a:gd name="connsiteY22" fmla="*/ 166747 h 317634"/>
              <a:gd name="connsiteX23" fmla="*/ 136036 w 262048"/>
              <a:gd name="connsiteY23" fmla="*/ 166747 h 317634"/>
              <a:gd name="connsiteX24" fmla="*/ 156684 w 262048"/>
              <a:gd name="connsiteY24" fmla="*/ 177604 h 317634"/>
              <a:gd name="connsiteX25" fmla="*/ 152741 w 262048"/>
              <a:gd name="connsiteY25" fmla="*/ 154610 h 317634"/>
              <a:gd name="connsiteX26" fmla="*/ 155838 w 262048"/>
              <a:gd name="connsiteY26" fmla="*/ 145078 h 317634"/>
              <a:gd name="connsiteX27" fmla="*/ 172544 w 262048"/>
              <a:gd name="connsiteY27" fmla="*/ 128794 h 317634"/>
              <a:gd name="connsiteX28" fmla="*/ 149458 w 262048"/>
              <a:gd name="connsiteY28" fmla="*/ 125440 h 317634"/>
              <a:gd name="connsiteX29" fmla="*/ 141349 w 262048"/>
              <a:gd name="connsiteY29" fmla="*/ 119549 h 317634"/>
              <a:gd name="connsiteX30" fmla="*/ 131024 w 262048"/>
              <a:gd name="connsiteY30" fmla="*/ 98630 h 317634"/>
              <a:gd name="connsiteX31" fmla="*/ 120701 w 262048"/>
              <a:gd name="connsiteY31" fmla="*/ 119549 h 317634"/>
              <a:gd name="connsiteX32" fmla="*/ 39704 w 262048"/>
              <a:gd name="connsiteY32" fmla="*/ 0 h 317634"/>
              <a:gd name="connsiteX33" fmla="*/ 0 w 262048"/>
              <a:gd name="connsiteY33" fmla="*/ 39704 h 317634"/>
              <a:gd name="connsiteX34" fmla="*/ 0 w 262048"/>
              <a:gd name="connsiteY34" fmla="*/ 277930 h 317634"/>
              <a:gd name="connsiteX35" fmla="*/ 39704 w 262048"/>
              <a:gd name="connsiteY35" fmla="*/ 317634 h 317634"/>
              <a:gd name="connsiteX36" fmla="*/ 250137 w 262048"/>
              <a:gd name="connsiteY36" fmla="*/ 317634 h 317634"/>
              <a:gd name="connsiteX37" fmla="*/ 262048 w 262048"/>
              <a:gd name="connsiteY37" fmla="*/ 305723 h 317634"/>
              <a:gd name="connsiteX38" fmla="*/ 250137 w 262048"/>
              <a:gd name="connsiteY38" fmla="*/ 293812 h 317634"/>
              <a:gd name="connsiteX39" fmla="*/ 39704 w 262048"/>
              <a:gd name="connsiteY39" fmla="*/ 293812 h 317634"/>
              <a:gd name="connsiteX40" fmla="*/ 23823 w 262048"/>
              <a:gd name="connsiteY40" fmla="*/ 277930 h 317634"/>
              <a:gd name="connsiteX41" fmla="*/ 250137 w 262048"/>
              <a:gd name="connsiteY41" fmla="*/ 277930 h 317634"/>
              <a:gd name="connsiteX42" fmla="*/ 262048 w 262048"/>
              <a:gd name="connsiteY42" fmla="*/ 266019 h 317634"/>
              <a:gd name="connsiteX43" fmla="*/ 262048 w 262048"/>
              <a:gd name="connsiteY43" fmla="*/ 39704 h 317634"/>
              <a:gd name="connsiteX44" fmla="*/ 222344 w 262048"/>
              <a:gd name="connsiteY44" fmla="*/ 0 h 317634"/>
              <a:gd name="connsiteX45" fmla="*/ 39704 w 262048"/>
              <a:gd name="connsiteY45" fmla="*/ 0 h 317634"/>
              <a:gd name="connsiteX46" fmla="*/ 238226 w 262048"/>
              <a:gd name="connsiteY46" fmla="*/ 254107 h 317634"/>
              <a:gd name="connsiteX47" fmla="*/ 23823 w 262048"/>
              <a:gd name="connsiteY47" fmla="*/ 254107 h 317634"/>
              <a:gd name="connsiteX48" fmla="*/ 23823 w 262048"/>
              <a:gd name="connsiteY48" fmla="*/ 39704 h 317634"/>
              <a:gd name="connsiteX49" fmla="*/ 39704 w 262048"/>
              <a:gd name="connsiteY49" fmla="*/ 23823 h 317634"/>
              <a:gd name="connsiteX50" fmla="*/ 222344 w 262048"/>
              <a:gd name="connsiteY50" fmla="*/ 23823 h 317634"/>
              <a:gd name="connsiteX51" fmla="*/ 238226 w 262048"/>
              <a:gd name="connsiteY51" fmla="*/ 39704 h 317634"/>
              <a:gd name="connsiteX52" fmla="*/ 238226 w 262048"/>
              <a:gd name="connsiteY52" fmla="*/ 254107 h 31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62048" h="317634">
                <a:moveTo>
                  <a:pt x="103892" y="104940"/>
                </a:moveTo>
                <a:lnTo>
                  <a:pt x="121368" y="69530"/>
                </a:lnTo>
                <a:cubicBezTo>
                  <a:pt x="125318" y="61526"/>
                  <a:pt x="136732" y="61526"/>
                  <a:pt x="140682" y="69530"/>
                </a:cubicBezTo>
                <a:lnTo>
                  <a:pt x="158158" y="104940"/>
                </a:lnTo>
                <a:lnTo>
                  <a:pt x="197235" y="110618"/>
                </a:lnTo>
                <a:cubicBezTo>
                  <a:pt x="206068" y="111902"/>
                  <a:pt x="209594" y="122757"/>
                  <a:pt x="203203" y="128986"/>
                </a:cubicBezTo>
                <a:lnTo>
                  <a:pt x="174926" y="156549"/>
                </a:lnTo>
                <a:lnTo>
                  <a:pt x="181603" y="195469"/>
                </a:lnTo>
                <a:cubicBezTo>
                  <a:pt x="183111" y="204266"/>
                  <a:pt x="173876" y="210976"/>
                  <a:pt x="165977" y="206821"/>
                </a:cubicBezTo>
                <a:lnTo>
                  <a:pt x="131024" y="188446"/>
                </a:lnTo>
                <a:lnTo>
                  <a:pt x="96073" y="206821"/>
                </a:lnTo>
                <a:cubicBezTo>
                  <a:pt x="88172" y="210976"/>
                  <a:pt x="78938" y="204266"/>
                  <a:pt x="80447" y="195469"/>
                </a:cubicBezTo>
                <a:lnTo>
                  <a:pt x="87122" y="156549"/>
                </a:lnTo>
                <a:lnTo>
                  <a:pt x="58846" y="128986"/>
                </a:lnTo>
                <a:cubicBezTo>
                  <a:pt x="52454" y="122757"/>
                  <a:pt x="55981" y="111902"/>
                  <a:pt x="64815" y="110618"/>
                </a:cubicBezTo>
                <a:lnTo>
                  <a:pt x="103892" y="104940"/>
                </a:lnTo>
                <a:close/>
                <a:moveTo>
                  <a:pt x="120701" y="119549"/>
                </a:moveTo>
                <a:cubicBezTo>
                  <a:pt x="119132" y="122728"/>
                  <a:pt x="116100" y="124931"/>
                  <a:pt x="112592" y="125440"/>
                </a:cubicBezTo>
                <a:lnTo>
                  <a:pt x="89506" y="128794"/>
                </a:lnTo>
                <a:lnTo>
                  <a:pt x="106211" y="145078"/>
                </a:lnTo>
                <a:cubicBezTo>
                  <a:pt x="108748" y="147552"/>
                  <a:pt x="109908" y="151118"/>
                  <a:pt x="109307" y="154610"/>
                </a:cubicBezTo>
                <a:lnTo>
                  <a:pt x="105364" y="177604"/>
                </a:lnTo>
                <a:lnTo>
                  <a:pt x="126013" y="166747"/>
                </a:lnTo>
                <a:cubicBezTo>
                  <a:pt x="129150" y="165098"/>
                  <a:pt x="132898" y="165098"/>
                  <a:pt x="136036" y="166747"/>
                </a:cubicBezTo>
                <a:lnTo>
                  <a:pt x="156684" y="177604"/>
                </a:lnTo>
                <a:lnTo>
                  <a:pt x="152741" y="154610"/>
                </a:lnTo>
                <a:cubicBezTo>
                  <a:pt x="152142" y="151118"/>
                  <a:pt x="153300" y="147552"/>
                  <a:pt x="155838" y="145078"/>
                </a:cubicBezTo>
                <a:lnTo>
                  <a:pt x="172544" y="128794"/>
                </a:lnTo>
                <a:lnTo>
                  <a:pt x="149458" y="125440"/>
                </a:lnTo>
                <a:cubicBezTo>
                  <a:pt x="145950" y="124931"/>
                  <a:pt x="142918" y="122728"/>
                  <a:pt x="141349" y="119549"/>
                </a:cubicBezTo>
                <a:lnTo>
                  <a:pt x="131024" y="98630"/>
                </a:lnTo>
                <a:lnTo>
                  <a:pt x="120701" y="119549"/>
                </a:lnTo>
                <a:close/>
                <a:moveTo>
                  <a:pt x="39704" y="0"/>
                </a:moveTo>
                <a:cubicBezTo>
                  <a:pt x="17776" y="0"/>
                  <a:pt x="0" y="17776"/>
                  <a:pt x="0" y="39704"/>
                </a:cubicBezTo>
                <a:lnTo>
                  <a:pt x="0" y="277930"/>
                </a:lnTo>
                <a:cubicBezTo>
                  <a:pt x="0" y="299858"/>
                  <a:pt x="17776" y="317634"/>
                  <a:pt x="39704" y="317634"/>
                </a:cubicBezTo>
                <a:lnTo>
                  <a:pt x="250137" y="317634"/>
                </a:lnTo>
                <a:cubicBezTo>
                  <a:pt x="256715" y="317634"/>
                  <a:pt x="262048" y="312301"/>
                  <a:pt x="262048" y="305723"/>
                </a:cubicBezTo>
                <a:cubicBezTo>
                  <a:pt x="262048" y="299145"/>
                  <a:pt x="256715" y="293812"/>
                  <a:pt x="250137" y="293812"/>
                </a:cubicBezTo>
                <a:lnTo>
                  <a:pt x="39704" y="293812"/>
                </a:lnTo>
                <a:cubicBezTo>
                  <a:pt x="30933" y="293812"/>
                  <a:pt x="23823" y="286701"/>
                  <a:pt x="23823" y="277930"/>
                </a:cubicBezTo>
                <a:lnTo>
                  <a:pt x="250137" y="277930"/>
                </a:lnTo>
                <a:cubicBezTo>
                  <a:pt x="256715" y="277930"/>
                  <a:pt x="262048" y="272597"/>
                  <a:pt x="262048" y="266019"/>
                </a:cubicBezTo>
                <a:lnTo>
                  <a:pt x="262048" y="39704"/>
                </a:lnTo>
                <a:cubicBezTo>
                  <a:pt x="262048" y="17776"/>
                  <a:pt x="244272" y="0"/>
                  <a:pt x="222344" y="0"/>
                </a:cubicBezTo>
                <a:lnTo>
                  <a:pt x="39704" y="0"/>
                </a:lnTo>
                <a:close/>
                <a:moveTo>
                  <a:pt x="238226" y="254107"/>
                </a:moveTo>
                <a:lnTo>
                  <a:pt x="23823" y="254107"/>
                </a:lnTo>
                <a:lnTo>
                  <a:pt x="23823" y="39704"/>
                </a:lnTo>
                <a:cubicBezTo>
                  <a:pt x="23823" y="30933"/>
                  <a:pt x="30933" y="23823"/>
                  <a:pt x="39704" y="23823"/>
                </a:cubicBezTo>
                <a:lnTo>
                  <a:pt x="222344" y="23823"/>
                </a:lnTo>
                <a:cubicBezTo>
                  <a:pt x="231115" y="23823"/>
                  <a:pt x="238226" y="30933"/>
                  <a:pt x="238226" y="39704"/>
                </a:cubicBezTo>
                <a:lnTo>
                  <a:pt x="238226" y="254107"/>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60"/>
            <a:endParaRPr lang="en-US" sz="1765">
              <a:solidFill>
                <a:srgbClr val="000000"/>
              </a:solidFill>
              <a:latin typeface="Segoe UI"/>
            </a:endParaRPr>
          </a:p>
        </p:txBody>
      </p:sp>
      <p:sp>
        <p:nvSpPr>
          <p:cNvPr id="9" name="Title 8">
            <a:extLst>
              <a:ext uri="{FF2B5EF4-FFF2-40B4-BE49-F238E27FC236}">
                <a16:creationId xmlns:a16="http://schemas.microsoft.com/office/drawing/2014/main" id="{E2118273-ECBA-2B91-5438-D31778B84F5A}"/>
              </a:ext>
              <a:ext uri="{C183D7F6-B498-43B3-948B-1728B52AA6E4}">
                <adec:decorative xmlns:adec="http://schemas.microsoft.com/office/drawing/2017/decorative" val="0"/>
              </a:ext>
            </a:extLst>
          </p:cNvPr>
          <p:cNvSpPr>
            <a:spLocks noGrp="1"/>
          </p:cNvSpPr>
          <p:nvPr>
            <p:ph type="title"/>
          </p:nvPr>
        </p:nvSpPr>
        <p:spPr>
          <a:xfrm>
            <a:off x="588963" y="585788"/>
            <a:ext cx="11010900" cy="553998"/>
          </a:xfrm>
        </p:spPr>
        <p:txBody>
          <a:bodyPr/>
          <a:lstStyle/>
          <a:p>
            <a:r>
              <a:rPr lang="en-US"/>
              <a:t>Copilot Notebooks (Premium only)</a:t>
            </a:r>
          </a:p>
        </p:txBody>
      </p:sp>
      <p:sp>
        <p:nvSpPr>
          <p:cNvPr id="10" name="TextBox 9">
            <a:extLst>
              <a:ext uri="{FF2B5EF4-FFF2-40B4-BE49-F238E27FC236}">
                <a16:creationId xmlns:a16="http://schemas.microsoft.com/office/drawing/2014/main" id="{FC3B99CD-12D4-6500-923D-A8D11AD68BE5}"/>
              </a:ext>
              <a:ext uri="{C183D7F6-B498-43B3-948B-1728B52AA6E4}">
                <adec:decorative xmlns:adec="http://schemas.microsoft.com/office/drawing/2017/decorative" val="0"/>
              </a:ext>
            </a:extLst>
          </p:cNvPr>
          <p:cNvSpPr txBox="1"/>
          <p:nvPr/>
        </p:nvSpPr>
        <p:spPr>
          <a:xfrm>
            <a:off x="588963" y="1183798"/>
            <a:ext cx="11010900" cy="218393"/>
          </a:xfrm>
          <a:prstGeom prst="rect">
            <a:avLst/>
          </a:prstGeom>
          <a:noFill/>
        </p:spPr>
        <p:txBody>
          <a:bodyPr wrap="square" lIns="0" tIns="0" rIns="0" bIns="0" rtlCol="0">
            <a:noAutofit/>
          </a:bodyPr>
          <a:lstStyle/>
          <a:p>
            <a:pPr>
              <a:lnSpc>
                <a:spcPct val="110000"/>
              </a:lnSpc>
              <a:defRPr/>
            </a:pPr>
            <a:r>
              <a:rPr lang="en-US" sz="1400">
                <a:solidFill>
                  <a:srgbClr val="0070C0"/>
                </a:solidFill>
                <a:hlinkClick r:id="rId5">
                  <a:extLst>
                    <a:ext uri="{A12FA001-AC4F-418D-AE19-62706E023703}">
                      <ahyp:hlinkClr xmlns:ahyp="http://schemas.microsoft.com/office/drawing/2018/hyperlinkcolor" val="tx"/>
                    </a:ext>
                  </a:extLst>
                </a:hlinkClick>
              </a:rPr>
              <a:t>Get started with Microsoft 365 Copilot Notebooks</a:t>
            </a:r>
            <a:endParaRPr lang="en-US" sz="1400">
              <a:solidFill>
                <a:srgbClr val="0070C0"/>
              </a:solidFill>
            </a:endParaRPr>
          </a:p>
        </p:txBody>
      </p:sp>
      <p:sp>
        <p:nvSpPr>
          <p:cNvPr id="13" name="TextBox 12">
            <a:extLst>
              <a:ext uri="{FF2B5EF4-FFF2-40B4-BE49-F238E27FC236}">
                <a16:creationId xmlns:a16="http://schemas.microsoft.com/office/drawing/2014/main" id="{2C8E26D2-3CFC-4620-F3A6-CDE5AD1075E4}"/>
              </a:ext>
              <a:ext uri="{C183D7F6-B498-43B3-948B-1728B52AA6E4}">
                <adec:decorative xmlns:adec="http://schemas.microsoft.com/office/drawing/2017/decorative" val="0"/>
              </a:ext>
            </a:extLst>
          </p:cNvPr>
          <p:cNvSpPr txBox="1"/>
          <p:nvPr/>
        </p:nvSpPr>
        <p:spPr>
          <a:xfrm>
            <a:off x="762001" y="2459344"/>
            <a:ext cx="5354160" cy="3631763"/>
          </a:xfrm>
          <a:prstGeom prst="rect">
            <a:avLst/>
          </a:prstGeom>
          <a:noFill/>
        </p:spPr>
        <p:txBody>
          <a:bodyPr wrap="square" lIns="0" tIns="0" rIns="0" bIns="0" rtlCol="0">
            <a:spAutoFit/>
          </a:bodyPr>
          <a:lstStyle/>
          <a:p>
            <a:pPr>
              <a:spcBef>
                <a:spcPts val="1200"/>
              </a:spcBef>
            </a:pPr>
            <a:r>
              <a:rPr lang="en-US" sz="1400" dirty="0"/>
              <a:t>Sometimes, getting all your thoughts and references organized for a project or task is the hardest part of getting started. </a:t>
            </a:r>
          </a:p>
          <a:p>
            <a:pPr>
              <a:spcBef>
                <a:spcPts val="1200"/>
              </a:spcBef>
            </a:pPr>
            <a:r>
              <a:rPr lang="en-US" sz="1400" dirty="0"/>
              <a:t>Copilot Notebooks gives you a head start by using AI to </a:t>
            </a:r>
            <a:r>
              <a:rPr lang="en-US" sz="1400" dirty="0">
                <a:cs typeface="Segoe UI"/>
              </a:rPr>
              <a:t>gather relevant content in one place – including notes, documents, websites, and meeting recordings. It also provides relevant actions and insights based on the content. </a:t>
            </a:r>
          </a:p>
          <a:p>
            <a:pPr marL="285750" indent="-171450">
              <a:spcBef>
                <a:spcPts val="600"/>
              </a:spcBef>
              <a:buFont typeface="Arial" panose="020B0604020202020204" pitchFamily="34" charset="0"/>
              <a:buChar char="•"/>
            </a:pPr>
            <a:r>
              <a:rPr lang="en-US" sz="1400" dirty="0">
                <a:cs typeface="Segoe Sans Display"/>
              </a:rPr>
              <a:t>Copilot is grounded in the Notebook, which holds diverse types of content in a single workspace, resulting in more relevant responses. </a:t>
            </a:r>
          </a:p>
          <a:p>
            <a:pPr marL="285750" indent="-171450">
              <a:spcBef>
                <a:spcPts val="1200"/>
              </a:spcBef>
              <a:buFont typeface="Arial" panose="020B0604020202020204" pitchFamily="34" charset="0"/>
              <a:buChar char="•"/>
            </a:pPr>
            <a:r>
              <a:rPr lang="en-US" sz="1400" dirty="0">
                <a:cs typeface="Segoe Sans Display"/>
              </a:rPr>
              <a:t>AI-generated podcast style summaries of your Notebook content help you quickly catch up.</a:t>
            </a:r>
          </a:p>
          <a:p>
            <a:pPr marL="285750" indent="-171450">
              <a:spcBef>
                <a:spcPts val="1200"/>
              </a:spcBef>
              <a:buFont typeface="Arial" panose="020B0604020202020204" pitchFamily="34" charset="0"/>
              <a:buChar char="•"/>
            </a:pPr>
            <a:r>
              <a:rPr lang="en-US" sz="1400" dirty="0">
                <a:cs typeface="Segoe Sans Display"/>
              </a:rPr>
              <a:t>Intelligent suggestions recommend additional content and updates to your source material automatically reflect in the Notebook.</a:t>
            </a:r>
            <a:endParaRPr lang="en-US" sz="1400" dirty="0"/>
          </a:p>
        </p:txBody>
      </p:sp>
      <p:pic>
        <p:nvPicPr>
          <p:cNvPr id="16" name="Picture 15" descr="Screenshot of Copilot Notebooks showing an overview page with summary content and chat panel on the right.">
            <a:extLst>
              <a:ext uri="{FF2B5EF4-FFF2-40B4-BE49-F238E27FC236}">
                <a16:creationId xmlns:a16="http://schemas.microsoft.com/office/drawing/2014/main" id="{CCF7AD2E-A2EB-B35E-A139-046B5C4FD101}"/>
              </a:ext>
              <a:ext uri="{C183D7F6-B498-43B3-948B-1728B52AA6E4}">
                <adec:decorative xmlns:adec="http://schemas.microsoft.com/office/drawing/2017/decorative" val="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33168" b="-33168"/>
          <a:stretch>
            <a:fillRect/>
          </a:stretch>
        </p:blipFill>
        <p:spPr>
          <a:xfrm>
            <a:off x="6472080" y="1402192"/>
            <a:ext cx="5040312" cy="4780166"/>
          </a:xfrm>
          <a:prstGeom prst="roundRect">
            <a:avLst>
              <a:gd name="adj" fmla="val 2606"/>
            </a:avLst>
          </a:prstGeom>
          <a:solidFill>
            <a:schemeClr val="bg1"/>
          </a:solidFill>
          <a:ln w="88900" cap="sq">
            <a:noFill/>
            <a:miter lim="800000"/>
          </a:ln>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24594308"/>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FA351E-5245-8039-D1FE-7271E4E54C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8AB4DE-4D64-97F4-619A-241B83190919}"/>
              </a:ext>
            </a:extLst>
          </p:cNvPr>
          <p:cNvSpPr>
            <a:spLocks noGrp="1"/>
          </p:cNvSpPr>
          <p:nvPr>
            <p:ph type="title"/>
          </p:nvPr>
        </p:nvSpPr>
        <p:spPr>
          <a:xfrm>
            <a:off x="588261" y="585216"/>
            <a:ext cx="11011601" cy="553998"/>
          </a:xfrm>
        </p:spPr>
        <p:txBody>
          <a:bodyPr/>
          <a:lstStyle/>
          <a:p>
            <a:r>
              <a:rPr lang="en-US"/>
              <a:t>Get to know Notebooks</a:t>
            </a:r>
            <a:endParaRPr lang="en-IN"/>
          </a:p>
        </p:txBody>
      </p:sp>
      <p:grpSp>
        <p:nvGrpSpPr>
          <p:cNvPr id="7" name="Group 6" descr="Screenshot of Copilot Notebooks interface highlighting notebook sections, summary content, references panel, and chat assistant on the right.">
            <a:extLst>
              <a:ext uri="{FF2B5EF4-FFF2-40B4-BE49-F238E27FC236}">
                <a16:creationId xmlns:a16="http://schemas.microsoft.com/office/drawing/2014/main" id="{965C6236-45DA-D98A-E04A-7F5FB22F20E3}"/>
              </a:ext>
            </a:extLst>
          </p:cNvPr>
          <p:cNvGrpSpPr/>
          <p:nvPr/>
        </p:nvGrpSpPr>
        <p:grpSpPr>
          <a:xfrm>
            <a:off x="584200" y="1434020"/>
            <a:ext cx="11023600" cy="4555508"/>
            <a:chOff x="584200" y="1434020"/>
            <a:chExt cx="11023600" cy="4555508"/>
          </a:xfrm>
        </p:grpSpPr>
        <p:pic>
          <p:nvPicPr>
            <p:cNvPr id="110" name="Picture 109">
              <a:extLst>
                <a:ext uri="{FF2B5EF4-FFF2-40B4-BE49-F238E27FC236}">
                  <a16:creationId xmlns:a16="http://schemas.microsoft.com/office/drawing/2014/main" id="{E3DB88E8-EC6A-D487-A0A5-EC3D7E5518BA}"/>
                </a:ext>
              </a:extLst>
            </p:cNvPr>
            <p:cNvPicPr>
              <a:picLocks noChangeAspect="1"/>
            </p:cNvPicPr>
            <p:nvPr/>
          </p:nvPicPr>
          <p:blipFill>
            <a:blip r:embed="rId3"/>
            <a:stretch>
              <a:fillRect/>
            </a:stretch>
          </p:blipFill>
          <p:spPr>
            <a:xfrm>
              <a:off x="584200" y="4059066"/>
              <a:ext cx="1435099" cy="1930462"/>
            </a:xfrm>
            <a:prstGeom prst="roundRect">
              <a:avLst>
                <a:gd name="adj" fmla="val 2797"/>
              </a:avLst>
            </a:prstGeom>
          </p:spPr>
        </p:pic>
        <p:pic>
          <p:nvPicPr>
            <p:cNvPr id="9" name="Picture 8">
              <a:extLst>
                <a:ext uri="{FF2B5EF4-FFF2-40B4-BE49-F238E27FC236}">
                  <a16:creationId xmlns:a16="http://schemas.microsoft.com/office/drawing/2014/main" id="{4F7AAE37-2449-8EBC-61F2-949559398EF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76"/>
            <a:stretch>
              <a:fillRect/>
            </a:stretch>
          </p:blipFill>
          <p:spPr>
            <a:xfrm>
              <a:off x="2221930" y="2090175"/>
              <a:ext cx="7748140" cy="3492952"/>
            </a:xfrm>
            <a:prstGeom prst="roundRect">
              <a:avLst>
                <a:gd name="adj" fmla="val 2797"/>
              </a:avLst>
            </a:prstGeom>
          </p:spPr>
        </p:pic>
        <p:sp>
          <p:nvSpPr>
            <p:cNvPr id="12" name="Rectangle: Rounded Corners 11" descr="highlighted in the screenshot">
              <a:extLst>
                <a:ext uri="{FF2B5EF4-FFF2-40B4-BE49-F238E27FC236}">
                  <a16:creationId xmlns:a16="http://schemas.microsoft.com/office/drawing/2014/main" id="{26011D11-368E-7E7A-11FF-DD7CFDBD9CE1}"/>
                </a:ext>
              </a:extLst>
            </p:cNvPr>
            <p:cNvSpPr/>
            <p:nvPr/>
          </p:nvSpPr>
          <p:spPr bwMode="auto">
            <a:xfrm>
              <a:off x="2231231" y="2090175"/>
              <a:ext cx="1407319" cy="172013"/>
            </a:xfrm>
            <a:prstGeom prst="roundRect">
              <a:avLst>
                <a:gd name="adj" fmla="val 23224"/>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3" name="Rectangle: Rounded Corners 12" descr="highlighted in the screenshot">
              <a:extLst>
                <a:ext uri="{FF2B5EF4-FFF2-40B4-BE49-F238E27FC236}">
                  <a16:creationId xmlns:a16="http://schemas.microsoft.com/office/drawing/2014/main" id="{5E0ED55C-6BC2-C1ED-493E-77D296804035}"/>
                </a:ext>
              </a:extLst>
            </p:cNvPr>
            <p:cNvSpPr/>
            <p:nvPr/>
          </p:nvSpPr>
          <p:spPr bwMode="auto">
            <a:xfrm>
              <a:off x="2231231" y="2306869"/>
              <a:ext cx="1407319" cy="172013"/>
            </a:xfrm>
            <a:prstGeom prst="roundRect">
              <a:avLst>
                <a:gd name="adj" fmla="val 23224"/>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4" name="Rectangle: Rounded Corners 13" descr="highlighted in the screenshot">
              <a:extLst>
                <a:ext uri="{FF2B5EF4-FFF2-40B4-BE49-F238E27FC236}">
                  <a16:creationId xmlns:a16="http://schemas.microsoft.com/office/drawing/2014/main" id="{B160CE0E-5388-DC54-4E2E-58467B6A9E73}"/>
                </a:ext>
              </a:extLst>
            </p:cNvPr>
            <p:cNvSpPr/>
            <p:nvPr/>
          </p:nvSpPr>
          <p:spPr bwMode="auto">
            <a:xfrm>
              <a:off x="2231231" y="2584449"/>
              <a:ext cx="1407319" cy="352425"/>
            </a:xfrm>
            <a:prstGeom prst="roundRect">
              <a:avLst>
                <a:gd name="adj" fmla="val 9696"/>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5" name="Rectangle: Rounded Corners 14" descr="highlighted in the screenshot">
              <a:extLst>
                <a:ext uri="{FF2B5EF4-FFF2-40B4-BE49-F238E27FC236}">
                  <a16:creationId xmlns:a16="http://schemas.microsoft.com/office/drawing/2014/main" id="{72AB180E-11C4-37D9-282C-8CAB0592A9D5}"/>
                </a:ext>
              </a:extLst>
            </p:cNvPr>
            <p:cNvSpPr/>
            <p:nvPr/>
          </p:nvSpPr>
          <p:spPr bwMode="auto">
            <a:xfrm>
              <a:off x="2231231" y="2981324"/>
              <a:ext cx="1407319" cy="511176"/>
            </a:xfrm>
            <a:prstGeom prst="roundRect">
              <a:avLst>
                <a:gd name="adj" fmla="val 5969"/>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7" name="Rectangle: Rounded Corners 16" descr="highlighted in the screenshot">
              <a:extLst>
                <a:ext uri="{FF2B5EF4-FFF2-40B4-BE49-F238E27FC236}">
                  <a16:creationId xmlns:a16="http://schemas.microsoft.com/office/drawing/2014/main" id="{EAAB6EC1-61D3-F935-6D59-C5628C6577BB}"/>
                </a:ext>
              </a:extLst>
            </p:cNvPr>
            <p:cNvSpPr/>
            <p:nvPr/>
          </p:nvSpPr>
          <p:spPr bwMode="auto">
            <a:xfrm>
              <a:off x="3682207" y="2090175"/>
              <a:ext cx="1073150" cy="172013"/>
            </a:xfrm>
            <a:prstGeom prst="roundRect">
              <a:avLst>
                <a:gd name="adj" fmla="val 23224"/>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9" name="Rectangle: Rounded Corners 18" descr="highlighted in the screenshot">
              <a:extLst>
                <a:ext uri="{FF2B5EF4-FFF2-40B4-BE49-F238E27FC236}">
                  <a16:creationId xmlns:a16="http://schemas.microsoft.com/office/drawing/2014/main" id="{306F4FA6-743F-ADD7-0007-E9A6A767B285}"/>
                </a:ext>
              </a:extLst>
            </p:cNvPr>
            <p:cNvSpPr/>
            <p:nvPr/>
          </p:nvSpPr>
          <p:spPr bwMode="auto">
            <a:xfrm>
              <a:off x="7153275" y="2090175"/>
              <a:ext cx="1174749" cy="172013"/>
            </a:xfrm>
            <a:prstGeom prst="roundRect">
              <a:avLst>
                <a:gd name="adj" fmla="val 23224"/>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0" name="Rectangle: Rounded Corners 19" descr="highlighted in the screenshot">
              <a:extLst>
                <a:ext uri="{FF2B5EF4-FFF2-40B4-BE49-F238E27FC236}">
                  <a16:creationId xmlns:a16="http://schemas.microsoft.com/office/drawing/2014/main" id="{087C9686-F9C3-2B0F-986A-15207AAF343C}"/>
                </a:ext>
              </a:extLst>
            </p:cNvPr>
            <p:cNvSpPr/>
            <p:nvPr/>
          </p:nvSpPr>
          <p:spPr bwMode="auto">
            <a:xfrm>
              <a:off x="3749040" y="2560320"/>
              <a:ext cx="4442459" cy="3017520"/>
            </a:xfrm>
            <a:prstGeom prst="roundRect">
              <a:avLst>
                <a:gd name="adj" fmla="val 2012"/>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2" name="Rectangle: Rounded Corners 21" descr="highlighted in the screenshot">
              <a:extLst>
                <a:ext uri="{FF2B5EF4-FFF2-40B4-BE49-F238E27FC236}">
                  <a16:creationId xmlns:a16="http://schemas.microsoft.com/office/drawing/2014/main" id="{0C60B23A-4F79-5820-0B4C-71D8B0066985}"/>
                </a:ext>
              </a:extLst>
            </p:cNvPr>
            <p:cNvSpPr/>
            <p:nvPr/>
          </p:nvSpPr>
          <p:spPr bwMode="auto">
            <a:xfrm>
              <a:off x="8359139" y="2090175"/>
              <a:ext cx="1610930" cy="3487665"/>
            </a:xfrm>
            <a:prstGeom prst="roundRect">
              <a:avLst>
                <a:gd name="adj" fmla="val 3195"/>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5" name="Rectangle: Rounded Corners 24">
              <a:extLst>
                <a:ext uri="{FF2B5EF4-FFF2-40B4-BE49-F238E27FC236}">
                  <a16:creationId xmlns:a16="http://schemas.microsoft.com/office/drawing/2014/main" id="{36594B01-B838-FCBB-C7E7-6275608C22F9}"/>
                </a:ext>
                <a:ext uri="{C183D7F6-B498-43B3-948B-1728B52AA6E4}">
                  <adec:decorative xmlns:adec="http://schemas.microsoft.com/office/drawing/2017/decorative" val="1"/>
                </a:ext>
              </a:extLst>
            </p:cNvPr>
            <p:cNvSpPr/>
            <p:nvPr/>
          </p:nvSpPr>
          <p:spPr bwMode="auto">
            <a:xfrm>
              <a:off x="2203897" y="1670708"/>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26" name="Rectangle: Rounded Corners 26">
              <a:extLst>
                <a:ext uri="{FF2B5EF4-FFF2-40B4-BE49-F238E27FC236}">
                  <a16:creationId xmlns:a16="http://schemas.microsoft.com/office/drawing/2014/main" id="{407A5168-5D7B-AA50-ACDA-C3C0B0DB23EE}"/>
                </a:ext>
              </a:extLst>
            </p:cNvPr>
            <p:cNvSpPr/>
            <p:nvPr/>
          </p:nvSpPr>
          <p:spPr bwMode="auto">
            <a:xfrm>
              <a:off x="584200" y="1434020"/>
              <a:ext cx="1526540" cy="69249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lang="en-US" sz="900">
                  <a:solidFill>
                    <a:schemeClr val="tx1"/>
                  </a:solidFill>
                  <a:latin typeface="+mj-lt"/>
                  <a:cs typeface="Segoe UI Semibold" panose="020B0702040204020203" pitchFamily="34" charset="0"/>
                </a:rPr>
                <a:t>Notebook name and sharing</a:t>
              </a:r>
              <a:br>
                <a:rPr lang="en-US" sz="900">
                  <a:solidFill>
                    <a:schemeClr val="tx1"/>
                  </a:solidFill>
                  <a:latin typeface="+mj-lt"/>
                  <a:cs typeface="Segoe UI Semibold" panose="020B0702040204020203" pitchFamily="34" charset="0"/>
                </a:rPr>
              </a:br>
              <a:r>
                <a:rPr lang="en-US" sz="900">
                  <a:solidFill>
                    <a:schemeClr val="tx1"/>
                  </a:solidFill>
                  <a:cs typeface="Segoe UI Semibold" panose="020B0702040204020203" pitchFamily="34" charset="0"/>
                </a:rPr>
                <a:t>Name your notebooks to make them easy to identify. Invite people to collaborate in the notebook.</a:t>
              </a:r>
            </a:p>
          </p:txBody>
        </p:sp>
        <p:cxnSp>
          <p:nvCxnSpPr>
            <p:cNvPr id="28" name="Connector: Elbow 27">
              <a:extLst>
                <a:ext uri="{FF2B5EF4-FFF2-40B4-BE49-F238E27FC236}">
                  <a16:creationId xmlns:a16="http://schemas.microsoft.com/office/drawing/2014/main" id="{30841F1D-0B74-A258-67AE-5475C540F2D2}"/>
                </a:ext>
              </a:extLst>
            </p:cNvPr>
            <p:cNvCxnSpPr>
              <a:stCxn id="25" idx="3"/>
              <a:endCxn id="12" idx="0"/>
            </p:cNvCxnSpPr>
            <p:nvPr/>
          </p:nvCxnSpPr>
          <p:spPr>
            <a:xfrm>
              <a:off x="2231329" y="1780269"/>
              <a:ext cx="703562" cy="309906"/>
            </a:xfrm>
            <a:prstGeom prst="bentConnector2">
              <a:avLst/>
            </a:prstGeom>
            <a:ln w="6350" cap="flat">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9" name="Rectangle: Rounded Corners 26">
              <a:extLst>
                <a:ext uri="{FF2B5EF4-FFF2-40B4-BE49-F238E27FC236}">
                  <a16:creationId xmlns:a16="http://schemas.microsoft.com/office/drawing/2014/main" id="{FEA26714-4BC0-F046-E21F-0F8FA5177A34}"/>
                </a:ext>
              </a:extLst>
            </p:cNvPr>
            <p:cNvSpPr/>
            <p:nvPr/>
          </p:nvSpPr>
          <p:spPr bwMode="auto">
            <a:xfrm>
              <a:off x="584200" y="2300297"/>
              <a:ext cx="1181102" cy="55399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lang="en-US" sz="900">
                  <a:solidFill>
                    <a:schemeClr val="tx1"/>
                  </a:solidFill>
                  <a:latin typeface="+mj-lt"/>
                  <a:cs typeface="Segoe UI Semibold" panose="020B0702040204020203" pitchFamily="34" charset="0"/>
                </a:rPr>
                <a:t>Overview</a:t>
              </a:r>
              <a:br>
                <a:rPr lang="en-US" sz="900">
                  <a:solidFill>
                    <a:schemeClr val="tx1"/>
                  </a:solidFill>
                  <a:latin typeface="+mj-lt"/>
                  <a:cs typeface="Segoe UI Semibold" panose="020B0702040204020203" pitchFamily="34" charset="0"/>
                </a:rPr>
              </a:br>
              <a:r>
                <a:rPr lang="en-US" sz="900">
                  <a:solidFill>
                    <a:schemeClr val="tx1"/>
                  </a:solidFill>
                  <a:cs typeface="Segoe UI Semibold" panose="020B0702040204020203" pitchFamily="34" charset="0"/>
                </a:rPr>
                <a:t>AI generated overview of your content can be refreshed at any time.</a:t>
              </a:r>
            </a:p>
          </p:txBody>
        </p:sp>
        <p:sp>
          <p:nvSpPr>
            <p:cNvPr id="30" name="Rectangle: Rounded Corners 26">
              <a:extLst>
                <a:ext uri="{FF2B5EF4-FFF2-40B4-BE49-F238E27FC236}">
                  <a16:creationId xmlns:a16="http://schemas.microsoft.com/office/drawing/2014/main" id="{C20B42E8-160B-8596-CE93-C282A9CB5C09}"/>
                </a:ext>
              </a:extLst>
            </p:cNvPr>
            <p:cNvSpPr/>
            <p:nvPr/>
          </p:nvSpPr>
          <p:spPr bwMode="auto">
            <a:xfrm>
              <a:off x="584200" y="3028075"/>
              <a:ext cx="1181102" cy="83099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lang="en-US" sz="900">
                  <a:solidFill>
                    <a:schemeClr val="tx1"/>
                  </a:solidFill>
                  <a:latin typeface="+mj-lt"/>
                  <a:cs typeface="Segoe UI Semibold" panose="020B0702040204020203" pitchFamily="34" charset="0"/>
                </a:rPr>
                <a:t>Created content</a:t>
              </a:r>
              <a:br>
                <a:rPr lang="en-US" sz="900">
                  <a:solidFill>
                    <a:schemeClr val="tx1"/>
                  </a:solidFill>
                  <a:latin typeface="+mj-lt"/>
                  <a:cs typeface="Segoe UI Semibold" panose="020B0702040204020203" pitchFamily="34" charset="0"/>
                </a:rPr>
              </a:br>
              <a:r>
                <a:rPr lang="en-US" sz="900">
                  <a:solidFill>
                    <a:schemeClr val="tx1"/>
                  </a:solidFill>
                  <a:cs typeface="Segoe UI Semibold" panose="020B0702040204020203" pitchFamily="34" charset="0"/>
                </a:rPr>
                <a:t>Use this section to add pages to your notebook or generate AI content with Quick create.</a:t>
              </a:r>
            </a:p>
          </p:txBody>
        </p:sp>
        <p:sp>
          <p:nvSpPr>
            <p:cNvPr id="35" name="Rectangle: Rounded Corners 34">
              <a:extLst>
                <a:ext uri="{FF2B5EF4-FFF2-40B4-BE49-F238E27FC236}">
                  <a16:creationId xmlns:a16="http://schemas.microsoft.com/office/drawing/2014/main" id="{086137C5-8470-5C40-CCF3-686E25B36FA9}"/>
                </a:ext>
                <a:ext uri="{C183D7F6-B498-43B3-948B-1728B52AA6E4}">
                  <adec:decorative xmlns:adec="http://schemas.microsoft.com/office/drawing/2017/decorative" val="1"/>
                </a:ext>
              </a:extLst>
            </p:cNvPr>
            <p:cNvSpPr/>
            <p:nvPr/>
          </p:nvSpPr>
          <p:spPr bwMode="auto">
            <a:xfrm>
              <a:off x="1860997" y="2467735"/>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36" name="Rectangle: Rounded Corners 35">
              <a:extLst>
                <a:ext uri="{FF2B5EF4-FFF2-40B4-BE49-F238E27FC236}">
                  <a16:creationId xmlns:a16="http://schemas.microsoft.com/office/drawing/2014/main" id="{8020E69F-9E42-62A7-A066-D297EC8B90AD}"/>
                </a:ext>
                <a:ext uri="{C183D7F6-B498-43B3-948B-1728B52AA6E4}">
                  <adec:decorative xmlns:adec="http://schemas.microsoft.com/office/drawing/2017/decorative" val="1"/>
                </a:ext>
              </a:extLst>
            </p:cNvPr>
            <p:cNvSpPr/>
            <p:nvPr/>
          </p:nvSpPr>
          <p:spPr bwMode="auto">
            <a:xfrm>
              <a:off x="1860997" y="3334012"/>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cxnSp>
          <p:nvCxnSpPr>
            <p:cNvPr id="41" name="Connector: Elbow 40">
              <a:extLst>
                <a:ext uri="{FF2B5EF4-FFF2-40B4-BE49-F238E27FC236}">
                  <a16:creationId xmlns:a16="http://schemas.microsoft.com/office/drawing/2014/main" id="{D708EDB2-D4BD-D98B-EC9E-4A47EB0FB621}"/>
                </a:ext>
              </a:extLst>
            </p:cNvPr>
            <p:cNvCxnSpPr>
              <a:cxnSpLocks/>
              <a:stCxn id="35" idx="3"/>
              <a:endCxn id="13" idx="1"/>
            </p:cNvCxnSpPr>
            <p:nvPr/>
          </p:nvCxnSpPr>
          <p:spPr>
            <a:xfrm flipV="1">
              <a:off x="1888429" y="2392876"/>
              <a:ext cx="342802" cy="184420"/>
            </a:xfrm>
            <a:prstGeom prst="bentConnector3">
              <a:avLst>
                <a:gd name="adj1" fmla="val 50000"/>
              </a:avLst>
            </a:prstGeom>
            <a:ln w="6350" cap="flat">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5" name="Connector: Elbow 44">
              <a:extLst>
                <a:ext uri="{FF2B5EF4-FFF2-40B4-BE49-F238E27FC236}">
                  <a16:creationId xmlns:a16="http://schemas.microsoft.com/office/drawing/2014/main" id="{66ADD7AF-A225-2747-C23D-78E2B892C14A}"/>
                </a:ext>
              </a:extLst>
            </p:cNvPr>
            <p:cNvCxnSpPr>
              <a:cxnSpLocks/>
              <a:stCxn id="36" idx="3"/>
              <a:endCxn id="14" idx="1"/>
            </p:cNvCxnSpPr>
            <p:nvPr/>
          </p:nvCxnSpPr>
          <p:spPr>
            <a:xfrm flipV="1">
              <a:off x="1888429" y="2760662"/>
              <a:ext cx="342802" cy="682911"/>
            </a:xfrm>
            <a:prstGeom prst="bentConnector3">
              <a:avLst>
                <a:gd name="adj1" fmla="val 50000"/>
              </a:avLst>
            </a:prstGeom>
            <a:ln w="6350" cap="flat">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48" name="Rectangle: Rounded Corners 26">
              <a:extLst>
                <a:ext uri="{FF2B5EF4-FFF2-40B4-BE49-F238E27FC236}">
                  <a16:creationId xmlns:a16="http://schemas.microsoft.com/office/drawing/2014/main" id="{D96E9A61-A367-F641-6957-6C92BFD8132C}"/>
                </a:ext>
              </a:extLst>
            </p:cNvPr>
            <p:cNvSpPr/>
            <p:nvPr/>
          </p:nvSpPr>
          <p:spPr bwMode="auto">
            <a:xfrm>
              <a:off x="4504872" y="1434020"/>
              <a:ext cx="2648401" cy="41549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lang="en-US" sz="900">
                  <a:solidFill>
                    <a:schemeClr val="tx1"/>
                  </a:solidFill>
                  <a:latin typeface="+mj-lt"/>
                  <a:cs typeface="Segoe UI Semibold" panose="020B0702040204020203" pitchFamily="34" charset="0"/>
                </a:rPr>
                <a:t>Page name</a:t>
              </a:r>
              <a:br>
                <a:rPr lang="en-US" sz="900">
                  <a:solidFill>
                    <a:schemeClr val="tx1"/>
                  </a:solidFill>
                  <a:latin typeface="+mj-lt"/>
                  <a:cs typeface="Segoe UI Semibold" panose="020B0702040204020203" pitchFamily="34" charset="0"/>
                </a:rPr>
              </a:br>
              <a:r>
                <a:rPr lang="en-US" sz="900">
                  <a:solidFill>
                    <a:schemeClr val="tx1"/>
                  </a:solidFill>
                  <a:cs typeface="Segoe UI Semibold" panose="020B0702040204020203" pitchFamily="34" charset="0"/>
                </a:rPr>
                <a:t>Rename individual pages and set the data label. You can also close or open the Copilot chat pane here.</a:t>
              </a:r>
            </a:p>
          </p:txBody>
        </p:sp>
        <p:sp>
          <p:nvSpPr>
            <p:cNvPr id="50" name="Rectangle: Rounded Corners 49">
              <a:extLst>
                <a:ext uri="{FF2B5EF4-FFF2-40B4-BE49-F238E27FC236}">
                  <a16:creationId xmlns:a16="http://schemas.microsoft.com/office/drawing/2014/main" id="{E87C1D2F-5497-6C26-0F4C-71A42B67AE58}"/>
                </a:ext>
                <a:ext uri="{C183D7F6-B498-43B3-948B-1728B52AA6E4}">
                  <adec:decorative xmlns:adec="http://schemas.microsoft.com/office/drawing/2017/decorative" val="1"/>
                </a:ext>
              </a:extLst>
            </p:cNvPr>
            <p:cNvSpPr/>
            <p:nvPr/>
          </p:nvSpPr>
          <p:spPr bwMode="auto">
            <a:xfrm>
              <a:off x="4367977" y="1532208"/>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cxnSp>
          <p:nvCxnSpPr>
            <p:cNvPr id="51" name="Connector: Elbow 50">
              <a:extLst>
                <a:ext uri="{FF2B5EF4-FFF2-40B4-BE49-F238E27FC236}">
                  <a16:creationId xmlns:a16="http://schemas.microsoft.com/office/drawing/2014/main" id="{6923AD2E-5BF2-C030-E067-D1B447F9726D}"/>
                </a:ext>
              </a:extLst>
            </p:cNvPr>
            <p:cNvCxnSpPr>
              <a:cxnSpLocks/>
              <a:stCxn id="50" idx="1"/>
              <a:endCxn id="17" idx="0"/>
            </p:cNvCxnSpPr>
            <p:nvPr/>
          </p:nvCxnSpPr>
          <p:spPr>
            <a:xfrm rot="10800000" flipV="1">
              <a:off x="4218783" y="1641769"/>
              <a:ext cx="149195" cy="448406"/>
            </a:xfrm>
            <a:prstGeom prst="bentConnector2">
              <a:avLst/>
            </a:prstGeom>
            <a:ln w="6350" cap="flat">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54" name="Rectangle: Rounded Corners 26">
              <a:extLst>
                <a:ext uri="{FF2B5EF4-FFF2-40B4-BE49-F238E27FC236}">
                  <a16:creationId xmlns:a16="http://schemas.microsoft.com/office/drawing/2014/main" id="{608EF4D5-6B3F-DF11-5479-82551893D914}"/>
                </a:ext>
              </a:extLst>
            </p:cNvPr>
            <p:cNvSpPr/>
            <p:nvPr/>
          </p:nvSpPr>
          <p:spPr bwMode="auto">
            <a:xfrm>
              <a:off x="8131277" y="1434020"/>
              <a:ext cx="3468585" cy="41549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lang="en-US" sz="900">
                  <a:solidFill>
                    <a:schemeClr val="tx1"/>
                  </a:solidFill>
                  <a:latin typeface="+mj-lt"/>
                  <a:cs typeface="Segoe UI Semibold" panose="020B0702040204020203" pitchFamily="34" charset="0"/>
                </a:rPr>
                <a:t>Page controls</a:t>
              </a:r>
              <a:br>
                <a:rPr lang="en-US" sz="900">
                  <a:solidFill>
                    <a:schemeClr val="tx1"/>
                  </a:solidFill>
                  <a:latin typeface="+mj-lt"/>
                  <a:cs typeface="Segoe UI Semibold" panose="020B0702040204020203" pitchFamily="34" charset="0"/>
                </a:rPr>
              </a:br>
              <a:r>
                <a:rPr lang="en-US" sz="900">
                  <a:solidFill>
                    <a:schemeClr val="tx1"/>
                  </a:solidFill>
                  <a:cs typeface="Segoe UI Semibold" panose="020B0702040204020203" pitchFamily="34" charset="0"/>
                </a:rPr>
                <a:t>Access version history for the page, turn your page into a document, share your page, or add it to the notebook as a reference.</a:t>
              </a:r>
            </a:p>
          </p:txBody>
        </p:sp>
        <p:sp>
          <p:nvSpPr>
            <p:cNvPr id="56" name="Rectangle: Rounded Corners 55">
              <a:extLst>
                <a:ext uri="{FF2B5EF4-FFF2-40B4-BE49-F238E27FC236}">
                  <a16:creationId xmlns:a16="http://schemas.microsoft.com/office/drawing/2014/main" id="{EF12BD22-D8CF-94F3-5EC6-A63015A2DCF7}"/>
                </a:ext>
                <a:ext uri="{C183D7F6-B498-43B3-948B-1728B52AA6E4}">
                  <adec:decorative xmlns:adec="http://schemas.microsoft.com/office/drawing/2017/decorative" val="1"/>
                </a:ext>
              </a:extLst>
            </p:cNvPr>
            <p:cNvSpPr/>
            <p:nvPr/>
          </p:nvSpPr>
          <p:spPr bwMode="auto">
            <a:xfrm>
              <a:off x="7964617" y="1532208"/>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cxnSp>
          <p:nvCxnSpPr>
            <p:cNvPr id="57" name="Connector: Elbow 56">
              <a:extLst>
                <a:ext uri="{FF2B5EF4-FFF2-40B4-BE49-F238E27FC236}">
                  <a16:creationId xmlns:a16="http://schemas.microsoft.com/office/drawing/2014/main" id="{EFF99522-FCE8-CD9C-C53C-F92C86D7CE54}"/>
                </a:ext>
              </a:extLst>
            </p:cNvPr>
            <p:cNvCxnSpPr>
              <a:cxnSpLocks/>
              <a:stCxn id="56" idx="1"/>
              <a:endCxn id="19" idx="0"/>
            </p:cNvCxnSpPr>
            <p:nvPr/>
          </p:nvCxnSpPr>
          <p:spPr>
            <a:xfrm rot="10800000" flipV="1">
              <a:off x="7740651" y="1641769"/>
              <a:ext cx="223967" cy="448406"/>
            </a:xfrm>
            <a:prstGeom prst="bentConnector2">
              <a:avLst/>
            </a:prstGeom>
            <a:ln w="6350" cap="flat">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62" name="Rectangle: Rounded Corners 26">
              <a:extLst>
                <a:ext uri="{FF2B5EF4-FFF2-40B4-BE49-F238E27FC236}">
                  <a16:creationId xmlns:a16="http://schemas.microsoft.com/office/drawing/2014/main" id="{AE9EFC0D-F3C0-BF08-89A4-93E481E01776}"/>
                </a:ext>
              </a:extLst>
            </p:cNvPr>
            <p:cNvSpPr/>
            <p:nvPr/>
          </p:nvSpPr>
          <p:spPr bwMode="auto">
            <a:xfrm>
              <a:off x="3749040" y="5668096"/>
              <a:ext cx="6221029" cy="27699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lang="en-US" sz="900">
                  <a:solidFill>
                    <a:schemeClr val="tx1"/>
                  </a:solidFill>
                  <a:latin typeface="+mj-lt"/>
                  <a:cs typeface="Segoe UI Semibold" panose="020B0702040204020203" pitchFamily="34" charset="0"/>
                </a:rPr>
                <a:t>Current page </a:t>
              </a:r>
              <a:br>
                <a:rPr lang="en-US" sz="900">
                  <a:solidFill>
                    <a:schemeClr val="tx1"/>
                  </a:solidFill>
                  <a:latin typeface="+mj-lt"/>
                  <a:cs typeface="Segoe UI Semibold" panose="020B0702040204020203" pitchFamily="34" charset="0"/>
                </a:rPr>
              </a:br>
              <a:r>
                <a:rPr lang="en-US" sz="900">
                  <a:solidFill>
                    <a:schemeClr val="tx1"/>
                  </a:solidFill>
                  <a:cs typeface="Segoe UI Semibold" panose="020B0702040204020203" pitchFamily="34" charset="0"/>
                </a:rPr>
                <a:t>The viewing pane for the content in your notebook. Either the AI Overview or pages you create.</a:t>
              </a:r>
            </a:p>
          </p:txBody>
        </p:sp>
        <p:sp>
          <p:nvSpPr>
            <p:cNvPr id="64" name="Rectangle: Rounded Corners 26">
              <a:extLst>
                <a:ext uri="{FF2B5EF4-FFF2-40B4-BE49-F238E27FC236}">
                  <a16:creationId xmlns:a16="http://schemas.microsoft.com/office/drawing/2014/main" id="{78411E47-44FF-6D3E-FD66-3AC360EAE210}"/>
                </a:ext>
              </a:extLst>
            </p:cNvPr>
            <p:cNvSpPr/>
            <p:nvPr/>
          </p:nvSpPr>
          <p:spPr bwMode="auto">
            <a:xfrm>
              <a:off x="10315677" y="3014552"/>
              <a:ext cx="1292123" cy="163891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300"/>
                </a:spcBef>
                <a:buClrTx/>
                <a:buSzTx/>
                <a:buFontTx/>
                <a:buNone/>
                <a:tabLst/>
                <a:defRPr/>
              </a:pPr>
              <a:r>
                <a:rPr lang="en-US" sz="900">
                  <a:solidFill>
                    <a:schemeClr val="tx1"/>
                  </a:solidFill>
                  <a:latin typeface="+mj-lt"/>
                  <a:cs typeface="Segoe UI Semibold" panose="020B0702040204020203" pitchFamily="34" charset="0"/>
                </a:rPr>
                <a:t>Chat pane </a:t>
              </a:r>
              <a:br>
                <a:rPr lang="en-US" sz="900">
                  <a:solidFill>
                    <a:schemeClr val="tx1"/>
                  </a:solidFill>
                  <a:latin typeface="+mj-lt"/>
                  <a:cs typeface="Segoe UI Semibold" panose="020B0702040204020203" pitchFamily="34" charset="0"/>
                </a:rPr>
              </a:br>
              <a:r>
                <a:rPr lang="en-US" sz="900">
                  <a:solidFill>
                    <a:schemeClr val="tx1"/>
                  </a:solidFill>
                  <a:cs typeface="Segoe UI Semibold" panose="020B0702040204020203" pitchFamily="34" charset="0"/>
                </a:rPr>
                <a:t>Use Copilot to interact with your notebook content. Knowledge is limited to the documents in the notebook.</a:t>
              </a:r>
            </a:p>
            <a:p>
              <a:pPr marL="171450" marR="0" lvl="0" indent="-114300" algn="l" defTabSz="914367" rtl="0" eaLnBrk="1" fontAlgn="auto" latinLnBrk="0" hangingPunct="1">
                <a:lnSpc>
                  <a:spcPct val="100000"/>
                </a:lnSpc>
                <a:spcBef>
                  <a:spcPts val="300"/>
                </a:spcBef>
                <a:buClrTx/>
                <a:buSzTx/>
                <a:buFont typeface="Arial" panose="020B0604020202020204" pitchFamily="34" charset="0"/>
                <a:buChar char="•"/>
                <a:tabLst/>
                <a:defRPr/>
              </a:pPr>
              <a:r>
                <a:rPr lang="en-US" sz="900">
                  <a:solidFill>
                    <a:schemeClr val="tx1"/>
                  </a:solidFill>
                  <a:cs typeface="Segoe UI Semibold" panose="020B0702040204020203" pitchFamily="34" charset="0"/>
                </a:rPr>
                <a:t>Add content to the chat</a:t>
              </a:r>
            </a:p>
            <a:p>
              <a:pPr marL="171450" marR="0" lvl="0" indent="-114300" algn="l" defTabSz="914367" rtl="0" eaLnBrk="1" fontAlgn="auto" latinLnBrk="0" hangingPunct="1">
                <a:lnSpc>
                  <a:spcPct val="100000"/>
                </a:lnSpc>
                <a:spcBef>
                  <a:spcPts val="300"/>
                </a:spcBef>
                <a:buClrTx/>
                <a:buSzTx/>
                <a:buFont typeface="Arial" panose="020B0604020202020204" pitchFamily="34" charset="0"/>
                <a:buChar char="•"/>
                <a:tabLst/>
                <a:defRPr/>
              </a:pPr>
              <a:r>
                <a:rPr lang="en-US" sz="900">
                  <a:solidFill>
                    <a:schemeClr val="tx1"/>
                  </a:solidFill>
                  <a:cs typeface="Segoe UI Semibold" panose="020B0702040204020203" pitchFamily="34" charset="0"/>
                </a:rPr>
                <a:t>Use Researcher in the chat</a:t>
              </a:r>
            </a:p>
            <a:p>
              <a:pPr marL="171450" marR="0" lvl="0" indent="-114300" algn="l" defTabSz="914367" rtl="0" eaLnBrk="1" fontAlgn="auto" latinLnBrk="0" hangingPunct="1">
                <a:lnSpc>
                  <a:spcPct val="100000"/>
                </a:lnSpc>
                <a:spcBef>
                  <a:spcPts val="300"/>
                </a:spcBef>
                <a:buClrTx/>
                <a:buSzTx/>
                <a:buFont typeface="Arial" panose="020B0604020202020204" pitchFamily="34" charset="0"/>
                <a:buChar char="•"/>
                <a:tabLst/>
                <a:defRPr/>
              </a:pPr>
              <a:r>
                <a:rPr lang="en-US" sz="900">
                  <a:solidFill>
                    <a:schemeClr val="tx1"/>
                  </a:solidFill>
                  <a:cs typeface="Segoe UI Semibold" panose="020B0702040204020203" pitchFamily="34" charset="0"/>
                </a:rPr>
                <a:t>Use dictation</a:t>
              </a:r>
            </a:p>
          </p:txBody>
        </p:sp>
        <p:sp>
          <p:nvSpPr>
            <p:cNvPr id="66" name="Rectangle: Rounded Corners 65">
              <a:extLst>
                <a:ext uri="{FF2B5EF4-FFF2-40B4-BE49-F238E27FC236}">
                  <a16:creationId xmlns:a16="http://schemas.microsoft.com/office/drawing/2014/main" id="{06F140D2-472B-29BC-3DCB-8D4C2DC14563}"/>
                </a:ext>
                <a:ext uri="{C183D7F6-B498-43B3-948B-1728B52AA6E4}">
                  <adec:decorative xmlns:adec="http://schemas.microsoft.com/office/drawing/2017/decorative" val="1"/>
                </a:ext>
              </a:extLst>
            </p:cNvPr>
            <p:cNvSpPr/>
            <p:nvPr/>
          </p:nvSpPr>
          <p:spPr bwMode="auto">
            <a:xfrm>
              <a:off x="10197277" y="3014552"/>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cxnSp>
          <p:nvCxnSpPr>
            <p:cNvPr id="67" name="Connector: Elbow 66">
              <a:extLst>
                <a:ext uri="{FF2B5EF4-FFF2-40B4-BE49-F238E27FC236}">
                  <a16:creationId xmlns:a16="http://schemas.microsoft.com/office/drawing/2014/main" id="{EC5954B1-9DF9-0B8D-DEFE-B3F6B99A3B91}"/>
                </a:ext>
              </a:extLst>
            </p:cNvPr>
            <p:cNvCxnSpPr>
              <a:cxnSpLocks/>
              <a:stCxn id="66" idx="1"/>
              <a:endCxn id="22" idx="3"/>
            </p:cNvCxnSpPr>
            <p:nvPr/>
          </p:nvCxnSpPr>
          <p:spPr>
            <a:xfrm rot="10800000" flipV="1">
              <a:off x="9970069" y="3124112"/>
              <a:ext cx="227208" cy="709895"/>
            </a:xfrm>
            <a:prstGeom prst="bentConnector3">
              <a:avLst>
                <a:gd name="adj1" fmla="val 50000"/>
              </a:avLst>
            </a:prstGeom>
            <a:ln w="6350" cap="flat">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77" name="Rectangle: Rounded Corners 26">
              <a:extLst>
                <a:ext uri="{FF2B5EF4-FFF2-40B4-BE49-F238E27FC236}">
                  <a16:creationId xmlns:a16="http://schemas.microsoft.com/office/drawing/2014/main" id="{1B025FC4-4A86-AB3A-9EF6-AF7EAF26C0AA}"/>
                </a:ext>
              </a:extLst>
            </p:cNvPr>
            <p:cNvSpPr/>
            <p:nvPr/>
          </p:nvSpPr>
          <p:spPr bwMode="auto">
            <a:xfrm>
              <a:off x="2314677" y="3944933"/>
              <a:ext cx="1181099" cy="41549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lang="en-US" sz="900">
                  <a:solidFill>
                    <a:schemeClr val="tx1"/>
                  </a:solidFill>
                  <a:latin typeface="+mj-lt"/>
                  <a:cs typeface="Segoe UI Semibold" panose="020B0702040204020203" pitchFamily="34" charset="0"/>
                </a:rPr>
                <a:t>References</a:t>
              </a:r>
              <a:br>
                <a:rPr lang="en-US" sz="900">
                  <a:solidFill>
                    <a:schemeClr val="tx1"/>
                  </a:solidFill>
                  <a:latin typeface="+mj-lt"/>
                  <a:cs typeface="Segoe UI Semibold" panose="020B0702040204020203" pitchFamily="34" charset="0"/>
                </a:rPr>
              </a:br>
              <a:r>
                <a:rPr lang="en-US" sz="900">
                  <a:solidFill>
                    <a:schemeClr val="tx1"/>
                  </a:solidFill>
                  <a:cs typeface="Segoe UI Semibold" panose="020B0702040204020203" pitchFamily="34" charset="0"/>
                </a:rPr>
                <a:t>Link external content to your notebook</a:t>
              </a:r>
            </a:p>
          </p:txBody>
        </p:sp>
        <p:sp>
          <p:nvSpPr>
            <p:cNvPr id="79" name="Rectangle: Rounded Corners 78">
              <a:extLst>
                <a:ext uri="{FF2B5EF4-FFF2-40B4-BE49-F238E27FC236}">
                  <a16:creationId xmlns:a16="http://schemas.microsoft.com/office/drawing/2014/main" id="{BF3A94C9-5A57-5D08-E5A2-196315CC8F15}"/>
                </a:ext>
                <a:ext uri="{C183D7F6-B498-43B3-948B-1728B52AA6E4}">
                  <adec:decorative xmlns:adec="http://schemas.microsoft.com/office/drawing/2017/decorative" val="1"/>
                </a:ext>
              </a:extLst>
            </p:cNvPr>
            <p:cNvSpPr/>
            <p:nvPr/>
          </p:nvSpPr>
          <p:spPr bwMode="auto">
            <a:xfrm rot="16200000">
              <a:off x="2410522" y="3781687"/>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cxnSp>
          <p:nvCxnSpPr>
            <p:cNvPr id="80" name="Connector: Elbow 79">
              <a:extLst>
                <a:ext uri="{FF2B5EF4-FFF2-40B4-BE49-F238E27FC236}">
                  <a16:creationId xmlns:a16="http://schemas.microsoft.com/office/drawing/2014/main" id="{64A907D8-C312-830A-9F5A-C002FE83C905}"/>
                </a:ext>
              </a:extLst>
            </p:cNvPr>
            <p:cNvCxnSpPr>
              <a:cxnSpLocks/>
              <a:stCxn id="79" idx="3"/>
              <a:endCxn id="15" idx="2"/>
            </p:cNvCxnSpPr>
            <p:nvPr/>
          </p:nvCxnSpPr>
          <p:spPr>
            <a:xfrm rot="5400000" flipH="1" flipV="1">
              <a:off x="2487048" y="3429690"/>
              <a:ext cx="385032" cy="510653"/>
            </a:xfrm>
            <a:prstGeom prst="bentConnector3">
              <a:avLst>
                <a:gd name="adj1" fmla="val 50000"/>
              </a:avLst>
            </a:prstGeom>
            <a:ln w="6350" cap="flat">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2C1BE012-1129-D160-181F-4DCE9CD2010E}"/>
              </a:ext>
            </a:extLst>
          </p:cNvPr>
          <p:cNvSpPr txBox="1"/>
          <p:nvPr/>
        </p:nvSpPr>
        <p:spPr>
          <a:xfrm>
            <a:off x="584200" y="6386812"/>
            <a:ext cx="11015662" cy="179088"/>
          </a:xfrm>
          <a:prstGeom prst="rect">
            <a:avLst/>
          </a:prstGeom>
          <a:noFill/>
        </p:spPr>
        <p:txBody>
          <a:bodyPr wrap="square" lIns="0" tIns="0" rIns="0" bIns="0" anchor="b">
            <a:spAutoFit/>
          </a:bodyPr>
          <a:lstStyle/>
          <a:p>
            <a:pPr marR="0" defTabSz="914367">
              <a:lnSpc>
                <a:spcPts val="1500"/>
              </a:lnSpc>
              <a:spcAft>
                <a:spcPts val="1800"/>
              </a:spcAft>
              <a:buNone/>
              <a:defRPr/>
            </a:pPr>
            <a:r>
              <a:rPr lang="en-US" sz="1200" i="1"/>
              <a:t>Note: “UI shown as of May 18, 2026. Product features and visuals may change.”</a:t>
            </a:r>
          </a:p>
        </p:txBody>
      </p:sp>
    </p:spTree>
    <p:extLst>
      <p:ext uri="{BB962C8B-B14F-4D97-AF65-F5344CB8AC3E}">
        <p14:creationId xmlns:p14="http://schemas.microsoft.com/office/powerpoint/2010/main" val="313322854"/>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EDDC00-421D-520B-367C-CB0FA11629F8}"/>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794108FC-E098-4027-053E-97B3455CC47C}"/>
              </a:ext>
              <a:ext uri="{C183D7F6-B498-43B3-948B-1728B52AA6E4}">
                <adec:decorative xmlns:adec="http://schemas.microsoft.com/office/drawing/2017/decorative" val="1"/>
              </a:ext>
            </a:extLst>
          </p:cNvPr>
          <p:cNvPicPr>
            <a:picLocks noChangeAspect="1"/>
          </p:cNvPicPr>
          <p:nvPr/>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t="7785"/>
          <a:stretch>
            <a:fillRect/>
          </a:stretch>
        </p:blipFill>
        <p:spPr>
          <a:xfrm>
            <a:off x="588169" y="1866900"/>
            <a:ext cx="11011694" cy="4442460"/>
          </a:xfrm>
          <a:prstGeom prst="roundRect">
            <a:avLst>
              <a:gd name="adj" fmla="val 5384"/>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37" name="Rectangle: Rounded Corners 36">
            <a:extLst>
              <a:ext uri="{FF2B5EF4-FFF2-40B4-BE49-F238E27FC236}">
                <a16:creationId xmlns:a16="http://schemas.microsoft.com/office/drawing/2014/main" id="{DBF61D52-25D2-C6C5-0712-CC451E7F624D}"/>
              </a:ext>
              <a:ext uri="{C183D7F6-B498-43B3-948B-1728B52AA6E4}">
                <adec:decorative xmlns:adec="http://schemas.microsoft.com/office/drawing/2017/decorative" val="1"/>
              </a:ext>
            </a:extLst>
          </p:cNvPr>
          <p:cNvSpPr>
            <a:spLocks/>
          </p:cNvSpPr>
          <p:nvPr/>
        </p:nvSpPr>
        <p:spPr bwMode="auto">
          <a:xfrm>
            <a:off x="725328" y="2680315"/>
            <a:ext cx="2581184" cy="438150"/>
          </a:xfrm>
          <a:prstGeom prst="roundRect">
            <a:avLst>
              <a:gd name="adj" fmla="val 1762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32472" fontAlgn="base">
              <a:spcBef>
                <a:spcPct val="0"/>
              </a:spcBef>
              <a:spcAft>
                <a:spcPct val="0"/>
              </a:spcAft>
            </a:pPr>
            <a:endParaRPr lang="en-US" sz="1200" b="1">
              <a:solidFill>
                <a:srgbClr val="000000"/>
              </a:solidFill>
              <a:latin typeface="Segoe UI"/>
              <a:cs typeface="Segoe UI" pitchFamily="34" charset="0"/>
            </a:endParaRPr>
          </a:p>
        </p:txBody>
      </p:sp>
      <p:sp>
        <p:nvSpPr>
          <p:cNvPr id="38" name="Rectangle: Rounded Corners 37">
            <a:extLst>
              <a:ext uri="{FF2B5EF4-FFF2-40B4-BE49-F238E27FC236}">
                <a16:creationId xmlns:a16="http://schemas.microsoft.com/office/drawing/2014/main" id="{C14671EE-75B0-02FB-1D0D-EAE50D4F0EE9}"/>
              </a:ext>
              <a:ext uri="{C183D7F6-B498-43B3-948B-1728B52AA6E4}">
                <adec:decorative xmlns:adec="http://schemas.microsoft.com/office/drawing/2017/decorative" val="1"/>
              </a:ext>
            </a:extLst>
          </p:cNvPr>
          <p:cNvSpPr>
            <a:spLocks/>
          </p:cNvSpPr>
          <p:nvPr/>
        </p:nvSpPr>
        <p:spPr bwMode="auto">
          <a:xfrm>
            <a:off x="3443672" y="2680315"/>
            <a:ext cx="2581184" cy="438150"/>
          </a:xfrm>
          <a:prstGeom prst="roundRect">
            <a:avLst>
              <a:gd name="adj" fmla="val 1762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32472" fontAlgn="base">
              <a:spcBef>
                <a:spcPct val="0"/>
              </a:spcBef>
              <a:spcAft>
                <a:spcPct val="0"/>
              </a:spcAft>
            </a:pPr>
            <a:endParaRPr lang="en-US" sz="1200" b="1">
              <a:solidFill>
                <a:srgbClr val="000000"/>
              </a:solidFill>
              <a:latin typeface="Segoe UI"/>
              <a:cs typeface="Segoe UI" pitchFamily="34" charset="0"/>
            </a:endParaRPr>
          </a:p>
        </p:txBody>
      </p:sp>
      <p:sp>
        <p:nvSpPr>
          <p:cNvPr id="44" name="Rectangle: Rounded Corners 43">
            <a:extLst>
              <a:ext uri="{FF2B5EF4-FFF2-40B4-BE49-F238E27FC236}">
                <a16:creationId xmlns:a16="http://schemas.microsoft.com/office/drawing/2014/main" id="{F038CB97-A379-3972-9783-457350C52E88}"/>
              </a:ext>
              <a:ext uri="{C183D7F6-B498-43B3-948B-1728B52AA6E4}">
                <adec:decorative xmlns:adec="http://schemas.microsoft.com/office/drawing/2017/decorative" val="1"/>
              </a:ext>
            </a:extLst>
          </p:cNvPr>
          <p:cNvSpPr>
            <a:spLocks/>
          </p:cNvSpPr>
          <p:nvPr/>
        </p:nvSpPr>
        <p:spPr bwMode="auto">
          <a:xfrm>
            <a:off x="6162016" y="2680315"/>
            <a:ext cx="2581184" cy="438150"/>
          </a:xfrm>
          <a:prstGeom prst="roundRect">
            <a:avLst>
              <a:gd name="adj" fmla="val 1762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32472" fontAlgn="base">
              <a:spcBef>
                <a:spcPct val="0"/>
              </a:spcBef>
              <a:spcAft>
                <a:spcPct val="0"/>
              </a:spcAft>
            </a:pPr>
            <a:endParaRPr lang="en-US" sz="1200" b="1">
              <a:solidFill>
                <a:srgbClr val="000000"/>
              </a:solidFill>
              <a:latin typeface="Segoe UI"/>
              <a:cs typeface="Segoe UI" pitchFamily="34" charset="0"/>
            </a:endParaRPr>
          </a:p>
        </p:txBody>
      </p:sp>
      <p:sp>
        <p:nvSpPr>
          <p:cNvPr id="45" name="Rectangle: Rounded Corners 44">
            <a:extLst>
              <a:ext uri="{FF2B5EF4-FFF2-40B4-BE49-F238E27FC236}">
                <a16:creationId xmlns:a16="http://schemas.microsoft.com/office/drawing/2014/main" id="{2C040441-87EE-0788-020A-C157791BD0A1}"/>
              </a:ext>
              <a:ext uri="{C183D7F6-B498-43B3-948B-1728B52AA6E4}">
                <adec:decorative xmlns:adec="http://schemas.microsoft.com/office/drawing/2017/decorative" val="1"/>
              </a:ext>
            </a:extLst>
          </p:cNvPr>
          <p:cNvSpPr>
            <a:spLocks/>
          </p:cNvSpPr>
          <p:nvPr/>
        </p:nvSpPr>
        <p:spPr bwMode="auto">
          <a:xfrm>
            <a:off x="8880360" y="2680315"/>
            <a:ext cx="2581184" cy="438150"/>
          </a:xfrm>
          <a:prstGeom prst="roundRect">
            <a:avLst>
              <a:gd name="adj" fmla="val 1762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32472" fontAlgn="base">
              <a:spcBef>
                <a:spcPct val="0"/>
              </a:spcBef>
              <a:spcAft>
                <a:spcPct val="0"/>
              </a:spcAft>
            </a:pPr>
            <a:endParaRPr lang="en-US" sz="1200" b="1">
              <a:solidFill>
                <a:srgbClr val="000000"/>
              </a:solidFill>
              <a:latin typeface="Segoe UI"/>
              <a:cs typeface="Segoe UI" pitchFamily="34" charset="0"/>
            </a:endParaRPr>
          </a:p>
        </p:txBody>
      </p:sp>
      <p:sp>
        <p:nvSpPr>
          <p:cNvPr id="46" name="Rounded Rectangle 67">
            <a:extLst>
              <a:ext uri="{FF2B5EF4-FFF2-40B4-BE49-F238E27FC236}">
                <a16:creationId xmlns:a16="http://schemas.microsoft.com/office/drawing/2014/main" id="{CB93D337-5C82-9600-F3FC-CB0274034FCC}"/>
              </a:ext>
              <a:ext uri="{C183D7F6-B498-43B3-948B-1728B52AA6E4}">
                <adec:decorative xmlns:adec="http://schemas.microsoft.com/office/drawing/2017/decorative" val="1"/>
              </a:ext>
            </a:extLst>
          </p:cNvPr>
          <p:cNvSpPr>
            <a:spLocks/>
          </p:cNvSpPr>
          <p:nvPr/>
        </p:nvSpPr>
        <p:spPr bwMode="auto">
          <a:xfrm>
            <a:off x="815565" y="2737260"/>
            <a:ext cx="324260" cy="324260"/>
          </a:xfrm>
          <a:prstGeom prst="roundRect">
            <a:avLst>
              <a:gd name="adj" fmla="val 50000"/>
            </a:avLst>
          </a:prstGeom>
          <a:gradFill flip="none" rotWithShape="1">
            <a:gsLst>
              <a:gs pos="60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lang="en-US" sz="1600" baseline="30000">
              <a:ln w="3175">
                <a:noFill/>
              </a:ln>
              <a:solidFill>
                <a:schemeClr val="bg1"/>
              </a:solidFill>
              <a:latin typeface="+mj-lt"/>
              <a:cs typeface="Segoe UI" pitchFamily="34" charset="0"/>
            </a:endParaRPr>
          </a:p>
        </p:txBody>
      </p:sp>
      <p:sp>
        <p:nvSpPr>
          <p:cNvPr id="47" name="Rounded Rectangle 67">
            <a:extLst>
              <a:ext uri="{FF2B5EF4-FFF2-40B4-BE49-F238E27FC236}">
                <a16:creationId xmlns:a16="http://schemas.microsoft.com/office/drawing/2014/main" id="{69D55F6F-BBA7-36F5-3C47-005E63417320}"/>
              </a:ext>
              <a:ext uri="{C183D7F6-B498-43B3-948B-1728B52AA6E4}">
                <adec:decorative xmlns:adec="http://schemas.microsoft.com/office/drawing/2017/decorative" val="1"/>
              </a:ext>
            </a:extLst>
          </p:cNvPr>
          <p:cNvSpPr>
            <a:spLocks/>
          </p:cNvSpPr>
          <p:nvPr/>
        </p:nvSpPr>
        <p:spPr bwMode="auto">
          <a:xfrm>
            <a:off x="3533909" y="2737260"/>
            <a:ext cx="324260" cy="324260"/>
          </a:xfrm>
          <a:prstGeom prst="roundRect">
            <a:avLst>
              <a:gd name="adj" fmla="val 50000"/>
            </a:avLst>
          </a:prstGeom>
          <a:gradFill flip="none" rotWithShape="1">
            <a:gsLst>
              <a:gs pos="60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lang="en-US" sz="1600" baseline="30000">
              <a:ln w="3175">
                <a:noFill/>
              </a:ln>
              <a:solidFill>
                <a:schemeClr val="bg1"/>
              </a:solidFill>
              <a:latin typeface="+mj-lt"/>
              <a:cs typeface="Segoe UI" pitchFamily="34" charset="0"/>
            </a:endParaRPr>
          </a:p>
        </p:txBody>
      </p:sp>
      <p:sp>
        <p:nvSpPr>
          <p:cNvPr id="48" name="Rounded Rectangle 67">
            <a:extLst>
              <a:ext uri="{FF2B5EF4-FFF2-40B4-BE49-F238E27FC236}">
                <a16:creationId xmlns:a16="http://schemas.microsoft.com/office/drawing/2014/main" id="{3691C55C-6C67-9CF4-E18D-3B52F390C01D}"/>
              </a:ext>
              <a:ext uri="{C183D7F6-B498-43B3-948B-1728B52AA6E4}">
                <adec:decorative xmlns:adec="http://schemas.microsoft.com/office/drawing/2017/decorative" val="1"/>
              </a:ext>
            </a:extLst>
          </p:cNvPr>
          <p:cNvSpPr>
            <a:spLocks/>
          </p:cNvSpPr>
          <p:nvPr/>
        </p:nvSpPr>
        <p:spPr bwMode="auto">
          <a:xfrm>
            <a:off x="6252253" y="2737260"/>
            <a:ext cx="324260" cy="324260"/>
          </a:xfrm>
          <a:prstGeom prst="roundRect">
            <a:avLst>
              <a:gd name="adj" fmla="val 50000"/>
            </a:avLst>
          </a:prstGeom>
          <a:gradFill flip="none" rotWithShape="1">
            <a:gsLst>
              <a:gs pos="60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lang="en-US" sz="1600" baseline="30000">
              <a:ln w="3175">
                <a:noFill/>
              </a:ln>
              <a:solidFill>
                <a:schemeClr val="bg1"/>
              </a:solidFill>
              <a:latin typeface="+mj-lt"/>
              <a:cs typeface="Segoe UI" pitchFamily="34" charset="0"/>
            </a:endParaRPr>
          </a:p>
        </p:txBody>
      </p:sp>
      <p:sp>
        <p:nvSpPr>
          <p:cNvPr id="49" name="Rounded Rectangle 67">
            <a:extLst>
              <a:ext uri="{FF2B5EF4-FFF2-40B4-BE49-F238E27FC236}">
                <a16:creationId xmlns:a16="http://schemas.microsoft.com/office/drawing/2014/main" id="{7C9CEC80-0D98-CD31-107F-23DF642E709D}"/>
              </a:ext>
              <a:ext uri="{C183D7F6-B498-43B3-948B-1728B52AA6E4}">
                <adec:decorative xmlns:adec="http://schemas.microsoft.com/office/drawing/2017/decorative" val="1"/>
              </a:ext>
            </a:extLst>
          </p:cNvPr>
          <p:cNvSpPr>
            <a:spLocks/>
          </p:cNvSpPr>
          <p:nvPr/>
        </p:nvSpPr>
        <p:spPr bwMode="auto">
          <a:xfrm>
            <a:off x="8970597" y="2737260"/>
            <a:ext cx="324260" cy="324260"/>
          </a:xfrm>
          <a:prstGeom prst="roundRect">
            <a:avLst>
              <a:gd name="adj" fmla="val 50000"/>
            </a:avLst>
          </a:prstGeom>
          <a:gradFill flip="none" rotWithShape="1">
            <a:gsLst>
              <a:gs pos="60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lang="en-US" sz="1600" baseline="30000">
              <a:ln w="3175">
                <a:noFill/>
              </a:ln>
              <a:solidFill>
                <a:schemeClr val="bg1"/>
              </a:solidFill>
              <a:latin typeface="+mj-lt"/>
              <a:cs typeface="Segoe UI" pitchFamily="34" charset="0"/>
            </a:endParaRPr>
          </a:p>
        </p:txBody>
      </p:sp>
      <p:cxnSp>
        <p:nvCxnSpPr>
          <p:cNvPr id="74" name="Straight Connector 73">
            <a:extLst>
              <a:ext uri="{FF2B5EF4-FFF2-40B4-BE49-F238E27FC236}">
                <a16:creationId xmlns:a16="http://schemas.microsoft.com/office/drawing/2014/main" id="{2AAB472D-4392-0E33-44E7-B2E193584046}"/>
              </a:ext>
              <a:ext uri="{C183D7F6-B498-43B3-948B-1728B52AA6E4}">
                <adec:decorative xmlns:adec="http://schemas.microsoft.com/office/drawing/2017/decorative" val="1"/>
              </a:ext>
            </a:extLst>
          </p:cNvPr>
          <p:cNvCxnSpPr>
            <a:cxnSpLocks/>
          </p:cNvCxnSpPr>
          <p:nvPr/>
        </p:nvCxnSpPr>
        <p:spPr>
          <a:xfrm>
            <a:off x="3375092" y="3237447"/>
            <a:ext cx="0" cy="2369880"/>
          </a:xfrm>
          <a:prstGeom prst="line">
            <a:avLst/>
          </a:prstGeom>
          <a:ln w="6350" cap="flat">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5521F92-93A1-8D66-C1BA-D78EA176C42F}"/>
              </a:ext>
              <a:ext uri="{C183D7F6-B498-43B3-948B-1728B52AA6E4}">
                <adec:decorative xmlns:adec="http://schemas.microsoft.com/office/drawing/2017/decorative" val="1"/>
              </a:ext>
            </a:extLst>
          </p:cNvPr>
          <p:cNvCxnSpPr/>
          <p:nvPr/>
        </p:nvCxnSpPr>
        <p:spPr>
          <a:xfrm>
            <a:off x="6093436" y="3237447"/>
            <a:ext cx="0" cy="2369880"/>
          </a:xfrm>
          <a:prstGeom prst="line">
            <a:avLst/>
          </a:prstGeom>
          <a:ln w="6350" cap="flat">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8F19D76D-3F65-F211-8188-540EF7FB50C6}"/>
              </a:ext>
              <a:ext uri="{C183D7F6-B498-43B3-948B-1728B52AA6E4}">
                <adec:decorative xmlns:adec="http://schemas.microsoft.com/office/drawing/2017/decorative" val="1"/>
              </a:ext>
            </a:extLst>
          </p:cNvPr>
          <p:cNvCxnSpPr/>
          <p:nvPr/>
        </p:nvCxnSpPr>
        <p:spPr>
          <a:xfrm>
            <a:off x="8811780" y="3237447"/>
            <a:ext cx="0" cy="2369880"/>
          </a:xfrm>
          <a:prstGeom prst="line">
            <a:avLst/>
          </a:prstGeom>
          <a:ln w="6350" cap="flat">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pic>
        <p:nvPicPr>
          <p:cNvPr id="25" name="Graphic 24">
            <a:extLst>
              <a:ext uri="{FF2B5EF4-FFF2-40B4-BE49-F238E27FC236}">
                <a16:creationId xmlns:a16="http://schemas.microsoft.com/office/drawing/2014/main" id="{9C4419C6-7C21-18A5-0AF2-639714A217FC}"/>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01829" y="2823525"/>
            <a:ext cx="151734" cy="151732"/>
          </a:xfrm>
          <a:prstGeom prst="rect">
            <a:avLst/>
          </a:prstGeom>
          <a:effectLst>
            <a:outerShdw blurRad="63500" dist="101600" dir="2700000" algn="tl" rotWithShape="0">
              <a:srgbClr val="454142">
                <a:alpha val="25000"/>
              </a:srgbClr>
            </a:outerShdw>
          </a:effectLst>
        </p:spPr>
      </p:pic>
      <p:pic>
        <p:nvPicPr>
          <p:cNvPr id="33" name="Graphic 32">
            <a:extLst>
              <a:ext uri="{FF2B5EF4-FFF2-40B4-BE49-F238E27FC236}">
                <a16:creationId xmlns:a16="http://schemas.microsoft.com/office/drawing/2014/main" id="{3C0C500C-4413-F510-6670-2DCBA6F58CDF}"/>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3581739" y="2785090"/>
            <a:ext cx="228600" cy="228600"/>
          </a:xfrm>
          <a:prstGeom prst="rect">
            <a:avLst/>
          </a:prstGeom>
        </p:spPr>
      </p:pic>
      <p:pic>
        <p:nvPicPr>
          <p:cNvPr id="35" name="Graphic 34">
            <a:extLst>
              <a:ext uri="{FF2B5EF4-FFF2-40B4-BE49-F238E27FC236}">
                <a16:creationId xmlns:a16="http://schemas.microsoft.com/office/drawing/2014/main" id="{0605D25A-B208-FFC6-6281-B5DA0300FD8E}"/>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300083" y="2785090"/>
            <a:ext cx="228600" cy="228600"/>
          </a:xfrm>
          <a:prstGeom prst="rect">
            <a:avLst/>
          </a:prstGeom>
        </p:spPr>
      </p:pic>
      <p:pic>
        <p:nvPicPr>
          <p:cNvPr id="29" name="Graphic 28">
            <a:extLst>
              <a:ext uri="{FF2B5EF4-FFF2-40B4-BE49-F238E27FC236}">
                <a16:creationId xmlns:a16="http://schemas.microsoft.com/office/drawing/2014/main" id="{20BDAA6F-4E8D-7BA2-2809-8F431E470918}"/>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5981700" y="3314700"/>
            <a:ext cx="159980" cy="159980"/>
          </a:xfrm>
          <a:prstGeom prst="rect">
            <a:avLst/>
          </a:prstGeom>
        </p:spPr>
      </p:pic>
      <p:pic>
        <p:nvPicPr>
          <p:cNvPr id="57" name="Graphic 56">
            <a:extLst>
              <a:ext uri="{FF2B5EF4-FFF2-40B4-BE49-F238E27FC236}">
                <a16:creationId xmlns:a16="http://schemas.microsoft.com/office/drawing/2014/main" id="{DB7318C8-3C78-5014-6077-67B8301A73E5}"/>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9052736" y="2819400"/>
            <a:ext cx="159980" cy="159980"/>
          </a:xfrm>
          <a:prstGeom prst="rect">
            <a:avLst/>
          </a:prstGeom>
        </p:spPr>
      </p:pic>
      <p:sp>
        <p:nvSpPr>
          <p:cNvPr id="6" name="Title 5">
            <a:extLst>
              <a:ext uri="{FF2B5EF4-FFF2-40B4-BE49-F238E27FC236}">
                <a16:creationId xmlns:a16="http://schemas.microsoft.com/office/drawing/2014/main" id="{47F0E0F4-8167-58F6-F691-2F9D01F4D822}"/>
              </a:ext>
              <a:ext uri="{C183D7F6-B498-43B3-948B-1728B52AA6E4}">
                <adec:decorative xmlns:adec="http://schemas.microsoft.com/office/drawing/2017/decorative" val="0"/>
              </a:ext>
            </a:extLst>
          </p:cNvPr>
          <p:cNvSpPr>
            <a:spLocks noGrp="1"/>
          </p:cNvSpPr>
          <p:nvPr>
            <p:ph type="title"/>
          </p:nvPr>
        </p:nvSpPr>
        <p:spPr>
          <a:xfrm>
            <a:off x="590550" y="585788"/>
            <a:ext cx="11010900" cy="1107996"/>
          </a:xfrm>
        </p:spPr>
        <p:txBody>
          <a:bodyPr/>
          <a:lstStyle/>
          <a:p>
            <a:pPr algn="ctr"/>
            <a:r>
              <a:rPr lang="en-US"/>
              <a:t>Understand your content in </a:t>
            </a:r>
            <a:br>
              <a:rPr lang="en-US"/>
            </a:br>
            <a:r>
              <a:rPr lang="en-US" i="1"/>
              <a:t>new</a:t>
            </a:r>
            <a:r>
              <a:rPr lang="en-US"/>
              <a:t> ways with Copilot Notebooks</a:t>
            </a:r>
            <a:endParaRPr lang="en-IN"/>
          </a:p>
        </p:txBody>
      </p:sp>
      <p:sp>
        <p:nvSpPr>
          <p:cNvPr id="15" name="Text Placeholder 3">
            <a:extLst>
              <a:ext uri="{FF2B5EF4-FFF2-40B4-BE49-F238E27FC236}">
                <a16:creationId xmlns:a16="http://schemas.microsoft.com/office/drawing/2014/main" id="{4D11038A-D005-C2B2-4633-E9F825C05BAF}"/>
              </a:ext>
              <a:ext uri="{C183D7F6-B498-43B3-948B-1728B52AA6E4}">
                <adec:decorative xmlns:adec="http://schemas.microsoft.com/office/drawing/2017/decorative" val="0"/>
              </a:ext>
            </a:extLst>
          </p:cNvPr>
          <p:cNvSpPr txBox="1">
            <a:spLocks/>
          </p:cNvSpPr>
          <p:nvPr/>
        </p:nvSpPr>
        <p:spPr>
          <a:xfrm>
            <a:off x="841250" y="1969098"/>
            <a:ext cx="10509502" cy="492443"/>
          </a:xfrm>
          <a:prstGeom prst="rect">
            <a:avLst/>
          </a:prstGeom>
        </p:spPr>
        <p:txBody>
          <a:bodyPr vert="horz" wrap="square" lIns="0" tIns="0" rIns="0" bIns="0" rtlCol="0" anchor="t">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Sans Display" pitchFamily="2"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476311">
              <a:spcBef>
                <a:spcPts val="0"/>
              </a:spcBef>
              <a:buSzTx/>
              <a:buNone/>
              <a:defRPr/>
            </a:pPr>
            <a:r>
              <a:rPr lang="en-US" sz="1600">
                <a:solidFill>
                  <a:srgbClr val="000000"/>
                </a:solidFill>
                <a:latin typeface="+mj-lt"/>
                <a:cs typeface="Segoe Sans Display Semibold"/>
              </a:rPr>
              <a:t>Copilot Notebooks are AI‑powered workspaces built on your reference materials, bringing your project context together in one place for you, your team, and Copilot to collaborate</a:t>
            </a:r>
            <a:r>
              <a:rPr lang="en-US" sz="1600" baseline="30000">
                <a:solidFill>
                  <a:srgbClr val="000000"/>
                </a:solidFill>
                <a:latin typeface="+mj-lt"/>
                <a:cs typeface="Segoe Sans Display Semibold"/>
              </a:rPr>
              <a:t>1</a:t>
            </a:r>
            <a:r>
              <a:rPr lang="en-US" sz="1600">
                <a:solidFill>
                  <a:srgbClr val="000000"/>
                </a:solidFill>
                <a:latin typeface="+mj-lt"/>
                <a:cs typeface="Segoe Sans Display Semibold"/>
              </a:rPr>
              <a:t>.</a:t>
            </a:r>
          </a:p>
        </p:txBody>
      </p:sp>
      <p:sp>
        <p:nvSpPr>
          <p:cNvPr id="52" name="Text Placeholder 3">
            <a:extLst>
              <a:ext uri="{FF2B5EF4-FFF2-40B4-BE49-F238E27FC236}">
                <a16:creationId xmlns:a16="http://schemas.microsoft.com/office/drawing/2014/main" id="{039EA6C2-D0CC-58DB-86ED-890B1075B973}"/>
              </a:ext>
              <a:ext uri="{C183D7F6-B498-43B3-948B-1728B52AA6E4}">
                <adec:decorative xmlns:adec="http://schemas.microsoft.com/office/drawing/2017/decorative" val="0"/>
              </a:ext>
            </a:extLst>
          </p:cNvPr>
          <p:cNvSpPr txBox="1">
            <a:spLocks/>
          </p:cNvSpPr>
          <p:nvPr/>
        </p:nvSpPr>
        <p:spPr>
          <a:xfrm>
            <a:off x="1217237" y="2791668"/>
            <a:ext cx="1978150" cy="215444"/>
          </a:xfrm>
          <a:prstGeom prst="rect">
            <a:avLst/>
          </a:prstGeom>
        </p:spPr>
        <p:txBody>
          <a:bodyPr vert="horz" wrap="square" lIns="0" tIns="0" rIns="0" bIns="0" rtlCol="0" anchor="t">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Sans Display" pitchFamily="2"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476311">
              <a:spcBef>
                <a:spcPts val="0"/>
              </a:spcBef>
              <a:buSzTx/>
              <a:buNone/>
              <a:defRPr/>
            </a:pPr>
            <a:r>
              <a:rPr lang="en-US" sz="1400">
                <a:solidFill>
                  <a:srgbClr val="000000"/>
                </a:solidFill>
                <a:latin typeface="+mj-lt"/>
                <a:cs typeface="Segoe Sans Display Semibold"/>
              </a:rPr>
              <a:t>Interactive Mind Map</a:t>
            </a:r>
          </a:p>
        </p:txBody>
      </p:sp>
      <p:sp>
        <p:nvSpPr>
          <p:cNvPr id="78" name="Rectangle: Rounded Corners 26">
            <a:extLst>
              <a:ext uri="{FF2B5EF4-FFF2-40B4-BE49-F238E27FC236}">
                <a16:creationId xmlns:a16="http://schemas.microsoft.com/office/drawing/2014/main" id="{B5FE4A6B-B779-5636-FB70-AD19E64CD46B}"/>
              </a:ext>
              <a:ext uri="{C183D7F6-B498-43B3-948B-1728B52AA6E4}">
                <adec:decorative xmlns:adec="http://schemas.microsoft.com/office/drawing/2017/decorative" val="0"/>
              </a:ext>
            </a:extLst>
          </p:cNvPr>
          <p:cNvSpPr/>
          <p:nvPr/>
        </p:nvSpPr>
        <p:spPr bwMode="auto">
          <a:xfrm>
            <a:off x="766397" y="3237447"/>
            <a:ext cx="2499046" cy="203132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32472" rtl="0" eaLnBrk="1" fontAlgn="base" latinLnBrk="0" hangingPunct="1">
              <a:spcBef>
                <a:spcPts val="600"/>
              </a:spcBef>
              <a:buClrTx/>
              <a:buSzTx/>
              <a:buFontTx/>
              <a:buNone/>
              <a:tabLst/>
              <a:defRPr/>
            </a:pPr>
            <a:r>
              <a:rPr kumimoji="0" lang="en-US" sz="12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mj-lt"/>
                <a:ea typeface="+mn-ea"/>
                <a:cs typeface="+mn-cs"/>
              </a:rPr>
              <a:t>Make sense of your complex work</a:t>
            </a:r>
          </a:p>
          <a:p>
            <a:pPr marL="242888" indent="-171450" defTabSz="932472" fontAlgn="base">
              <a:spcBef>
                <a:spcPts val="600"/>
              </a:spcBef>
              <a:buClr>
                <a:srgbClr val="00B050"/>
              </a:buClr>
              <a:buFont typeface="Wingdings" panose="05000000000000000000" pitchFamily="2" charset="2"/>
              <a:buChar char="ü"/>
              <a:tabLst>
                <a:tab pos="517525" algn="l"/>
              </a:tabLst>
              <a:defRPr/>
            </a:pPr>
            <a:r>
              <a:rPr lang="en-US" sz="1100">
                <a:solidFill>
                  <a:schemeClr val="tx1"/>
                </a:solidFill>
              </a:rPr>
              <a:t>Explore your notebook’s content and see how </a:t>
            </a:r>
            <a:r>
              <a:rPr lang="en-US" sz="1100">
                <a:solidFill>
                  <a:schemeClr val="tx1"/>
                </a:solidFill>
                <a:latin typeface="+mj-lt"/>
              </a:rPr>
              <a:t>key themes, concepts, or topics connect visually </a:t>
            </a:r>
            <a:r>
              <a:rPr lang="en-US" sz="1100">
                <a:solidFill>
                  <a:schemeClr val="tx1"/>
                </a:solidFill>
              </a:rPr>
              <a:t>through an interactive mind map.</a:t>
            </a:r>
          </a:p>
          <a:p>
            <a:pPr marL="242888" indent="-171450" defTabSz="932472" fontAlgn="base">
              <a:spcBef>
                <a:spcPts val="600"/>
              </a:spcBef>
              <a:buClr>
                <a:srgbClr val="00B050"/>
              </a:buClr>
              <a:buFont typeface="Wingdings" panose="05000000000000000000" pitchFamily="2" charset="2"/>
              <a:buChar char="ü"/>
              <a:tabLst>
                <a:tab pos="517525" algn="l"/>
              </a:tabLst>
              <a:defRPr/>
            </a:pPr>
            <a:r>
              <a:rPr lang="en-US" sz="1100">
                <a:solidFill>
                  <a:schemeClr val="tx1"/>
                </a:solidFill>
              </a:rPr>
              <a:t>Generate a map of key topics and relationships from your notebook. See </a:t>
            </a:r>
            <a:r>
              <a:rPr lang="en-US" sz="1100">
                <a:solidFill>
                  <a:schemeClr val="tx1"/>
                </a:solidFill>
                <a:latin typeface="+mj-lt"/>
              </a:rPr>
              <a:t>connections</a:t>
            </a:r>
            <a:r>
              <a:rPr lang="en-US" sz="1100">
                <a:solidFill>
                  <a:schemeClr val="tx1"/>
                </a:solidFill>
              </a:rPr>
              <a:t>, view </a:t>
            </a:r>
            <a:r>
              <a:rPr lang="en-US" sz="1100">
                <a:solidFill>
                  <a:schemeClr val="tx1"/>
                </a:solidFill>
                <a:latin typeface="+mj-lt"/>
              </a:rPr>
              <a:t>quick summaries of individual</a:t>
            </a:r>
            <a:r>
              <a:rPr lang="en-US" sz="1100" baseline="30000">
                <a:solidFill>
                  <a:schemeClr val="tx1"/>
                </a:solidFill>
                <a:latin typeface="+mj-lt"/>
              </a:rPr>
              <a:t>1</a:t>
            </a:r>
            <a:r>
              <a:rPr lang="en-US" sz="1100">
                <a:solidFill>
                  <a:schemeClr val="tx1"/>
                </a:solidFill>
                <a:latin typeface="+mj-lt"/>
              </a:rPr>
              <a:t> </a:t>
            </a:r>
            <a:r>
              <a:rPr lang="en-US" sz="1100">
                <a:solidFill>
                  <a:schemeClr val="tx1"/>
                </a:solidFill>
              </a:rPr>
              <a:t>nodes, and ask Copilot to </a:t>
            </a:r>
            <a:r>
              <a:rPr lang="en-US" sz="1100">
                <a:solidFill>
                  <a:schemeClr val="tx1"/>
                </a:solidFill>
                <a:latin typeface="+mj-lt"/>
              </a:rPr>
              <a:t>help explain a concept further.</a:t>
            </a:r>
          </a:p>
        </p:txBody>
      </p:sp>
      <p:sp>
        <p:nvSpPr>
          <p:cNvPr id="62" name="Text Placeholder 3">
            <a:extLst>
              <a:ext uri="{FF2B5EF4-FFF2-40B4-BE49-F238E27FC236}">
                <a16:creationId xmlns:a16="http://schemas.microsoft.com/office/drawing/2014/main" id="{1FB30401-8F8E-94E0-289C-CB922AA40E64}"/>
              </a:ext>
              <a:ext uri="{C183D7F6-B498-43B3-948B-1728B52AA6E4}">
                <adec:decorative xmlns:adec="http://schemas.microsoft.com/office/drawing/2017/decorative" val="0"/>
              </a:ext>
            </a:extLst>
          </p:cNvPr>
          <p:cNvSpPr txBox="1">
            <a:spLocks/>
          </p:cNvSpPr>
          <p:nvPr/>
        </p:nvSpPr>
        <p:spPr>
          <a:xfrm>
            <a:off x="3935581" y="2791668"/>
            <a:ext cx="1978150" cy="215444"/>
          </a:xfrm>
          <a:prstGeom prst="rect">
            <a:avLst/>
          </a:prstGeom>
        </p:spPr>
        <p:txBody>
          <a:bodyPr vert="horz" wrap="square" lIns="0" tIns="0" rIns="0" bIns="0" rtlCol="0" anchor="t">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Sans Display" pitchFamily="2"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476311">
              <a:spcBef>
                <a:spcPts val="0"/>
              </a:spcBef>
              <a:buSzTx/>
              <a:buNone/>
              <a:defRPr/>
            </a:pPr>
            <a:r>
              <a:rPr lang="en-US" sz="1400">
                <a:solidFill>
                  <a:srgbClr val="000000"/>
                </a:solidFill>
                <a:latin typeface="+mj-lt"/>
                <a:cs typeface="Segoe Sans Display Semibold"/>
              </a:rPr>
              <a:t>Study Guides</a:t>
            </a:r>
          </a:p>
        </p:txBody>
      </p:sp>
      <p:sp>
        <p:nvSpPr>
          <p:cNvPr id="79" name="Rectangle: Rounded Corners 26">
            <a:extLst>
              <a:ext uri="{FF2B5EF4-FFF2-40B4-BE49-F238E27FC236}">
                <a16:creationId xmlns:a16="http://schemas.microsoft.com/office/drawing/2014/main" id="{08B99ADE-EFDF-9CC4-2240-F74474867569}"/>
              </a:ext>
              <a:ext uri="{C183D7F6-B498-43B3-948B-1728B52AA6E4}">
                <adec:decorative xmlns:adec="http://schemas.microsoft.com/office/drawing/2017/decorative" val="0"/>
              </a:ext>
            </a:extLst>
          </p:cNvPr>
          <p:cNvSpPr/>
          <p:nvPr/>
        </p:nvSpPr>
        <p:spPr bwMode="auto">
          <a:xfrm>
            <a:off x="3484741" y="3237447"/>
            <a:ext cx="2499046" cy="203132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32472" rtl="0" eaLnBrk="1" fontAlgn="base" latinLnBrk="0" hangingPunct="1">
              <a:spcBef>
                <a:spcPts val="600"/>
              </a:spcBef>
              <a:buClrTx/>
              <a:buSzTx/>
              <a:buFontTx/>
              <a:buNone/>
              <a:tabLst/>
              <a:defRPr/>
            </a:pPr>
            <a:r>
              <a:rPr kumimoji="0" lang="en-US" sz="12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mj-lt"/>
                <a:ea typeface="+mn-ea"/>
                <a:cs typeface="+mn-cs"/>
              </a:rPr>
              <a:t>Learn from your notebook</a:t>
            </a:r>
          </a:p>
          <a:p>
            <a:pPr marL="242888" indent="-171450" defTabSz="932472" fontAlgn="base">
              <a:spcBef>
                <a:spcPts val="600"/>
              </a:spcBef>
              <a:buClr>
                <a:srgbClr val="00B050"/>
              </a:buClr>
              <a:buFont typeface="Wingdings" panose="05000000000000000000" pitchFamily="2" charset="2"/>
              <a:buChar char="ü"/>
              <a:tabLst>
                <a:tab pos="517525" algn="l"/>
              </a:tabLst>
              <a:defRPr/>
            </a:pPr>
            <a:r>
              <a:rPr lang="en-US" sz="1100">
                <a:solidFill>
                  <a:schemeClr val="tx1"/>
                </a:solidFill>
              </a:rPr>
              <a:t>Start with a summary, explore</a:t>
            </a:r>
            <a:br>
              <a:rPr lang="en-US" sz="1100">
                <a:solidFill>
                  <a:schemeClr val="tx1"/>
                </a:solidFill>
              </a:rPr>
            </a:br>
            <a:r>
              <a:rPr lang="en-US" sz="1100">
                <a:solidFill>
                  <a:schemeClr val="tx1"/>
                </a:solidFill>
              </a:rPr>
              <a:t>deep-dive topic pages, and </a:t>
            </a:r>
            <a:r>
              <a:rPr lang="en-US" sz="1100">
                <a:solidFill>
                  <a:schemeClr val="tx1"/>
                </a:solidFill>
                <a:latin typeface="+mj-lt"/>
              </a:rPr>
              <a:t>test</a:t>
            </a:r>
            <a:br>
              <a:rPr lang="en-US" sz="1100">
                <a:solidFill>
                  <a:schemeClr val="tx1"/>
                </a:solidFill>
                <a:latin typeface="+mj-lt"/>
              </a:rPr>
            </a:br>
            <a:r>
              <a:rPr lang="en-US" sz="1100">
                <a:solidFill>
                  <a:schemeClr val="tx1"/>
                </a:solidFill>
                <a:latin typeface="+mj-lt"/>
              </a:rPr>
              <a:t>your knowledge with flashcards and quizzes.</a:t>
            </a:r>
          </a:p>
          <a:p>
            <a:pPr marL="242888" indent="-171450" defTabSz="932472" fontAlgn="base">
              <a:spcBef>
                <a:spcPts val="600"/>
              </a:spcBef>
              <a:buClr>
                <a:srgbClr val="00B050"/>
              </a:buClr>
              <a:buFont typeface="Wingdings" panose="05000000000000000000" pitchFamily="2" charset="2"/>
              <a:buChar char="ü"/>
              <a:tabLst>
                <a:tab pos="517525" algn="l"/>
              </a:tabLst>
              <a:defRPr/>
            </a:pPr>
            <a:r>
              <a:rPr lang="en-US" sz="1100">
                <a:solidFill>
                  <a:schemeClr val="tx1"/>
                </a:solidFill>
              </a:rPr>
              <a:t>Whether you’re </a:t>
            </a:r>
            <a:r>
              <a:rPr lang="en-US" sz="1100">
                <a:solidFill>
                  <a:schemeClr val="tx1"/>
                </a:solidFill>
                <a:latin typeface="+mj-lt"/>
              </a:rPr>
              <a:t>preparing for a meeting, onboarding on a new project</a:t>
            </a:r>
            <a:r>
              <a:rPr lang="en-US" sz="1100">
                <a:solidFill>
                  <a:schemeClr val="tx1"/>
                </a:solidFill>
              </a:rPr>
              <a:t>, or </a:t>
            </a:r>
            <a:r>
              <a:rPr lang="en-US" sz="1100">
                <a:solidFill>
                  <a:schemeClr val="tx1"/>
                </a:solidFill>
                <a:latin typeface="+mj-lt"/>
              </a:rPr>
              <a:t>learning unfamiliar material</a:t>
            </a:r>
            <a:r>
              <a:rPr lang="en-US" sz="1100">
                <a:solidFill>
                  <a:schemeClr val="tx1"/>
                </a:solidFill>
              </a:rPr>
              <a:t>, Copilot Notebooks can help you get up to speed and build your expertise.</a:t>
            </a:r>
          </a:p>
        </p:txBody>
      </p:sp>
      <p:sp>
        <p:nvSpPr>
          <p:cNvPr id="64" name="Text Placeholder 3">
            <a:extLst>
              <a:ext uri="{FF2B5EF4-FFF2-40B4-BE49-F238E27FC236}">
                <a16:creationId xmlns:a16="http://schemas.microsoft.com/office/drawing/2014/main" id="{5E410F35-A824-293E-FD1F-6A94059A15C8}"/>
              </a:ext>
              <a:ext uri="{C183D7F6-B498-43B3-948B-1728B52AA6E4}">
                <adec:decorative xmlns:adec="http://schemas.microsoft.com/office/drawing/2017/decorative" val="0"/>
              </a:ext>
            </a:extLst>
          </p:cNvPr>
          <p:cNvSpPr txBox="1">
            <a:spLocks/>
          </p:cNvSpPr>
          <p:nvPr/>
        </p:nvSpPr>
        <p:spPr>
          <a:xfrm>
            <a:off x="6653925" y="2791668"/>
            <a:ext cx="1978150" cy="215444"/>
          </a:xfrm>
          <a:prstGeom prst="rect">
            <a:avLst/>
          </a:prstGeom>
        </p:spPr>
        <p:txBody>
          <a:bodyPr vert="horz" wrap="square" lIns="0" tIns="0" rIns="0" bIns="0" rtlCol="0" anchor="t">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Sans Display" pitchFamily="2"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476311">
              <a:spcBef>
                <a:spcPts val="0"/>
              </a:spcBef>
              <a:buSzTx/>
              <a:buNone/>
              <a:defRPr/>
            </a:pPr>
            <a:r>
              <a:rPr lang="en-US" sz="1400">
                <a:solidFill>
                  <a:srgbClr val="000000"/>
                </a:solidFill>
                <a:latin typeface="+mj-lt"/>
                <a:cs typeface="Segoe Sans Display Semibold"/>
              </a:rPr>
              <a:t>Podcast Creation</a:t>
            </a:r>
          </a:p>
        </p:txBody>
      </p:sp>
      <p:sp>
        <p:nvSpPr>
          <p:cNvPr id="80" name="Rectangle: Rounded Corners 26">
            <a:extLst>
              <a:ext uri="{FF2B5EF4-FFF2-40B4-BE49-F238E27FC236}">
                <a16:creationId xmlns:a16="http://schemas.microsoft.com/office/drawing/2014/main" id="{0B681957-E8BD-8BB1-AC51-AC29FF0B9845}"/>
              </a:ext>
              <a:ext uri="{C183D7F6-B498-43B3-948B-1728B52AA6E4}">
                <adec:decorative xmlns:adec="http://schemas.microsoft.com/office/drawing/2017/decorative" val="0"/>
              </a:ext>
            </a:extLst>
          </p:cNvPr>
          <p:cNvSpPr/>
          <p:nvPr/>
        </p:nvSpPr>
        <p:spPr bwMode="auto">
          <a:xfrm>
            <a:off x="6203085" y="3237447"/>
            <a:ext cx="2499046" cy="186204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32472" rtl="0" eaLnBrk="1" fontAlgn="base" latinLnBrk="0" hangingPunct="1">
              <a:spcBef>
                <a:spcPts val="600"/>
              </a:spcBef>
              <a:buClrTx/>
              <a:buSzTx/>
              <a:buFontTx/>
              <a:buNone/>
              <a:tabLst/>
              <a:defRPr/>
            </a:pPr>
            <a:r>
              <a:rPr kumimoji="0" lang="en-US" sz="12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mj-lt"/>
                <a:ea typeface="+mn-ea"/>
                <a:cs typeface="+mn-cs"/>
              </a:rPr>
              <a:t>Discover through listening</a:t>
            </a:r>
          </a:p>
          <a:p>
            <a:pPr marL="242888" indent="-171450" defTabSz="932472" fontAlgn="base">
              <a:spcBef>
                <a:spcPts val="600"/>
              </a:spcBef>
              <a:buClr>
                <a:srgbClr val="00B050"/>
              </a:buClr>
              <a:buFont typeface="Wingdings" panose="05000000000000000000" pitchFamily="2" charset="2"/>
              <a:buChar char="ü"/>
              <a:tabLst>
                <a:tab pos="517525" algn="l"/>
              </a:tabLst>
              <a:defRPr/>
            </a:pPr>
            <a:r>
              <a:rPr lang="en-US" sz="1100">
                <a:solidFill>
                  <a:schemeClr val="tx1"/>
                </a:solidFill>
              </a:rPr>
              <a:t>Create an AI-powered audio overview that transforms the content of your notebook into a </a:t>
            </a:r>
            <a:r>
              <a:rPr lang="en-US" sz="1100">
                <a:solidFill>
                  <a:schemeClr val="tx1"/>
                </a:solidFill>
                <a:latin typeface="+mj-lt"/>
              </a:rPr>
              <a:t>dynamic, audio experience.</a:t>
            </a:r>
          </a:p>
          <a:p>
            <a:pPr marL="242888" indent="-171450" defTabSz="932472" fontAlgn="base">
              <a:spcBef>
                <a:spcPts val="600"/>
              </a:spcBef>
              <a:buClr>
                <a:srgbClr val="00B050"/>
              </a:buClr>
              <a:buFont typeface="Wingdings" panose="05000000000000000000" pitchFamily="2" charset="2"/>
              <a:buChar char="ü"/>
              <a:tabLst>
                <a:tab pos="517525" algn="l"/>
              </a:tabLst>
              <a:defRPr/>
            </a:pPr>
            <a:r>
              <a:rPr lang="en-US" sz="1100">
                <a:solidFill>
                  <a:schemeClr val="tx1"/>
                </a:solidFill>
              </a:rPr>
              <a:t>Curate the listening experience with </a:t>
            </a:r>
            <a:r>
              <a:rPr lang="en-US" sz="1100">
                <a:solidFill>
                  <a:schemeClr val="tx1"/>
                </a:solidFill>
                <a:latin typeface="+mj-lt"/>
              </a:rPr>
              <a:t>customizable format, style, and duration,</a:t>
            </a:r>
            <a:r>
              <a:rPr lang="en-US" sz="1100">
                <a:solidFill>
                  <a:schemeClr val="tx1"/>
                </a:solidFill>
              </a:rPr>
              <a:t> and guide the content with natural language requests.</a:t>
            </a:r>
          </a:p>
        </p:txBody>
      </p:sp>
      <p:sp>
        <p:nvSpPr>
          <p:cNvPr id="67" name="Text Placeholder 3">
            <a:extLst>
              <a:ext uri="{FF2B5EF4-FFF2-40B4-BE49-F238E27FC236}">
                <a16:creationId xmlns:a16="http://schemas.microsoft.com/office/drawing/2014/main" id="{7FEC4A41-B352-70D2-873F-2EBD36B9F16E}"/>
              </a:ext>
              <a:ext uri="{C183D7F6-B498-43B3-948B-1728B52AA6E4}">
                <adec:decorative xmlns:adec="http://schemas.microsoft.com/office/drawing/2017/decorative" val="0"/>
              </a:ext>
            </a:extLst>
          </p:cNvPr>
          <p:cNvSpPr txBox="1">
            <a:spLocks/>
          </p:cNvSpPr>
          <p:nvPr/>
        </p:nvSpPr>
        <p:spPr>
          <a:xfrm>
            <a:off x="9372269" y="2791668"/>
            <a:ext cx="1978150" cy="215444"/>
          </a:xfrm>
          <a:prstGeom prst="rect">
            <a:avLst/>
          </a:prstGeom>
        </p:spPr>
        <p:txBody>
          <a:bodyPr vert="horz" wrap="square" lIns="0" tIns="0" rIns="0" bIns="0" rtlCol="0" anchor="t">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Sans Display" pitchFamily="2"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476311">
              <a:spcBef>
                <a:spcPts val="0"/>
              </a:spcBef>
              <a:buSzTx/>
              <a:buNone/>
              <a:defRPr/>
            </a:pPr>
            <a:r>
              <a:rPr lang="en-US" sz="1400">
                <a:solidFill>
                  <a:srgbClr val="000000"/>
                </a:solidFill>
                <a:latin typeface="+mj-lt"/>
                <a:cs typeface="Segoe Sans Display Semibold"/>
              </a:rPr>
              <a:t>Presentation Creation</a:t>
            </a:r>
          </a:p>
        </p:txBody>
      </p:sp>
      <p:sp>
        <p:nvSpPr>
          <p:cNvPr id="81" name="Rectangle: Rounded Corners 26">
            <a:extLst>
              <a:ext uri="{FF2B5EF4-FFF2-40B4-BE49-F238E27FC236}">
                <a16:creationId xmlns:a16="http://schemas.microsoft.com/office/drawing/2014/main" id="{0580D2FB-918D-D12E-75CE-60DCF00A73E3}"/>
              </a:ext>
              <a:ext uri="{C183D7F6-B498-43B3-948B-1728B52AA6E4}">
                <adec:decorative xmlns:adec="http://schemas.microsoft.com/office/drawing/2017/decorative" val="0"/>
              </a:ext>
            </a:extLst>
          </p:cNvPr>
          <p:cNvSpPr/>
          <p:nvPr/>
        </p:nvSpPr>
        <p:spPr bwMode="auto">
          <a:xfrm>
            <a:off x="8921429" y="3237447"/>
            <a:ext cx="2499046" cy="236988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32472" rtl="0" eaLnBrk="1" fontAlgn="base" latinLnBrk="0" hangingPunct="1">
              <a:spcBef>
                <a:spcPts val="600"/>
              </a:spcBef>
              <a:buClrTx/>
              <a:buSzTx/>
              <a:buFontTx/>
              <a:buNone/>
              <a:tabLst/>
              <a:defRPr/>
            </a:pPr>
            <a:r>
              <a:rPr kumimoji="0" lang="en-US" sz="12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mj-lt"/>
                <a:ea typeface="+mn-ea"/>
                <a:cs typeface="+mn-cs"/>
              </a:rPr>
              <a:t>Turn notes into decks</a:t>
            </a:r>
          </a:p>
          <a:p>
            <a:pPr marL="242888" indent="-171450" defTabSz="932472" fontAlgn="base">
              <a:spcBef>
                <a:spcPts val="600"/>
              </a:spcBef>
              <a:buClr>
                <a:srgbClr val="00B050"/>
              </a:buClr>
              <a:buFont typeface="Wingdings" panose="05000000000000000000" pitchFamily="2" charset="2"/>
              <a:buChar char="ü"/>
              <a:tabLst>
                <a:tab pos="517525" algn="l"/>
              </a:tabLst>
              <a:defRPr/>
            </a:pPr>
            <a:r>
              <a:rPr lang="en-US" sz="1100">
                <a:solidFill>
                  <a:schemeClr val="tx1"/>
                </a:solidFill>
              </a:rPr>
              <a:t>Create a PowerPoint deck with the PowerPoint agent, which can </a:t>
            </a:r>
            <a:r>
              <a:rPr lang="en-US" sz="1100">
                <a:solidFill>
                  <a:schemeClr val="tx1"/>
                </a:solidFill>
                <a:latin typeface="+mj-lt"/>
              </a:rPr>
              <a:t>pull from notes, references, and structure </a:t>
            </a:r>
            <a:r>
              <a:rPr lang="en-US" sz="1100">
                <a:solidFill>
                  <a:schemeClr val="tx1"/>
                </a:solidFill>
              </a:rPr>
              <a:t>already in your notebook to draft </a:t>
            </a:r>
            <a:r>
              <a:rPr lang="en-US" sz="1100">
                <a:solidFill>
                  <a:schemeClr val="tx1"/>
                </a:solidFill>
                <a:latin typeface="+mj-lt"/>
              </a:rPr>
              <a:t>slides that are consistent, ready to refine, </a:t>
            </a:r>
            <a:r>
              <a:rPr lang="en-US" sz="1100">
                <a:solidFill>
                  <a:schemeClr val="tx1"/>
                </a:solidFill>
              </a:rPr>
              <a:t>and </a:t>
            </a:r>
            <a:r>
              <a:rPr lang="en-US" sz="1100">
                <a:solidFill>
                  <a:schemeClr val="tx1"/>
                </a:solidFill>
                <a:latin typeface="+mj-lt"/>
              </a:rPr>
              <a:t>preloaded with visuals.</a:t>
            </a:r>
          </a:p>
          <a:p>
            <a:pPr marL="242888" indent="-171450" defTabSz="932472" fontAlgn="base">
              <a:spcBef>
                <a:spcPts val="600"/>
              </a:spcBef>
              <a:buClr>
                <a:srgbClr val="00B050"/>
              </a:buClr>
              <a:buFont typeface="Wingdings" panose="05000000000000000000" pitchFamily="2" charset="2"/>
              <a:buChar char="ü"/>
              <a:tabLst>
                <a:tab pos="517525" algn="l"/>
              </a:tabLst>
              <a:defRPr/>
            </a:pPr>
            <a:r>
              <a:rPr lang="en-US" sz="1100">
                <a:solidFill>
                  <a:schemeClr val="tx1"/>
                </a:solidFill>
                <a:latin typeface="+mj-lt"/>
              </a:rPr>
              <a:t>Choose the primary focus, level of detail, slide deck length, and design theme</a:t>
            </a:r>
            <a:r>
              <a:rPr lang="en-US" sz="1100">
                <a:solidFill>
                  <a:schemeClr val="tx1"/>
                </a:solidFill>
              </a:rPr>
              <a:t> to create a presentation for your unique request.</a:t>
            </a:r>
          </a:p>
        </p:txBody>
      </p:sp>
      <p:sp>
        <p:nvSpPr>
          <p:cNvPr id="16" name="TextBox 15">
            <a:extLst>
              <a:ext uri="{FF2B5EF4-FFF2-40B4-BE49-F238E27FC236}">
                <a16:creationId xmlns:a16="http://schemas.microsoft.com/office/drawing/2014/main" id="{4050327B-2933-182D-4DEF-99E6F5B66EB9}"/>
              </a:ext>
              <a:ext uri="{C183D7F6-B498-43B3-948B-1728B52AA6E4}">
                <adec:decorative xmlns:adec="http://schemas.microsoft.com/office/drawing/2017/decorative" val="0"/>
              </a:ext>
            </a:extLst>
          </p:cNvPr>
          <p:cNvSpPr txBox="1"/>
          <p:nvPr/>
        </p:nvSpPr>
        <p:spPr>
          <a:xfrm>
            <a:off x="726488" y="5718629"/>
            <a:ext cx="10735056" cy="455603"/>
          </a:xfrm>
          <a:prstGeom prst="roundRect">
            <a:avLst>
              <a:gd name="adj" fmla="val 31466"/>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R="0" lvl="0" indent="0" algn="ctr" fontAlgn="base">
              <a:lnSpc>
                <a:spcPct val="100000"/>
              </a:lnSpc>
              <a:spcBef>
                <a:spcPct val="0"/>
              </a:spcBef>
              <a:spcAft>
                <a:spcPct val="0"/>
              </a:spcAft>
              <a:buClrTx/>
              <a:buSzTx/>
              <a:buFontTx/>
              <a:buNone/>
              <a:tabLst/>
              <a:defRPr kumimoji="0" sz="1600" b="1" i="0" u="none" strike="noStrike" cap="none" spc="0" normalizeH="0" baseline="0">
                <a:ln w="3175">
                  <a:noFill/>
                </a:ln>
                <a:gradFill>
                  <a:gsLst>
                    <a:gs pos="76437">
                      <a:srgbClr val="FFFFFF"/>
                    </a:gs>
                    <a:gs pos="55747">
                      <a:srgbClr val="FFFFFF"/>
                    </a:gs>
                  </a:gsLst>
                  <a:path path="circle">
                    <a:fillToRect l="100000" b="100000"/>
                  </a:path>
                </a:gradFill>
                <a:effectLst/>
                <a:uLnTx/>
                <a:uFillTx/>
                <a:latin typeface="Segoe UI Semibold"/>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b="0" baseline="30000">
                <a:solidFill>
                  <a:schemeClr val="bg1"/>
                </a:solidFill>
                <a:latin typeface="+mj-lt"/>
              </a:rPr>
              <a:t>1</a:t>
            </a:r>
            <a:r>
              <a:rPr lang="en-US" b="0">
                <a:solidFill>
                  <a:schemeClr val="bg1"/>
                </a:solidFill>
                <a:latin typeface="+mj-lt"/>
              </a:rPr>
              <a:t> </a:t>
            </a:r>
            <a:r>
              <a:rPr lang="en-US" b="0">
                <a:solidFill>
                  <a:schemeClr val="bg1"/>
                </a:solidFill>
                <a:latin typeface="+mj-lt"/>
                <a:hlinkClick r:id="rId9">
                  <a:extLst>
                    <a:ext uri="{A12FA001-AC4F-418D-AE19-62706E023703}">
                      <ahyp:hlinkClr xmlns:ahyp="http://schemas.microsoft.com/office/drawing/2018/hyperlinkcolor" val="tx"/>
                    </a:ext>
                  </a:extLst>
                </a:hlinkClick>
              </a:rPr>
              <a:t>Copilot Notebooks: Enhancements to support creation, collaboration and learning</a:t>
            </a:r>
            <a:endParaRPr lang="en-US" b="0">
              <a:solidFill>
                <a:schemeClr val="bg1"/>
              </a:solidFill>
              <a:latin typeface="+mj-lt"/>
            </a:endParaRPr>
          </a:p>
        </p:txBody>
      </p:sp>
    </p:spTree>
    <p:extLst>
      <p:ext uri="{BB962C8B-B14F-4D97-AF65-F5344CB8AC3E}">
        <p14:creationId xmlns:p14="http://schemas.microsoft.com/office/powerpoint/2010/main" val="2945754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079722-ED5E-434D-25BE-98CB599E5C52}"/>
            </a:ext>
          </a:extLst>
        </p:cNvPr>
        <p:cNvGrpSpPr/>
        <p:nvPr/>
      </p:nvGrpSpPr>
      <p:grpSpPr>
        <a:xfrm>
          <a:off x="0" y="0"/>
          <a:ext cx="0" cy="0"/>
          <a:chOff x="0" y="0"/>
          <a:chExt cx="0" cy="0"/>
        </a:xfrm>
      </p:grpSpPr>
      <p:sp>
        <p:nvSpPr>
          <p:cNvPr id="14" name="Rounded Rectangle 67">
            <a:extLst>
              <a:ext uri="{FF2B5EF4-FFF2-40B4-BE49-F238E27FC236}">
                <a16:creationId xmlns:a16="http://schemas.microsoft.com/office/drawing/2014/main" id="{6D377224-4199-6B33-C4CA-699116648427}"/>
              </a:ext>
              <a:ext uri="{C183D7F6-B498-43B3-948B-1728B52AA6E4}">
                <adec:decorative xmlns:adec="http://schemas.microsoft.com/office/drawing/2017/decorative" val="1"/>
              </a:ext>
            </a:extLst>
          </p:cNvPr>
          <p:cNvSpPr>
            <a:spLocks/>
          </p:cNvSpPr>
          <p:nvPr/>
        </p:nvSpPr>
        <p:spPr bwMode="auto">
          <a:xfrm>
            <a:off x="588963" y="582612"/>
            <a:ext cx="560388" cy="560388"/>
          </a:xfrm>
          <a:prstGeom prst="roundRect">
            <a:avLst>
              <a:gd name="adj" fmla="val 50000"/>
            </a:avLst>
          </a:prstGeom>
          <a:gradFill flip="none" rotWithShape="1">
            <a:gsLst>
              <a:gs pos="60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lang="en-US" sz="1600" baseline="30000">
              <a:ln w="3175">
                <a:noFill/>
              </a:ln>
              <a:solidFill>
                <a:schemeClr val="bg1"/>
              </a:solidFill>
              <a:latin typeface="+mj-lt"/>
              <a:cs typeface="Segoe UI" pitchFamily="34" charset="0"/>
            </a:endParaRPr>
          </a:p>
        </p:txBody>
      </p:sp>
      <p:pic>
        <p:nvPicPr>
          <p:cNvPr id="155" name="Graphic 154">
            <a:extLst>
              <a:ext uri="{FF2B5EF4-FFF2-40B4-BE49-F238E27FC236}">
                <a16:creationId xmlns:a16="http://schemas.microsoft.com/office/drawing/2014/main" id="{43AB1B27-529D-2E85-1163-5995DDCCB60E}"/>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41313" y="635179"/>
            <a:ext cx="455688" cy="455254"/>
          </a:xfrm>
          <a:prstGeom prst="rect">
            <a:avLst/>
          </a:prstGeom>
        </p:spPr>
      </p:pic>
      <p:pic>
        <p:nvPicPr>
          <p:cNvPr id="9" name="Picture 8">
            <a:extLst>
              <a:ext uri="{FF2B5EF4-FFF2-40B4-BE49-F238E27FC236}">
                <a16:creationId xmlns:a16="http://schemas.microsoft.com/office/drawing/2014/main" id="{E2AB8ABC-CF29-FC9B-9F25-EF9513C9E5DF}"/>
              </a:ext>
              <a:ext uri="{C183D7F6-B498-43B3-948B-1728B52AA6E4}">
                <adec:decorative xmlns:adec="http://schemas.microsoft.com/office/drawing/2017/decorative" val="1"/>
              </a:ext>
            </a:extLst>
          </p:cNvPr>
          <p:cNvPicPr>
            <a:picLocks noChangeAspect="1"/>
          </p:cNvPicPr>
          <p:nvPr/>
        </p:nvPicPr>
        <p:blipFill rotWithShape="1">
          <a:blip r:embed="rId4" cstate="screen">
            <a:alphaModFix amt="50000"/>
            <a:extLst>
              <a:ext uri="{BEBA8EAE-BF5A-486C-A8C5-ECC9F3942E4B}">
                <a14:imgProps xmlns:a14="http://schemas.microsoft.com/office/drawing/2010/main">
                  <a14:imgLayer r:embed="rId5">
                    <a14:imgEffect>
                      <a14:sharpenSoften amount="-100000"/>
                    </a14:imgEffect>
                  </a14:imgLayer>
                </a14:imgProps>
              </a:ext>
              <a:ext uri="{28A0092B-C50C-407E-A947-70E740481C1C}">
                <a14:useLocalDpi xmlns:a14="http://schemas.microsoft.com/office/drawing/2010/main"/>
              </a:ext>
            </a:extLst>
          </a:blip>
          <a:srcRect t="7785"/>
          <a:stretch>
            <a:fillRect/>
          </a:stretch>
        </p:blipFill>
        <p:spPr>
          <a:xfrm>
            <a:off x="588169" y="1320799"/>
            <a:ext cx="11011694" cy="4988561"/>
          </a:xfrm>
          <a:prstGeom prst="roundRect">
            <a:avLst>
              <a:gd name="adj" fmla="val 479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10" name="Rectangle: Rounded Corners 9">
            <a:extLst>
              <a:ext uri="{FF2B5EF4-FFF2-40B4-BE49-F238E27FC236}">
                <a16:creationId xmlns:a16="http://schemas.microsoft.com/office/drawing/2014/main" id="{61D51011-0F04-A142-71D8-3CDE7D56010A}"/>
              </a:ext>
              <a:ext uri="{C183D7F6-B498-43B3-948B-1728B52AA6E4}">
                <adec:decorative xmlns:adec="http://schemas.microsoft.com/office/drawing/2017/decorative" val="1"/>
              </a:ext>
            </a:extLst>
          </p:cNvPr>
          <p:cNvSpPr>
            <a:spLocks/>
          </p:cNvSpPr>
          <p:nvPr/>
        </p:nvSpPr>
        <p:spPr bwMode="auto">
          <a:xfrm>
            <a:off x="725328" y="1455928"/>
            <a:ext cx="5091271" cy="4125540"/>
          </a:xfrm>
          <a:prstGeom prst="roundRect">
            <a:avLst>
              <a:gd name="adj" fmla="val 3314"/>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32472" fontAlgn="base">
              <a:spcBef>
                <a:spcPct val="0"/>
              </a:spcBef>
              <a:spcAft>
                <a:spcPct val="0"/>
              </a:spcAft>
            </a:pPr>
            <a:endParaRPr lang="en-US" sz="1200" b="1">
              <a:solidFill>
                <a:srgbClr val="000000"/>
              </a:solidFill>
              <a:latin typeface="Segoe UI"/>
              <a:cs typeface="Segoe UI" pitchFamily="34" charset="0"/>
            </a:endParaRPr>
          </a:p>
        </p:txBody>
      </p:sp>
      <p:sp>
        <p:nvSpPr>
          <p:cNvPr id="3" name="Title 2">
            <a:extLst>
              <a:ext uri="{FF2B5EF4-FFF2-40B4-BE49-F238E27FC236}">
                <a16:creationId xmlns:a16="http://schemas.microsoft.com/office/drawing/2014/main" id="{C9D6BEC7-9BFD-9233-402B-37D234D349AF}"/>
              </a:ext>
              <a:ext uri="{C183D7F6-B498-43B3-948B-1728B52AA6E4}">
                <adec:decorative xmlns:adec="http://schemas.microsoft.com/office/drawing/2017/decorative" val="0"/>
              </a:ext>
            </a:extLst>
          </p:cNvPr>
          <p:cNvSpPr>
            <a:spLocks noGrp="1"/>
          </p:cNvSpPr>
          <p:nvPr>
            <p:ph type="title"/>
          </p:nvPr>
        </p:nvSpPr>
        <p:spPr>
          <a:xfrm>
            <a:off x="588261" y="585216"/>
            <a:ext cx="11011601" cy="553998"/>
          </a:xfrm>
        </p:spPr>
        <p:txBody>
          <a:bodyPr vert="horz" wrap="square" lIns="731520" tIns="0" rIns="0" bIns="0" rtlCol="0" anchor="t">
            <a:spAutoFit/>
          </a:bodyPr>
          <a:lstStyle/>
          <a:p>
            <a:r>
              <a:rPr lang="en-US"/>
              <a:t>Interactive Mind Map</a:t>
            </a:r>
            <a:endParaRPr lang="en-IN"/>
          </a:p>
        </p:txBody>
      </p:sp>
      <p:sp>
        <p:nvSpPr>
          <p:cNvPr id="13" name="Rectangle: Rounded Corners 26">
            <a:extLst>
              <a:ext uri="{FF2B5EF4-FFF2-40B4-BE49-F238E27FC236}">
                <a16:creationId xmlns:a16="http://schemas.microsoft.com/office/drawing/2014/main" id="{6221C6CE-5080-BB08-A3D8-AD3EA16DEA16}"/>
              </a:ext>
              <a:ext uri="{C183D7F6-B498-43B3-948B-1728B52AA6E4}">
                <adec:decorative xmlns:adec="http://schemas.microsoft.com/office/drawing/2017/decorative" val="0"/>
              </a:ext>
            </a:extLst>
          </p:cNvPr>
          <p:cNvSpPr/>
          <p:nvPr/>
        </p:nvSpPr>
        <p:spPr bwMode="auto">
          <a:xfrm>
            <a:off x="878453" y="1617279"/>
            <a:ext cx="4684147" cy="300595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32472" rtl="0" eaLnBrk="1" fontAlgn="base" latinLnBrk="0" hangingPunct="1">
              <a:spcBef>
                <a:spcPts val="800"/>
              </a:spcBef>
              <a:buClrTx/>
              <a:buSzTx/>
              <a:buFontTx/>
              <a:buNone/>
              <a:tabLst/>
              <a:defRPr/>
            </a:pPr>
            <a:r>
              <a:rPr kumimoji="0" lang="en-US" sz="20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mj-lt"/>
                <a:ea typeface="+mn-ea"/>
                <a:cs typeface="+mn-cs"/>
              </a:rPr>
              <a:t>Make sense of your complex work</a:t>
            </a:r>
          </a:p>
          <a:p>
            <a:pPr marL="449263" indent="-319088" defTabSz="932472" fontAlgn="base">
              <a:spcBef>
                <a:spcPts val="800"/>
              </a:spcBef>
              <a:buClr>
                <a:srgbClr val="00B050"/>
              </a:buClr>
              <a:buFont typeface="Wingdings" panose="05000000000000000000" pitchFamily="2" charset="2"/>
              <a:buChar char="ü"/>
              <a:defRPr/>
            </a:pPr>
            <a:r>
              <a:rPr lang="en-US">
                <a:solidFill>
                  <a:schemeClr val="tx1"/>
                </a:solidFill>
              </a:rPr>
              <a:t>Explore your notebook’s content and see how </a:t>
            </a:r>
            <a:r>
              <a:rPr lang="en-US">
                <a:solidFill>
                  <a:schemeClr val="tx1"/>
                </a:solidFill>
                <a:latin typeface="+mj-lt"/>
              </a:rPr>
              <a:t>key themes, concepts, </a:t>
            </a:r>
            <a:r>
              <a:rPr lang="en-US">
                <a:solidFill>
                  <a:schemeClr val="tx1"/>
                </a:solidFill>
              </a:rPr>
              <a:t>or</a:t>
            </a:r>
            <a:r>
              <a:rPr lang="en-US">
                <a:solidFill>
                  <a:schemeClr val="tx1"/>
                </a:solidFill>
                <a:latin typeface="+mj-lt"/>
              </a:rPr>
              <a:t> topics connect visually</a:t>
            </a:r>
            <a:r>
              <a:rPr lang="en-US">
                <a:solidFill>
                  <a:schemeClr val="tx1"/>
                </a:solidFill>
              </a:rPr>
              <a:t> through an interactive mind map</a:t>
            </a:r>
            <a:r>
              <a:rPr lang="en-US" baseline="30000">
                <a:solidFill>
                  <a:schemeClr val="tx1"/>
                </a:solidFill>
              </a:rPr>
              <a:t>1</a:t>
            </a:r>
            <a:r>
              <a:rPr lang="en-US">
                <a:solidFill>
                  <a:schemeClr val="tx1"/>
                </a:solidFill>
              </a:rPr>
              <a:t>.</a:t>
            </a:r>
          </a:p>
          <a:p>
            <a:pPr marL="449263" indent="-319088" defTabSz="932472" fontAlgn="base">
              <a:spcBef>
                <a:spcPts val="800"/>
              </a:spcBef>
              <a:buClr>
                <a:srgbClr val="00B050"/>
              </a:buClr>
              <a:buFont typeface="Wingdings" panose="05000000000000000000" pitchFamily="2" charset="2"/>
              <a:buChar char="ü"/>
              <a:defRPr/>
            </a:pPr>
            <a:r>
              <a:rPr lang="en-US">
                <a:solidFill>
                  <a:schemeClr val="tx1"/>
                </a:solidFill>
              </a:rPr>
              <a:t>Generate a map of key topics and relationships from your notebook. See </a:t>
            </a:r>
            <a:r>
              <a:rPr lang="en-US">
                <a:solidFill>
                  <a:schemeClr val="tx1"/>
                </a:solidFill>
                <a:latin typeface="+mj-lt"/>
              </a:rPr>
              <a:t>connections, view quick summaries of individual </a:t>
            </a:r>
            <a:r>
              <a:rPr lang="en-US">
                <a:solidFill>
                  <a:schemeClr val="tx1"/>
                </a:solidFill>
              </a:rPr>
              <a:t>nodes, and ask Copilot to </a:t>
            </a:r>
            <a:r>
              <a:rPr lang="en-US">
                <a:solidFill>
                  <a:schemeClr val="tx1"/>
                </a:solidFill>
                <a:latin typeface="+mj-lt"/>
              </a:rPr>
              <a:t>help explain a concept further</a:t>
            </a:r>
            <a:r>
              <a:rPr lang="en-US" baseline="30000">
                <a:solidFill>
                  <a:schemeClr val="tx1"/>
                </a:solidFill>
                <a:latin typeface="+mj-lt"/>
              </a:rPr>
              <a:t>1</a:t>
            </a:r>
            <a:r>
              <a:rPr lang="en-US">
                <a:solidFill>
                  <a:schemeClr val="tx1"/>
                </a:solidFill>
                <a:latin typeface="+mj-lt"/>
              </a:rPr>
              <a:t>.</a:t>
            </a:r>
          </a:p>
        </p:txBody>
      </p:sp>
      <p:pic>
        <p:nvPicPr>
          <p:cNvPr id="174" name="Picture 173" descr="Screenshot of Copilot Notebooks showing a mind map for a three-phase launch strategy with pre-launch, launch, and post-launch branches.">
            <a:extLst>
              <a:ext uri="{FF2B5EF4-FFF2-40B4-BE49-F238E27FC236}">
                <a16:creationId xmlns:a16="http://schemas.microsoft.com/office/drawing/2014/main" id="{E2C1BF22-9E20-1694-F6DD-C88726B204FC}"/>
              </a:ext>
              <a:ext uri="{C183D7F6-B498-43B3-948B-1728B52AA6E4}">
                <adec:decorative xmlns:adec="http://schemas.microsoft.com/office/drawing/2017/decorative" val="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a:fillRect/>
          </a:stretch>
        </p:blipFill>
        <p:spPr>
          <a:xfrm>
            <a:off x="5974080" y="1902848"/>
            <a:ext cx="5487464" cy="3231701"/>
          </a:xfrm>
          <a:prstGeom prst="roundRect">
            <a:avLst>
              <a:gd name="adj" fmla="val 2797"/>
            </a:avLst>
          </a:prstGeom>
        </p:spPr>
      </p:pic>
      <p:sp>
        <p:nvSpPr>
          <p:cNvPr id="11" name="TextBox 10">
            <a:extLst>
              <a:ext uri="{FF2B5EF4-FFF2-40B4-BE49-F238E27FC236}">
                <a16:creationId xmlns:a16="http://schemas.microsoft.com/office/drawing/2014/main" id="{B2AD97C9-D6B0-29B0-F4A2-EF7F11ED9071}"/>
              </a:ext>
              <a:ext uri="{C183D7F6-B498-43B3-948B-1728B52AA6E4}">
                <adec:decorative xmlns:adec="http://schemas.microsoft.com/office/drawing/2017/decorative" val="0"/>
              </a:ext>
            </a:extLst>
          </p:cNvPr>
          <p:cNvSpPr txBox="1"/>
          <p:nvPr/>
        </p:nvSpPr>
        <p:spPr>
          <a:xfrm>
            <a:off x="726488" y="5718629"/>
            <a:ext cx="10735056" cy="455603"/>
          </a:xfrm>
          <a:prstGeom prst="roundRect">
            <a:avLst>
              <a:gd name="adj" fmla="val 31466"/>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R="0" lvl="0" indent="0" algn="ctr" fontAlgn="base">
              <a:lnSpc>
                <a:spcPct val="100000"/>
              </a:lnSpc>
              <a:spcBef>
                <a:spcPct val="0"/>
              </a:spcBef>
              <a:spcAft>
                <a:spcPct val="0"/>
              </a:spcAft>
              <a:buClrTx/>
              <a:buSzTx/>
              <a:buFontTx/>
              <a:buNone/>
              <a:tabLst/>
              <a:defRPr kumimoji="0" sz="1600" b="1" i="0" u="none" strike="noStrike" cap="none" spc="0" normalizeH="0" baseline="0">
                <a:ln w="3175">
                  <a:noFill/>
                </a:ln>
                <a:gradFill>
                  <a:gsLst>
                    <a:gs pos="76437">
                      <a:srgbClr val="FFFFFF"/>
                    </a:gs>
                    <a:gs pos="55747">
                      <a:srgbClr val="FFFFFF"/>
                    </a:gs>
                  </a:gsLst>
                  <a:path path="circle">
                    <a:fillToRect l="100000" b="100000"/>
                  </a:path>
                </a:gradFill>
                <a:effectLst/>
                <a:uLnTx/>
                <a:uFillTx/>
                <a:latin typeface="Segoe UI Semibold"/>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b="0" baseline="30000">
                <a:solidFill>
                  <a:schemeClr val="bg1"/>
                </a:solidFill>
                <a:latin typeface="+mj-lt"/>
              </a:rPr>
              <a:t>1</a:t>
            </a:r>
            <a:r>
              <a:rPr lang="en-US" b="0">
                <a:solidFill>
                  <a:schemeClr val="bg1"/>
                </a:solidFill>
                <a:latin typeface="+mj-lt"/>
              </a:rPr>
              <a:t> </a:t>
            </a:r>
            <a:r>
              <a:rPr lang="en-US" b="0">
                <a:solidFill>
                  <a:schemeClr val="bg1"/>
                </a:solidFill>
                <a:latin typeface="+mj-lt"/>
                <a:hlinkClick r:id="rId7">
                  <a:extLst>
                    <a:ext uri="{A12FA001-AC4F-418D-AE19-62706E023703}">
                      <ahyp:hlinkClr xmlns:ahyp="http://schemas.microsoft.com/office/drawing/2018/hyperlinkcolor" val="tx"/>
                    </a:ext>
                  </a:extLst>
                </a:hlinkClick>
              </a:rPr>
              <a:t>Copilot Notebooks: Enhancements to support creation, collaboration and learning</a:t>
            </a:r>
            <a:endParaRPr lang="en-US" b="0">
              <a:solidFill>
                <a:schemeClr val="bg1"/>
              </a:solidFill>
              <a:latin typeface="+mj-lt"/>
            </a:endParaRPr>
          </a:p>
        </p:txBody>
      </p:sp>
    </p:spTree>
    <p:extLst>
      <p:ext uri="{BB962C8B-B14F-4D97-AF65-F5344CB8AC3E}">
        <p14:creationId xmlns:p14="http://schemas.microsoft.com/office/powerpoint/2010/main" val="1342795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3B55C-C210-AD8A-4CBE-3BD7BED21DA0}"/>
            </a:ext>
          </a:extLst>
        </p:cNvPr>
        <p:cNvGrpSpPr/>
        <p:nvPr/>
      </p:nvGrpSpPr>
      <p:grpSpPr>
        <a:xfrm>
          <a:off x="0" y="0"/>
          <a:ext cx="0" cy="0"/>
          <a:chOff x="0" y="0"/>
          <a:chExt cx="0" cy="0"/>
        </a:xfrm>
      </p:grpSpPr>
      <p:sp>
        <p:nvSpPr>
          <p:cNvPr id="19" name="Rounded Rectangle 67">
            <a:extLst>
              <a:ext uri="{FF2B5EF4-FFF2-40B4-BE49-F238E27FC236}">
                <a16:creationId xmlns:a16="http://schemas.microsoft.com/office/drawing/2014/main" id="{0FEB8F71-224B-0223-AB67-8813534DBE21}"/>
              </a:ext>
              <a:ext uri="{C183D7F6-B498-43B3-948B-1728B52AA6E4}">
                <adec:decorative xmlns:adec="http://schemas.microsoft.com/office/drawing/2017/decorative" val="1"/>
              </a:ext>
            </a:extLst>
          </p:cNvPr>
          <p:cNvSpPr>
            <a:spLocks/>
          </p:cNvSpPr>
          <p:nvPr/>
        </p:nvSpPr>
        <p:spPr bwMode="auto">
          <a:xfrm>
            <a:off x="588963" y="582612"/>
            <a:ext cx="560388" cy="560388"/>
          </a:xfrm>
          <a:prstGeom prst="roundRect">
            <a:avLst>
              <a:gd name="adj" fmla="val 50000"/>
            </a:avLst>
          </a:prstGeom>
          <a:gradFill flip="none" rotWithShape="1">
            <a:gsLst>
              <a:gs pos="60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lang="en-US" sz="1600" baseline="30000">
              <a:ln w="3175">
                <a:noFill/>
              </a:ln>
              <a:solidFill>
                <a:schemeClr val="bg1"/>
              </a:solidFill>
              <a:latin typeface="+mj-lt"/>
              <a:cs typeface="Segoe UI" pitchFamily="34" charset="0"/>
            </a:endParaRPr>
          </a:p>
        </p:txBody>
      </p:sp>
      <p:pic>
        <p:nvPicPr>
          <p:cNvPr id="4" name="Graphic 3">
            <a:extLst>
              <a:ext uri="{FF2B5EF4-FFF2-40B4-BE49-F238E27FC236}">
                <a16:creationId xmlns:a16="http://schemas.microsoft.com/office/drawing/2014/main" id="{35DA2535-F7E8-FABF-1CFF-FFF312E6718E}"/>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90618" y="683769"/>
            <a:ext cx="357080" cy="358076"/>
          </a:xfrm>
          <a:prstGeom prst="rect">
            <a:avLst/>
          </a:prstGeom>
        </p:spPr>
      </p:pic>
      <p:pic>
        <p:nvPicPr>
          <p:cNvPr id="14" name="Picture 13">
            <a:extLst>
              <a:ext uri="{FF2B5EF4-FFF2-40B4-BE49-F238E27FC236}">
                <a16:creationId xmlns:a16="http://schemas.microsoft.com/office/drawing/2014/main" id="{C86DE5BC-C6E8-467A-4E58-6C69655B3C8C}"/>
              </a:ext>
              <a:ext uri="{C183D7F6-B498-43B3-948B-1728B52AA6E4}">
                <adec:decorative xmlns:adec="http://schemas.microsoft.com/office/drawing/2017/decorative" val="1"/>
              </a:ext>
            </a:extLst>
          </p:cNvPr>
          <p:cNvPicPr>
            <a:picLocks noChangeAspect="1"/>
          </p:cNvPicPr>
          <p:nvPr/>
        </p:nvPicPr>
        <p:blipFill rotWithShape="1">
          <a:blip r:embed="rId4" cstate="screen">
            <a:alphaModFix amt="50000"/>
            <a:extLst>
              <a:ext uri="{BEBA8EAE-BF5A-486C-A8C5-ECC9F3942E4B}">
                <a14:imgProps xmlns:a14="http://schemas.microsoft.com/office/drawing/2010/main">
                  <a14:imgLayer r:embed="rId5">
                    <a14:imgEffect>
                      <a14:sharpenSoften amount="-100000"/>
                    </a14:imgEffect>
                  </a14:imgLayer>
                </a14:imgProps>
              </a:ext>
              <a:ext uri="{28A0092B-C50C-407E-A947-70E740481C1C}">
                <a14:useLocalDpi xmlns:a14="http://schemas.microsoft.com/office/drawing/2010/main"/>
              </a:ext>
            </a:extLst>
          </a:blip>
          <a:srcRect t="7785"/>
          <a:stretch>
            <a:fillRect/>
          </a:stretch>
        </p:blipFill>
        <p:spPr>
          <a:xfrm>
            <a:off x="588169" y="1320799"/>
            <a:ext cx="11011694" cy="4988561"/>
          </a:xfrm>
          <a:prstGeom prst="roundRect">
            <a:avLst>
              <a:gd name="adj" fmla="val 479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15" name="Rectangle: Rounded Corners 14">
            <a:extLst>
              <a:ext uri="{FF2B5EF4-FFF2-40B4-BE49-F238E27FC236}">
                <a16:creationId xmlns:a16="http://schemas.microsoft.com/office/drawing/2014/main" id="{0226FD85-43A3-C9E0-3633-DB87B33008C0}"/>
              </a:ext>
              <a:ext uri="{C183D7F6-B498-43B3-948B-1728B52AA6E4}">
                <adec:decorative xmlns:adec="http://schemas.microsoft.com/office/drawing/2017/decorative" val="1"/>
              </a:ext>
            </a:extLst>
          </p:cNvPr>
          <p:cNvSpPr>
            <a:spLocks/>
          </p:cNvSpPr>
          <p:nvPr/>
        </p:nvSpPr>
        <p:spPr bwMode="auto">
          <a:xfrm>
            <a:off x="725328" y="1455928"/>
            <a:ext cx="5091271" cy="4125540"/>
          </a:xfrm>
          <a:prstGeom prst="roundRect">
            <a:avLst>
              <a:gd name="adj" fmla="val 3314"/>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32472" fontAlgn="base">
              <a:spcBef>
                <a:spcPct val="0"/>
              </a:spcBef>
              <a:spcAft>
                <a:spcPct val="0"/>
              </a:spcAft>
            </a:pPr>
            <a:endParaRPr lang="en-US" sz="1200" b="1">
              <a:solidFill>
                <a:srgbClr val="000000"/>
              </a:solidFill>
              <a:latin typeface="Segoe UI"/>
              <a:cs typeface="Segoe UI" pitchFamily="34" charset="0"/>
            </a:endParaRPr>
          </a:p>
        </p:txBody>
      </p:sp>
      <p:sp>
        <p:nvSpPr>
          <p:cNvPr id="7" name="Title 6">
            <a:extLst>
              <a:ext uri="{FF2B5EF4-FFF2-40B4-BE49-F238E27FC236}">
                <a16:creationId xmlns:a16="http://schemas.microsoft.com/office/drawing/2014/main" id="{7D45BF66-6F6F-DFB8-DBB4-4D9698882F4C}"/>
              </a:ext>
              <a:ext uri="{C183D7F6-B498-43B3-948B-1728B52AA6E4}">
                <adec:decorative xmlns:adec="http://schemas.microsoft.com/office/drawing/2017/decorative" val="0"/>
              </a:ext>
            </a:extLst>
          </p:cNvPr>
          <p:cNvSpPr>
            <a:spLocks noGrp="1"/>
          </p:cNvSpPr>
          <p:nvPr>
            <p:ph type="title"/>
          </p:nvPr>
        </p:nvSpPr>
        <p:spPr>
          <a:xfrm>
            <a:off x="588261" y="585216"/>
            <a:ext cx="11011601" cy="553998"/>
          </a:xfrm>
        </p:spPr>
        <p:txBody>
          <a:bodyPr vert="horz" wrap="square" lIns="731520" tIns="0" rIns="0" bIns="0" rtlCol="0" anchor="t">
            <a:spAutoFit/>
          </a:bodyPr>
          <a:lstStyle/>
          <a:p>
            <a:r>
              <a:rPr lang="en-US"/>
              <a:t>Study Guides</a:t>
            </a:r>
            <a:endParaRPr lang="en-IN"/>
          </a:p>
        </p:txBody>
      </p:sp>
      <p:sp>
        <p:nvSpPr>
          <p:cNvPr id="18" name="Rectangle: Rounded Corners 26">
            <a:extLst>
              <a:ext uri="{FF2B5EF4-FFF2-40B4-BE49-F238E27FC236}">
                <a16:creationId xmlns:a16="http://schemas.microsoft.com/office/drawing/2014/main" id="{869A4CAD-02E0-7906-6C78-3D13CDC45844}"/>
              </a:ext>
              <a:ext uri="{C183D7F6-B498-43B3-948B-1728B52AA6E4}">
                <adec:decorative xmlns:adec="http://schemas.microsoft.com/office/drawing/2017/decorative" val="0"/>
              </a:ext>
            </a:extLst>
          </p:cNvPr>
          <p:cNvSpPr/>
          <p:nvPr/>
        </p:nvSpPr>
        <p:spPr bwMode="auto">
          <a:xfrm>
            <a:off x="878453" y="1617279"/>
            <a:ext cx="4684147" cy="300595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32472" rtl="0" eaLnBrk="1" fontAlgn="base" latinLnBrk="0" hangingPunct="1">
              <a:spcBef>
                <a:spcPts val="800"/>
              </a:spcBef>
              <a:buClrTx/>
              <a:buSzTx/>
              <a:buFontTx/>
              <a:buNone/>
              <a:tabLst/>
              <a:defRPr/>
            </a:pPr>
            <a:r>
              <a:rPr kumimoji="0" lang="en-US" sz="20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mj-lt"/>
                <a:ea typeface="+mn-ea"/>
                <a:cs typeface="+mn-cs"/>
              </a:rPr>
              <a:t>Learn from your Notebook</a:t>
            </a:r>
          </a:p>
          <a:p>
            <a:pPr marL="449263" indent="-319088" defTabSz="932472" fontAlgn="base">
              <a:spcBef>
                <a:spcPts val="800"/>
              </a:spcBef>
              <a:buClr>
                <a:srgbClr val="00B050"/>
              </a:buClr>
              <a:buFont typeface="Wingdings" panose="05000000000000000000" pitchFamily="2" charset="2"/>
              <a:buChar char="ü"/>
              <a:defRPr/>
            </a:pPr>
            <a:r>
              <a:rPr lang="en-US">
                <a:solidFill>
                  <a:schemeClr val="tx1"/>
                </a:solidFill>
              </a:rPr>
              <a:t>Start with a summary, explore</a:t>
            </a:r>
            <a:br>
              <a:rPr lang="en-US">
                <a:solidFill>
                  <a:schemeClr val="tx1"/>
                </a:solidFill>
              </a:rPr>
            </a:br>
            <a:r>
              <a:rPr lang="en-US">
                <a:solidFill>
                  <a:schemeClr val="tx1"/>
                </a:solidFill>
              </a:rPr>
              <a:t>deep-dive topic pages, and </a:t>
            </a:r>
            <a:r>
              <a:rPr lang="en-US">
                <a:solidFill>
                  <a:schemeClr val="tx1"/>
                </a:solidFill>
                <a:latin typeface="+mj-lt"/>
              </a:rPr>
              <a:t>test</a:t>
            </a:r>
            <a:br>
              <a:rPr lang="en-US">
                <a:solidFill>
                  <a:schemeClr val="tx1"/>
                </a:solidFill>
                <a:latin typeface="+mj-lt"/>
              </a:rPr>
            </a:br>
            <a:r>
              <a:rPr lang="en-US">
                <a:solidFill>
                  <a:schemeClr val="tx1"/>
                </a:solidFill>
                <a:latin typeface="+mj-lt"/>
              </a:rPr>
              <a:t>your knowledge with flashcards and quizzes</a:t>
            </a:r>
            <a:r>
              <a:rPr lang="en-US" baseline="30000">
                <a:solidFill>
                  <a:schemeClr val="tx1"/>
                </a:solidFill>
                <a:latin typeface="+mj-lt"/>
              </a:rPr>
              <a:t>1</a:t>
            </a:r>
            <a:r>
              <a:rPr lang="en-US">
                <a:solidFill>
                  <a:schemeClr val="tx1"/>
                </a:solidFill>
                <a:latin typeface="+mj-lt"/>
              </a:rPr>
              <a:t>.</a:t>
            </a:r>
          </a:p>
          <a:p>
            <a:pPr marL="449263" indent="-319088" defTabSz="932472" fontAlgn="base">
              <a:spcBef>
                <a:spcPts val="800"/>
              </a:spcBef>
              <a:buClr>
                <a:srgbClr val="00B050"/>
              </a:buClr>
              <a:buFont typeface="Wingdings" panose="05000000000000000000" pitchFamily="2" charset="2"/>
              <a:buChar char="ü"/>
              <a:defRPr/>
            </a:pPr>
            <a:r>
              <a:rPr lang="en-US">
                <a:solidFill>
                  <a:schemeClr val="tx1"/>
                </a:solidFill>
              </a:rPr>
              <a:t>Whether you’re </a:t>
            </a:r>
            <a:r>
              <a:rPr lang="en-US">
                <a:solidFill>
                  <a:schemeClr val="tx1"/>
                </a:solidFill>
                <a:latin typeface="+mj-lt"/>
              </a:rPr>
              <a:t>preparing for a meeting, onboarding on a new project</a:t>
            </a:r>
            <a:r>
              <a:rPr lang="en-US">
                <a:solidFill>
                  <a:schemeClr val="tx1"/>
                </a:solidFill>
              </a:rPr>
              <a:t>, or </a:t>
            </a:r>
            <a:r>
              <a:rPr lang="en-US">
                <a:solidFill>
                  <a:schemeClr val="tx1"/>
                </a:solidFill>
                <a:latin typeface="+mj-lt"/>
              </a:rPr>
              <a:t>learning unfamiliar material</a:t>
            </a:r>
            <a:r>
              <a:rPr lang="en-US">
                <a:solidFill>
                  <a:schemeClr val="tx1"/>
                </a:solidFill>
              </a:rPr>
              <a:t>, Copilot Notebooks can help you get up to speed and build your expertise.</a:t>
            </a:r>
          </a:p>
        </p:txBody>
      </p:sp>
      <p:pic>
        <p:nvPicPr>
          <p:cNvPr id="6" name="Picture 5" descr="Screenshot of Copilot Notebooks showing the Study Guide popup with options like summary, flashcards, quiz, and topic pages.">
            <a:extLst>
              <a:ext uri="{FF2B5EF4-FFF2-40B4-BE49-F238E27FC236}">
                <a16:creationId xmlns:a16="http://schemas.microsoft.com/office/drawing/2014/main" id="{69CC8A5B-75DC-9CD1-D751-F5C81C509434}"/>
              </a:ext>
              <a:ext uri="{C183D7F6-B498-43B3-948B-1728B52AA6E4}">
                <adec:decorative xmlns:adec="http://schemas.microsoft.com/office/drawing/2017/decorative" val="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974080" y="1975896"/>
            <a:ext cx="5487464" cy="3085603"/>
          </a:xfrm>
          <a:prstGeom prst="roundRect">
            <a:avLst>
              <a:gd name="adj" fmla="val 2797"/>
            </a:avLst>
          </a:prstGeom>
        </p:spPr>
      </p:pic>
      <p:sp>
        <p:nvSpPr>
          <p:cNvPr id="16" name="TextBox 15">
            <a:extLst>
              <a:ext uri="{FF2B5EF4-FFF2-40B4-BE49-F238E27FC236}">
                <a16:creationId xmlns:a16="http://schemas.microsoft.com/office/drawing/2014/main" id="{324BCA07-5B2B-3997-62DF-ACB6904AA352}"/>
              </a:ext>
              <a:ext uri="{C183D7F6-B498-43B3-948B-1728B52AA6E4}">
                <adec:decorative xmlns:adec="http://schemas.microsoft.com/office/drawing/2017/decorative" val="0"/>
              </a:ext>
            </a:extLst>
          </p:cNvPr>
          <p:cNvSpPr txBox="1"/>
          <p:nvPr/>
        </p:nvSpPr>
        <p:spPr>
          <a:xfrm>
            <a:off x="726488" y="5718629"/>
            <a:ext cx="10735056" cy="455603"/>
          </a:xfrm>
          <a:prstGeom prst="roundRect">
            <a:avLst>
              <a:gd name="adj" fmla="val 31466"/>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R="0" lvl="0" indent="0" algn="ctr" fontAlgn="base">
              <a:lnSpc>
                <a:spcPct val="100000"/>
              </a:lnSpc>
              <a:spcBef>
                <a:spcPct val="0"/>
              </a:spcBef>
              <a:spcAft>
                <a:spcPct val="0"/>
              </a:spcAft>
              <a:buClrTx/>
              <a:buSzTx/>
              <a:buFontTx/>
              <a:buNone/>
              <a:tabLst/>
              <a:defRPr kumimoji="0" sz="1600" b="1" i="0" u="none" strike="noStrike" cap="none" spc="0" normalizeH="0" baseline="0">
                <a:ln w="3175">
                  <a:noFill/>
                </a:ln>
                <a:gradFill>
                  <a:gsLst>
                    <a:gs pos="76437">
                      <a:srgbClr val="FFFFFF"/>
                    </a:gs>
                    <a:gs pos="55747">
                      <a:srgbClr val="FFFFFF"/>
                    </a:gs>
                  </a:gsLst>
                  <a:path path="circle">
                    <a:fillToRect l="100000" b="100000"/>
                  </a:path>
                </a:gradFill>
                <a:effectLst/>
                <a:uLnTx/>
                <a:uFillTx/>
                <a:latin typeface="Segoe UI Semibold"/>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b="0" baseline="30000">
                <a:solidFill>
                  <a:schemeClr val="bg1"/>
                </a:solidFill>
                <a:latin typeface="+mj-lt"/>
              </a:rPr>
              <a:t>1</a:t>
            </a:r>
            <a:r>
              <a:rPr lang="en-US" b="0">
                <a:solidFill>
                  <a:schemeClr val="bg1"/>
                </a:solidFill>
                <a:latin typeface="+mj-lt"/>
              </a:rPr>
              <a:t> </a:t>
            </a:r>
            <a:r>
              <a:rPr lang="en-US" b="0">
                <a:solidFill>
                  <a:schemeClr val="bg1"/>
                </a:solidFill>
                <a:latin typeface="+mj-lt"/>
                <a:hlinkClick r:id="rId7">
                  <a:extLst>
                    <a:ext uri="{A12FA001-AC4F-418D-AE19-62706E023703}">
                      <ahyp:hlinkClr xmlns:ahyp="http://schemas.microsoft.com/office/drawing/2018/hyperlinkcolor" val="tx"/>
                    </a:ext>
                  </a:extLst>
                </a:hlinkClick>
              </a:rPr>
              <a:t>Copilot Notebooks: Enhancements to support creation, collaboration and learning</a:t>
            </a:r>
            <a:endParaRPr lang="en-US" b="0">
              <a:solidFill>
                <a:schemeClr val="bg1"/>
              </a:solidFill>
              <a:latin typeface="+mj-lt"/>
            </a:endParaRPr>
          </a:p>
        </p:txBody>
      </p:sp>
    </p:spTree>
    <p:extLst>
      <p:ext uri="{BB962C8B-B14F-4D97-AF65-F5344CB8AC3E}">
        <p14:creationId xmlns:p14="http://schemas.microsoft.com/office/powerpoint/2010/main" val="3959718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DB65F-0A9E-2708-D783-E1CF217AD5A3}"/>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2741F96E-3FC4-1975-C428-65839BAD0FA9}"/>
              </a:ext>
              <a:ext uri="{C183D7F6-B498-43B3-948B-1728B52AA6E4}">
                <adec:decorative xmlns:adec="http://schemas.microsoft.com/office/drawing/2017/decorative" val="1"/>
              </a:ext>
            </a:extLst>
          </p:cNvPr>
          <p:cNvPicPr>
            <a:picLocks noChangeAspect="1"/>
          </p:cNvPicPr>
          <p:nvPr/>
        </p:nvPicPr>
        <p:blipFill rotWithShape="1">
          <a:blip r:embed="rId3" cstate="screen">
            <a:alphaModFix amt="50000"/>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a:ext>
            </a:extLst>
          </a:blip>
          <a:srcRect/>
          <a:stretch/>
        </p:blipFill>
        <p:spPr>
          <a:xfrm>
            <a:off x="589069" y="1616581"/>
            <a:ext cx="11013862" cy="4656203"/>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10" name="TextBox 9">
            <a:extLst>
              <a:ext uri="{FF2B5EF4-FFF2-40B4-BE49-F238E27FC236}">
                <a16:creationId xmlns:a16="http://schemas.microsoft.com/office/drawing/2014/main" id="{6D2B38FE-97DE-A9B0-7083-91B957CBD350}"/>
              </a:ext>
              <a:ext uri="{C183D7F6-B498-43B3-948B-1728B52AA6E4}">
                <adec:decorative xmlns:adec="http://schemas.microsoft.com/office/drawing/2017/decorative" val="1"/>
              </a:ext>
            </a:extLst>
          </p:cNvPr>
          <p:cNvSpPr txBox="1">
            <a:spLocks/>
          </p:cNvSpPr>
          <p:nvPr/>
        </p:nvSpPr>
        <p:spPr>
          <a:xfrm>
            <a:off x="680509" y="1699536"/>
            <a:ext cx="8361223" cy="4481808"/>
          </a:xfrm>
          <a:prstGeom prst="roundRect">
            <a:avLst>
              <a:gd name="adj" fmla="val 1735"/>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lvl="0" indent="0" defTabSz="932472" fontAlgn="base">
              <a:lnSpc>
                <a:spcPct val="100000"/>
              </a:lnSpc>
              <a:spcBef>
                <a:spcPct val="0"/>
              </a:spcBef>
              <a:spcAft>
                <a:spcPct val="0"/>
              </a:spcAft>
              <a:buClrTx/>
              <a:buSzTx/>
              <a:buFontTx/>
              <a:buNone/>
              <a:tabLst/>
              <a:defRPr kumimoji="0" sz="1600" b="0" i="0" u="none" strike="noStrike" cap="none" spc="0" normalizeH="0" baseline="0">
                <a:ln>
                  <a:noFill/>
                </a:ln>
                <a:solidFill>
                  <a:srgbClr val="000000"/>
                </a:solidFill>
                <a:effectLst/>
                <a:uLnTx/>
                <a:uFillTx/>
                <a:latin typeface="Segoe UI"/>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11" name="TextBox 10">
            <a:extLst>
              <a:ext uri="{FF2B5EF4-FFF2-40B4-BE49-F238E27FC236}">
                <a16:creationId xmlns:a16="http://schemas.microsoft.com/office/drawing/2014/main" id="{5A9F1766-6167-5383-1EEB-975BDD649F5B}"/>
              </a:ext>
              <a:ext uri="{C183D7F6-B498-43B3-948B-1728B52AA6E4}">
                <adec:decorative xmlns:adec="http://schemas.microsoft.com/office/drawing/2017/decorative" val="1"/>
              </a:ext>
            </a:extLst>
          </p:cNvPr>
          <p:cNvSpPr txBox="1">
            <a:spLocks/>
          </p:cNvSpPr>
          <p:nvPr/>
        </p:nvSpPr>
        <p:spPr>
          <a:xfrm>
            <a:off x="9149439" y="1699536"/>
            <a:ext cx="2362050" cy="4481808"/>
          </a:xfrm>
          <a:prstGeom prst="roundRect">
            <a:avLst>
              <a:gd name="adj" fmla="val 2598"/>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lvl="0" indent="0" defTabSz="932472" fontAlgn="base">
              <a:lnSpc>
                <a:spcPct val="100000"/>
              </a:lnSpc>
              <a:spcBef>
                <a:spcPct val="0"/>
              </a:spcBef>
              <a:spcAft>
                <a:spcPct val="0"/>
              </a:spcAft>
              <a:buClrTx/>
              <a:buSzTx/>
              <a:buFontTx/>
              <a:buNone/>
              <a:tabLst/>
              <a:defRPr kumimoji="0" sz="1600" b="0" i="0" u="none" strike="noStrike" cap="none" spc="0" normalizeH="0" baseline="0">
                <a:ln>
                  <a:noFill/>
                </a:ln>
                <a:solidFill>
                  <a:srgbClr val="000000"/>
                </a:solidFill>
                <a:effectLst/>
                <a:uLnTx/>
                <a:uFillTx/>
                <a:latin typeface="Segoe UI"/>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1" name="Title 1">
            <a:extLst>
              <a:ext uri="{FF2B5EF4-FFF2-40B4-BE49-F238E27FC236}">
                <a16:creationId xmlns:a16="http://schemas.microsoft.com/office/drawing/2014/main" id="{1BD5BEAD-B41F-472E-E61D-23DAED709E10}"/>
              </a:ext>
              <a:ext uri="{C183D7F6-B498-43B3-948B-1728B52AA6E4}">
                <adec:decorative xmlns:adec="http://schemas.microsoft.com/office/drawing/2017/decorative" val="0"/>
              </a:ext>
            </a:extLst>
          </p:cNvPr>
          <p:cNvSpPr txBox="1">
            <a:spLocks noGrp="1"/>
          </p:cNvSpPr>
          <p:nvPr>
            <p:ph type="title"/>
          </p:nvPr>
        </p:nvSpPr>
        <p:spPr>
          <a:xfrm>
            <a:off x="588261" y="585216"/>
            <a:ext cx="11011601" cy="553998"/>
          </a:xfr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Sans Display" pitchFamily="2" charset="0"/>
              </a:defRPr>
            </a:lvl1pPr>
          </a:lstStyle>
          <a:p>
            <a:pPr lvl="0"/>
            <a:r>
              <a:rPr lang="en-US" noProof="0"/>
              <a:t>What is the </a:t>
            </a:r>
            <a:r>
              <a:rPr lang="en-US"/>
              <a:t>Microsoft 365 Copilot app?</a:t>
            </a:r>
            <a:endParaRPr lang="en-US" noProof="0"/>
          </a:p>
        </p:txBody>
      </p:sp>
      <p:sp>
        <p:nvSpPr>
          <p:cNvPr id="2" name="TextBox 1">
            <a:extLst>
              <a:ext uri="{FF2B5EF4-FFF2-40B4-BE49-F238E27FC236}">
                <a16:creationId xmlns:a16="http://schemas.microsoft.com/office/drawing/2014/main" id="{09F2291B-3B71-C20A-1691-7F27FC060939}"/>
              </a:ext>
              <a:ext uri="{C183D7F6-B498-43B3-948B-1728B52AA6E4}">
                <adec:decorative xmlns:adec="http://schemas.microsoft.com/office/drawing/2017/decorative" val="0"/>
              </a:ext>
            </a:extLst>
          </p:cNvPr>
          <p:cNvSpPr txBox="1"/>
          <p:nvPr/>
        </p:nvSpPr>
        <p:spPr>
          <a:xfrm>
            <a:off x="588261" y="1232650"/>
            <a:ext cx="4882899" cy="217945"/>
          </a:xfrm>
          <a:prstGeom prst="rect">
            <a:avLst/>
          </a:prstGeom>
          <a:noFill/>
        </p:spPr>
        <p:txBody>
          <a:bodyPr wrap="square" lIns="0" tIns="0" rIns="0" bIns="0" rtlCol="0">
            <a:spAutoFit/>
          </a:bodyPr>
          <a:lstStyle/>
          <a:p>
            <a:pPr>
              <a:defRPr/>
            </a:pPr>
            <a:r>
              <a:rPr lang="en-US" sz="1400">
                <a:solidFill>
                  <a:srgbClr val="0078D4"/>
                </a:solidFill>
                <a:hlinkClick r:id="rId5">
                  <a:extLst>
                    <a:ext uri="{A12FA001-AC4F-418D-AE19-62706E023703}">
                      <ahyp:hlinkClr xmlns:ahyp="http://schemas.microsoft.com/office/drawing/2018/hyperlinkcolor" val="tx"/>
                    </a:ext>
                  </a:extLst>
                </a:hlinkClick>
              </a:rPr>
              <a:t>Get started with the Microsoft 365 Copilot App</a:t>
            </a:r>
            <a:endParaRPr lang="en-US" sz="1400">
              <a:solidFill>
                <a:srgbClr val="0078D4"/>
              </a:solidFill>
              <a:latin typeface="Segoe UI" panose="020B0502040204020203" pitchFamily="34" charset="0"/>
              <a:cs typeface="Segoe UI" panose="020B0502040204020203" pitchFamily="34" charset="0"/>
            </a:endParaRPr>
          </a:p>
        </p:txBody>
      </p:sp>
      <p:sp>
        <p:nvSpPr>
          <p:cNvPr id="22" name="TextBox 21">
            <a:extLst>
              <a:ext uri="{FF2B5EF4-FFF2-40B4-BE49-F238E27FC236}">
                <a16:creationId xmlns:a16="http://schemas.microsoft.com/office/drawing/2014/main" id="{ED627C02-7FAB-55A3-1010-1B0AAE95381F}"/>
              </a:ext>
              <a:ext uri="{C183D7F6-B498-43B3-948B-1728B52AA6E4}">
                <adec:decorative xmlns:adec="http://schemas.microsoft.com/office/drawing/2017/decorative" val="0"/>
              </a:ext>
            </a:extLst>
          </p:cNvPr>
          <p:cNvSpPr txBox="1"/>
          <p:nvPr/>
        </p:nvSpPr>
        <p:spPr>
          <a:xfrm>
            <a:off x="830406" y="1830509"/>
            <a:ext cx="8061428" cy="3901068"/>
          </a:xfrm>
          <a:prstGeom prst="rect">
            <a:avLst/>
          </a:prstGeom>
          <a:noFill/>
        </p:spPr>
        <p:txBody>
          <a:bodyPr wrap="square" lIns="0" tIns="0" rIns="0" bIns="0" anchor="t">
            <a:spAutoFit/>
          </a:bodyPr>
          <a:lstStyle/>
          <a:p>
            <a:pPr defTabSz="914367">
              <a:spcBef>
                <a:spcPts val="600"/>
              </a:spcBef>
              <a:defRPr/>
            </a:pPr>
            <a:r>
              <a:rPr kumimoji="0" lang="en-US" sz="1600" i="0" u="none" strike="noStrike" kern="1200" cap="none" normalizeH="0" baseline="0" noProof="0">
                <a:ln>
                  <a:noFill/>
                </a:ln>
                <a:effectLst/>
                <a:uLnTx/>
                <a:uFillTx/>
                <a:latin typeface="+mj-lt"/>
                <a:ea typeface="+mn-ea"/>
                <a:cs typeface="Segoe UI"/>
              </a:rPr>
              <a:t>The Microsoft 365 Copilot app is designed </a:t>
            </a:r>
            <a:r>
              <a:rPr lang="en-US" sz="1600">
                <a:latin typeface="+mj-lt"/>
                <a:cs typeface="Segoe UI"/>
              </a:rPr>
              <a:t>for the new way of working</a:t>
            </a:r>
            <a:r>
              <a:rPr kumimoji="0" lang="en-US" sz="1600" i="0" u="none" strike="noStrike" kern="1200" cap="none" normalizeH="0" baseline="0" noProof="0">
                <a:ln>
                  <a:noFill/>
                </a:ln>
                <a:effectLst/>
                <a:uLnTx/>
                <a:uFillTx/>
                <a:latin typeface="+mj-lt"/>
                <a:ea typeface="+mn-ea"/>
                <a:cs typeface="Segoe UI"/>
              </a:rPr>
              <a:t>. </a:t>
            </a:r>
            <a:r>
              <a:rPr lang="en-US" sz="1600">
                <a:cs typeface="Segoe UI"/>
              </a:rPr>
              <a:t>It</a:t>
            </a:r>
            <a:r>
              <a:rPr kumimoji="0" lang="en-US" sz="1600" i="0" u="none" strike="noStrike" kern="1200" cap="none" normalizeH="0" baseline="0" noProof="0">
                <a:ln>
                  <a:noFill/>
                </a:ln>
                <a:effectLst/>
                <a:uLnTx/>
                <a:uFillTx/>
                <a:ea typeface="+mn-ea"/>
                <a:cs typeface="Segoe UI"/>
              </a:rPr>
              <a:t> </a:t>
            </a:r>
            <a:r>
              <a:rPr lang="en-US" sz="1600">
                <a:cs typeface="Segoe UI"/>
              </a:rPr>
              <a:t>is </a:t>
            </a:r>
            <a:r>
              <a:rPr kumimoji="0" lang="en-US" sz="1600" i="0" u="none" strike="noStrike" kern="1200" cap="none" normalizeH="0" baseline="0" noProof="0">
                <a:ln>
                  <a:noFill/>
                </a:ln>
                <a:effectLst/>
                <a:uLnTx/>
                <a:uFillTx/>
                <a:ea typeface="+mn-ea"/>
                <a:cs typeface="Segoe UI"/>
              </a:rPr>
              <a:t>your </a:t>
            </a:r>
            <a:r>
              <a:rPr lang="en-US" sz="1600">
                <a:cs typeface="Segoe UI"/>
              </a:rPr>
              <a:t>starting place for</a:t>
            </a:r>
            <a:r>
              <a:rPr kumimoji="0" lang="en-US" sz="1600" i="0" u="none" strike="noStrike" kern="1200" cap="none" normalizeH="0" baseline="0" noProof="0">
                <a:ln>
                  <a:noFill/>
                </a:ln>
                <a:effectLst/>
                <a:uLnTx/>
                <a:uFillTx/>
                <a:ea typeface="+mn-ea"/>
                <a:cs typeface="Segoe UI"/>
              </a:rPr>
              <a:t> </a:t>
            </a:r>
            <a:r>
              <a:rPr lang="en-US" sz="1600">
                <a:cs typeface="Segoe UI"/>
              </a:rPr>
              <a:t>AI at work</a:t>
            </a:r>
            <a:r>
              <a:rPr kumimoji="0" lang="en-US" sz="1600" i="0" u="none" strike="noStrike" kern="1200" cap="none" normalizeH="0" baseline="0" noProof="0">
                <a:ln>
                  <a:noFill/>
                </a:ln>
                <a:effectLst/>
                <a:uLnTx/>
                <a:uFillTx/>
                <a:ea typeface="+mn-ea"/>
                <a:cs typeface="Segoe UI"/>
              </a:rPr>
              <a:t>, where you can chat with Copilot, find work files, collect and organize notes, create content, and complete tasks all in one place.</a:t>
            </a:r>
            <a:endParaRPr lang="en-US" sz="1600">
              <a:ea typeface="+mn-ea"/>
            </a:endParaRPr>
          </a:p>
          <a:p>
            <a:pPr marL="0" marR="0" lvl="0" indent="0" algn="l" defTabSz="914367" rtl="0" eaLnBrk="1" fontAlgn="auto" latinLnBrk="0" hangingPunct="1">
              <a:spcBef>
                <a:spcPts val="600"/>
              </a:spcBef>
              <a:buClrTx/>
              <a:buSzTx/>
              <a:buFontTx/>
              <a:buNone/>
              <a:tabLst/>
              <a:defRPr/>
            </a:pPr>
            <a:r>
              <a:rPr kumimoji="0" lang="en-US" sz="1600" i="0" u="none" strike="noStrike" kern="1200" cap="none" normalizeH="0" baseline="0" noProof="0">
                <a:ln>
                  <a:noFill/>
                </a:ln>
                <a:effectLst/>
                <a:uLnTx/>
                <a:uFillTx/>
                <a:ea typeface="+mn-ea"/>
                <a:cs typeface="Segoe UI"/>
              </a:rPr>
              <a:t>The Microsoft 365 Copilot app includes different modules to tackle aspects of your day-to-day work, including:</a:t>
            </a:r>
            <a:endParaRPr lang="en-US" sz="1600">
              <a:cs typeface="Segoe UI"/>
            </a:endParaRPr>
          </a:p>
          <a:p>
            <a:pPr marL="257175" indent="-161925" defTabSz="914367">
              <a:spcBef>
                <a:spcPts val="300"/>
              </a:spcBef>
              <a:buFont typeface="Arial" panose="020B0604020202020204" pitchFamily="34" charset="0"/>
              <a:buChar char="•"/>
              <a:defRPr/>
            </a:pPr>
            <a:r>
              <a:rPr lang="en-US" sz="1400">
                <a:latin typeface="+mj-lt"/>
                <a:cs typeface="Segoe UI"/>
              </a:rPr>
              <a:t>Chat: </a:t>
            </a:r>
            <a:r>
              <a:rPr lang="en-US" sz="1400">
                <a:cs typeface="Segoe UI"/>
              </a:rPr>
              <a:t>AI chat that connects to work and/or web data</a:t>
            </a:r>
          </a:p>
          <a:p>
            <a:pPr marL="257175" indent="-161925" defTabSz="914367">
              <a:spcBef>
                <a:spcPts val="600"/>
              </a:spcBef>
              <a:buFont typeface="Arial" panose="020B0604020202020204" pitchFamily="34" charset="0"/>
              <a:buChar char="•"/>
              <a:defRPr/>
            </a:pPr>
            <a:r>
              <a:rPr lang="en-US" sz="1400">
                <a:latin typeface="+mj-lt"/>
                <a:cs typeface="Segoe UI"/>
              </a:rPr>
              <a:t>Search: </a:t>
            </a:r>
            <a:r>
              <a:rPr lang="en-US" sz="1400">
                <a:cs typeface="Segoe UI"/>
              </a:rPr>
              <a:t>Find information across your work context</a:t>
            </a:r>
          </a:p>
          <a:p>
            <a:pPr marL="257175" lvl="1" indent="-161925" defTabSz="914367">
              <a:spcBef>
                <a:spcPts val="600"/>
              </a:spcBef>
              <a:buFont typeface="Arial" panose="020B0604020202020204" pitchFamily="34" charset="0"/>
              <a:buChar char="•"/>
              <a:defRPr/>
            </a:pPr>
            <a:r>
              <a:rPr lang="en-US" sz="1400">
                <a:latin typeface="+mj-lt"/>
                <a:cs typeface="Segoe UI"/>
              </a:rPr>
              <a:t>Library: </a:t>
            </a:r>
            <a:r>
              <a:rPr lang="en-US" sz="1400"/>
              <a:t>Location to find your Pages and Images</a:t>
            </a:r>
            <a:endParaRPr lang="en-US" sz="1400">
              <a:cs typeface="Segoe UI"/>
            </a:endParaRPr>
          </a:p>
          <a:p>
            <a:pPr marL="257175" lvl="1" indent="-161925" defTabSz="914367">
              <a:spcBef>
                <a:spcPts val="600"/>
              </a:spcBef>
              <a:buFont typeface="Arial" panose="020B0604020202020204" pitchFamily="34" charset="0"/>
              <a:buChar char="•"/>
              <a:defRPr/>
            </a:pPr>
            <a:r>
              <a:rPr lang="en-US" sz="1400">
                <a:latin typeface="+mj-lt"/>
                <a:cs typeface="Segoe UI"/>
              </a:rPr>
              <a:t>Agents:</a:t>
            </a:r>
            <a:r>
              <a:rPr lang="en-US" sz="1400">
                <a:cs typeface="Segoe UI"/>
              </a:rPr>
              <a:t> Automate repetitive tasks and processes</a:t>
            </a:r>
          </a:p>
          <a:p>
            <a:pPr marL="257175" lvl="1" indent="-161925" defTabSz="914367">
              <a:spcBef>
                <a:spcPts val="600"/>
              </a:spcBef>
              <a:buFont typeface="Arial" panose="020B0604020202020204" pitchFamily="34" charset="0"/>
              <a:buChar char="•"/>
              <a:defRPr/>
            </a:pPr>
            <a:r>
              <a:rPr lang="en-US" sz="1400">
                <a:latin typeface="+mj-lt"/>
                <a:cs typeface="Segoe UI"/>
              </a:rPr>
              <a:t>Chats: </a:t>
            </a:r>
            <a:r>
              <a:rPr lang="en-US" sz="1400">
                <a:cs typeface="Segoe UI"/>
              </a:rPr>
              <a:t>Access your conversation history</a:t>
            </a:r>
          </a:p>
          <a:p>
            <a:pPr marL="257175" marR="0" lvl="0" indent="-161925" algn="l" defTabSz="914367" rtl="0" eaLnBrk="1" fontAlgn="auto" latinLnBrk="0" hangingPunct="1">
              <a:spcBef>
                <a:spcPts val="600"/>
              </a:spcBef>
              <a:buClrTx/>
              <a:buSzTx/>
              <a:buFont typeface="Arial" panose="020B0604020202020204" pitchFamily="34" charset="0"/>
              <a:buChar char="•"/>
              <a:tabLst/>
              <a:defRPr/>
            </a:pPr>
            <a:r>
              <a:rPr lang="en-US" sz="1400">
                <a:latin typeface="+mj-lt"/>
                <a:cs typeface="Segoe UI"/>
              </a:rPr>
              <a:t>Apps: </a:t>
            </a:r>
            <a:r>
              <a:rPr lang="en-US" sz="1400">
                <a:cs typeface="Segoe UI"/>
              </a:rPr>
              <a:t>Access additional apps</a:t>
            </a:r>
          </a:p>
          <a:p>
            <a:pPr marL="514350" lvl="1" indent="-171450" defTabSz="914367">
              <a:spcBef>
                <a:spcPts val="600"/>
              </a:spcBef>
              <a:buFontTx/>
              <a:buChar char="–"/>
              <a:tabLst>
                <a:tab pos="285750" algn="l"/>
              </a:tabLst>
              <a:defRPr/>
            </a:pPr>
            <a:r>
              <a:rPr lang="en-US" sz="1200">
                <a:latin typeface="+mj-lt"/>
                <a:cs typeface="Segoe UI"/>
              </a:rPr>
              <a:t>Create: </a:t>
            </a:r>
            <a:r>
              <a:rPr lang="en-US" sz="1200">
                <a:cs typeface="Segoe UI"/>
              </a:rPr>
              <a:t>Create high-quality images, graphics, and videos with AI</a:t>
            </a:r>
          </a:p>
          <a:p>
            <a:pPr marL="514350" lvl="1" indent="-171450" defTabSz="914367">
              <a:spcBef>
                <a:spcPts val="600"/>
              </a:spcBef>
              <a:buFontTx/>
              <a:buChar char="–"/>
              <a:tabLst>
                <a:tab pos="285750" algn="l"/>
              </a:tabLst>
              <a:defRPr/>
            </a:pPr>
            <a:r>
              <a:rPr lang="en-US" sz="1200">
                <a:latin typeface="+mj-lt"/>
                <a:cs typeface="Segoe UI"/>
              </a:rPr>
              <a:t>Notebooks: </a:t>
            </a:r>
            <a:r>
              <a:rPr lang="en-US" sz="1200">
                <a:cs typeface="Segoe UI"/>
              </a:rPr>
              <a:t>Organize your notes, documents, websites, and meeting recordings </a:t>
            </a:r>
          </a:p>
          <a:p>
            <a:pPr marL="514350" lvl="1" indent="-171450" defTabSz="914367">
              <a:spcBef>
                <a:spcPts val="600"/>
              </a:spcBef>
              <a:buFontTx/>
              <a:buChar char="–"/>
              <a:tabLst>
                <a:tab pos="285750" algn="l"/>
              </a:tabLst>
              <a:defRPr/>
            </a:pPr>
            <a:r>
              <a:rPr lang="en-US" sz="1200">
                <a:latin typeface="+mj-lt"/>
                <a:cs typeface="Segoe UI"/>
              </a:rPr>
              <a:t>Office 365: </a:t>
            </a:r>
            <a:r>
              <a:rPr lang="en-US" sz="1200">
                <a:cs typeface="Segoe UI"/>
              </a:rPr>
              <a:t>Open </a:t>
            </a:r>
            <a:r>
              <a:rPr lang="en-US" sz="1400">
                <a:cs typeface="Segoe UI"/>
              </a:rPr>
              <a:t>online versions of your Office 365 apps</a:t>
            </a:r>
          </a:p>
        </p:txBody>
      </p:sp>
      <p:sp>
        <p:nvSpPr>
          <p:cNvPr id="13" name="Rectangle: Rounded Corners 12">
            <a:extLst>
              <a:ext uri="{FF2B5EF4-FFF2-40B4-BE49-F238E27FC236}">
                <a16:creationId xmlns:a16="http://schemas.microsoft.com/office/drawing/2014/main" id="{E6B91CC0-0799-DF9C-7840-8156135BA8CC}"/>
              </a:ext>
              <a:ext uri="{C183D7F6-B498-43B3-948B-1728B52AA6E4}">
                <adec:decorative xmlns:adec="http://schemas.microsoft.com/office/drawing/2017/decorative" val="0"/>
              </a:ext>
            </a:extLst>
          </p:cNvPr>
          <p:cNvSpPr/>
          <p:nvPr/>
        </p:nvSpPr>
        <p:spPr bwMode="auto">
          <a:xfrm>
            <a:off x="10581593" y="1040684"/>
            <a:ext cx="929896" cy="383931"/>
          </a:xfrm>
          <a:prstGeom prst="roundRect">
            <a:avLst/>
          </a:prstGeom>
          <a:solidFill>
            <a:schemeClr val="bg1">
              <a:alpha val="55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chemeClr val="accent2"/>
                </a:solidFill>
                <a:effectLst/>
                <a:uLnTx/>
                <a:uFillTx/>
                <a:latin typeface="+mj-lt"/>
                <a:ea typeface="+mn-ea"/>
                <a:cs typeface="+mn-cs"/>
              </a:rPr>
              <a:t>Apps</a:t>
            </a:r>
          </a:p>
        </p:txBody>
      </p:sp>
      <p:cxnSp>
        <p:nvCxnSpPr>
          <p:cNvPr id="15" name="Straight Arrow Connector 14" descr="Arrow pointing towards">
            <a:extLst>
              <a:ext uri="{FF2B5EF4-FFF2-40B4-BE49-F238E27FC236}">
                <a16:creationId xmlns:a16="http://schemas.microsoft.com/office/drawing/2014/main" id="{EC6CEC68-F7D0-F15D-201F-3CE525DF372D}"/>
              </a:ext>
              <a:ext uri="{C183D7F6-B498-43B3-948B-1728B52AA6E4}">
                <adec:decorative xmlns:adec="http://schemas.microsoft.com/office/drawing/2017/decorative" val="0"/>
              </a:ext>
            </a:extLst>
          </p:cNvPr>
          <p:cNvCxnSpPr>
            <a:cxnSpLocks/>
            <a:stCxn id="13" idx="2"/>
          </p:cNvCxnSpPr>
          <p:nvPr/>
        </p:nvCxnSpPr>
        <p:spPr>
          <a:xfrm>
            <a:off x="11046541" y="1424615"/>
            <a:ext cx="0" cy="338359"/>
          </a:xfrm>
          <a:prstGeom prst="straightConnector1">
            <a:avLst/>
          </a:prstGeom>
          <a:ln w="15875">
            <a:solidFill>
              <a:schemeClr val="accent2"/>
            </a:solidFill>
            <a:headEnd type="none" w="lg" len="med"/>
            <a:tailEnd type="arrow" w="lg" len="med"/>
          </a:ln>
        </p:spPr>
        <p:style>
          <a:lnRef idx="1">
            <a:schemeClr val="accent1"/>
          </a:lnRef>
          <a:fillRef idx="0">
            <a:schemeClr val="accent1"/>
          </a:fillRef>
          <a:effectRef idx="0">
            <a:schemeClr val="accent1"/>
          </a:effectRef>
          <a:fontRef idx="minor">
            <a:schemeClr val="tx1"/>
          </a:fontRef>
        </p:style>
      </p:cxnSp>
      <p:pic>
        <p:nvPicPr>
          <p:cNvPr id="4" name="Picture 3" descr="Microsoft Copilot navigation panel showing options for New chat, Search, and Library, along with a list of agents including Researcher, Analyst, Sales, Word, PowerPoint, and Excel, plus options for creating a new agent, viewing all agents, and accessing recent chats.">
            <a:extLst>
              <a:ext uri="{FF2B5EF4-FFF2-40B4-BE49-F238E27FC236}">
                <a16:creationId xmlns:a16="http://schemas.microsoft.com/office/drawing/2014/main" id="{AF2C577F-C792-8BEE-D94C-408F4E68330D}"/>
              </a:ext>
              <a:ext uri="{C183D7F6-B498-43B3-948B-1728B52AA6E4}">
                <adec:decorative xmlns:adec="http://schemas.microsoft.com/office/drawing/2017/decorative" val="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17621" r="-17621"/>
          <a:stretch>
            <a:fillRect/>
          </a:stretch>
        </p:blipFill>
        <p:spPr>
          <a:xfrm>
            <a:off x="9221403" y="1752493"/>
            <a:ext cx="2218122" cy="4375895"/>
          </a:xfrm>
          <a:prstGeom prst="roundRect">
            <a:avLst>
              <a:gd name="adj" fmla="val 2282"/>
            </a:avLst>
          </a:prstGeom>
          <a:solidFill>
            <a:srgbClr val="FFFFFF"/>
          </a:solidFill>
        </p:spPr>
      </p:pic>
      <p:sp>
        <p:nvSpPr>
          <p:cNvPr id="3" name="TextBox 2">
            <a:extLst>
              <a:ext uri="{FF2B5EF4-FFF2-40B4-BE49-F238E27FC236}">
                <a16:creationId xmlns:a16="http://schemas.microsoft.com/office/drawing/2014/main" id="{A80BDEE1-3D1A-447E-CB06-5E06CDD43ECD}"/>
              </a:ext>
              <a:ext uri="{C183D7F6-B498-43B3-948B-1728B52AA6E4}">
                <adec:decorative xmlns:adec="http://schemas.microsoft.com/office/drawing/2017/decorative" val="0"/>
              </a:ext>
            </a:extLst>
          </p:cNvPr>
          <p:cNvSpPr txBox="1"/>
          <p:nvPr/>
        </p:nvSpPr>
        <p:spPr>
          <a:xfrm>
            <a:off x="584200" y="6386812"/>
            <a:ext cx="11015662" cy="179088"/>
          </a:xfrm>
          <a:prstGeom prst="rect">
            <a:avLst/>
          </a:prstGeom>
          <a:noFill/>
        </p:spPr>
        <p:txBody>
          <a:bodyPr wrap="square" lIns="0" tIns="0" rIns="0" bIns="0" anchor="b">
            <a:spAutoFit/>
          </a:bodyPr>
          <a:lstStyle/>
          <a:p>
            <a:pPr marR="0" defTabSz="914367">
              <a:lnSpc>
                <a:spcPts val="1500"/>
              </a:lnSpc>
              <a:spcAft>
                <a:spcPts val="1800"/>
              </a:spcAft>
              <a:buNone/>
              <a:defRPr/>
            </a:pPr>
            <a:r>
              <a:rPr lang="en-US" sz="1200" i="1"/>
              <a:t>Note: “UI shown as of May 18, 2026. Product features and visuals may change.”</a:t>
            </a:r>
          </a:p>
        </p:txBody>
      </p:sp>
    </p:spTree>
    <p:extLst>
      <p:ext uri="{BB962C8B-B14F-4D97-AF65-F5344CB8AC3E}">
        <p14:creationId xmlns:p14="http://schemas.microsoft.com/office/powerpoint/2010/main" val="2659707417"/>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2C05A-E6DF-8250-94F6-CB23645C45D3}"/>
            </a:ext>
          </a:extLst>
        </p:cNvPr>
        <p:cNvGrpSpPr/>
        <p:nvPr/>
      </p:nvGrpSpPr>
      <p:grpSpPr>
        <a:xfrm>
          <a:off x="0" y="0"/>
          <a:ext cx="0" cy="0"/>
          <a:chOff x="0" y="0"/>
          <a:chExt cx="0" cy="0"/>
        </a:xfrm>
      </p:grpSpPr>
      <p:pic>
        <p:nvPicPr>
          <p:cNvPr id="16" name="Picture 15">
            <a:extLst>
              <a:ext uri="{FF2B5EF4-FFF2-40B4-BE49-F238E27FC236}">
                <a16:creationId xmlns:a16="http://schemas.microsoft.com/office/drawing/2014/main" id="{0CD8BA0A-FEFC-4504-6762-9A234B3219E8}"/>
              </a:ext>
              <a:ext uri="{C183D7F6-B498-43B3-948B-1728B52AA6E4}">
                <adec:decorative xmlns:adec="http://schemas.microsoft.com/office/drawing/2017/decorative" val="1"/>
              </a:ext>
            </a:extLst>
          </p:cNvPr>
          <p:cNvPicPr>
            <a:picLocks noChangeAspect="1"/>
          </p:cNvPicPr>
          <p:nvPr/>
        </p:nvPicPr>
        <p:blipFill rotWithShape="1">
          <a:blip r:embed="rId3" cstate="screen">
            <a:alphaModFix amt="50000"/>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a:ext>
            </a:extLst>
          </a:blip>
          <a:srcRect t="7785"/>
          <a:stretch>
            <a:fillRect/>
          </a:stretch>
        </p:blipFill>
        <p:spPr>
          <a:xfrm>
            <a:off x="588169" y="1320799"/>
            <a:ext cx="11011694" cy="4988561"/>
          </a:xfrm>
          <a:prstGeom prst="roundRect">
            <a:avLst>
              <a:gd name="adj" fmla="val 479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17" name="Rectangle: Rounded Corners 16">
            <a:extLst>
              <a:ext uri="{FF2B5EF4-FFF2-40B4-BE49-F238E27FC236}">
                <a16:creationId xmlns:a16="http://schemas.microsoft.com/office/drawing/2014/main" id="{F5C717B0-0228-D9DC-0DB3-D3AA38015041}"/>
              </a:ext>
              <a:ext uri="{C183D7F6-B498-43B3-948B-1728B52AA6E4}">
                <adec:decorative xmlns:adec="http://schemas.microsoft.com/office/drawing/2017/decorative" val="1"/>
              </a:ext>
            </a:extLst>
          </p:cNvPr>
          <p:cNvSpPr>
            <a:spLocks/>
          </p:cNvSpPr>
          <p:nvPr/>
        </p:nvSpPr>
        <p:spPr bwMode="auto">
          <a:xfrm>
            <a:off x="725328" y="1455928"/>
            <a:ext cx="5091271" cy="4125540"/>
          </a:xfrm>
          <a:prstGeom prst="roundRect">
            <a:avLst>
              <a:gd name="adj" fmla="val 3314"/>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32472" fontAlgn="base">
              <a:spcBef>
                <a:spcPct val="0"/>
              </a:spcBef>
              <a:spcAft>
                <a:spcPct val="0"/>
              </a:spcAft>
            </a:pPr>
            <a:endParaRPr lang="en-US" sz="1200" b="1">
              <a:solidFill>
                <a:srgbClr val="000000"/>
              </a:solidFill>
              <a:latin typeface="Segoe UI"/>
              <a:cs typeface="Segoe UI" pitchFamily="34" charset="0"/>
            </a:endParaRPr>
          </a:p>
        </p:txBody>
      </p:sp>
      <p:sp>
        <p:nvSpPr>
          <p:cNvPr id="21" name="Rounded Rectangle 67">
            <a:extLst>
              <a:ext uri="{FF2B5EF4-FFF2-40B4-BE49-F238E27FC236}">
                <a16:creationId xmlns:a16="http://schemas.microsoft.com/office/drawing/2014/main" id="{FB0A326A-56B5-8779-397E-C7BF72068278}"/>
              </a:ext>
              <a:ext uri="{C183D7F6-B498-43B3-948B-1728B52AA6E4}">
                <adec:decorative xmlns:adec="http://schemas.microsoft.com/office/drawing/2017/decorative" val="1"/>
              </a:ext>
            </a:extLst>
          </p:cNvPr>
          <p:cNvSpPr>
            <a:spLocks/>
          </p:cNvSpPr>
          <p:nvPr/>
        </p:nvSpPr>
        <p:spPr bwMode="auto">
          <a:xfrm>
            <a:off x="588963" y="582612"/>
            <a:ext cx="560388" cy="560388"/>
          </a:xfrm>
          <a:prstGeom prst="roundRect">
            <a:avLst>
              <a:gd name="adj" fmla="val 50000"/>
            </a:avLst>
          </a:prstGeom>
          <a:gradFill flip="none" rotWithShape="1">
            <a:gsLst>
              <a:gs pos="60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lang="en-US" sz="1600" baseline="30000">
              <a:ln w="3175">
                <a:noFill/>
              </a:ln>
              <a:solidFill>
                <a:schemeClr val="bg1"/>
              </a:solidFill>
              <a:latin typeface="+mj-lt"/>
              <a:cs typeface="Segoe UI" pitchFamily="34" charset="0"/>
            </a:endParaRPr>
          </a:p>
        </p:txBody>
      </p:sp>
      <p:pic>
        <p:nvPicPr>
          <p:cNvPr id="12" name="Graphic 11">
            <a:extLst>
              <a:ext uri="{FF2B5EF4-FFF2-40B4-BE49-F238E27FC236}">
                <a16:creationId xmlns:a16="http://schemas.microsoft.com/office/drawing/2014/main" id="{4CD57A2B-3293-0B81-9794-04A1B605DC54}"/>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90119" y="683768"/>
            <a:ext cx="358076" cy="358076"/>
          </a:xfrm>
          <a:prstGeom prst="rect">
            <a:avLst/>
          </a:prstGeom>
        </p:spPr>
      </p:pic>
      <p:sp>
        <p:nvSpPr>
          <p:cNvPr id="4" name="Title 3">
            <a:extLst>
              <a:ext uri="{FF2B5EF4-FFF2-40B4-BE49-F238E27FC236}">
                <a16:creationId xmlns:a16="http://schemas.microsoft.com/office/drawing/2014/main" id="{6604A486-DF2D-AC0D-48F9-8BB4782B07C6}"/>
              </a:ext>
              <a:ext uri="{C183D7F6-B498-43B3-948B-1728B52AA6E4}">
                <adec:decorative xmlns:adec="http://schemas.microsoft.com/office/drawing/2017/decorative" val="0"/>
              </a:ext>
            </a:extLst>
          </p:cNvPr>
          <p:cNvSpPr>
            <a:spLocks noGrp="1"/>
          </p:cNvSpPr>
          <p:nvPr>
            <p:ph type="title"/>
          </p:nvPr>
        </p:nvSpPr>
        <p:spPr>
          <a:xfrm>
            <a:off x="588261" y="585216"/>
            <a:ext cx="11011601" cy="553998"/>
          </a:xfrm>
        </p:spPr>
        <p:txBody>
          <a:bodyPr vert="horz" wrap="square" lIns="731520" tIns="0" rIns="0" bIns="0" rtlCol="0" anchor="t">
            <a:spAutoFit/>
          </a:bodyPr>
          <a:lstStyle/>
          <a:p>
            <a:r>
              <a:rPr lang="en-US"/>
              <a:t>Podcast Creation</a:t>
            </a:r>
            <a:endParaRPr lang="en-IN"/>
          </a:p>
        </p:txBody>
      </p:sp>
      <p:sp>
        <p:nvSpPr>
          <p:cNvPr id="20" name="Rectangle: Rounded Corners 26">
            <a:extLst>
              <a:ext uri="{FF2B5EF4-FFF2-40B4-BE49-F238E27FC236}">
                <a16:creationId xmlns:a16="http://schemas.microsoft.com/office/drawing/2014/main" id="{DD78DCB0-9830-0B15-28EA-2048DCC159CD}"/>
              </a:ext>
              <a:ext uri="{C183D7F6-B498-43B3-948B-1728B52AA6E4}">
                <adec:decorative xmlns:adec="http://schemas.microsoft.com/office/drawing/2017/decorative" val="0"/>
              </a:ext>
            </a:extLst>
          </p:cNvPr>
          <p:cNvSpPr/>
          <p:nvPr/>
        </p:nvSpPr>
        <p:spPr bwMode="auto">
          <a:xfrm>
            <a:off x="878453" y="1617279"/>
            <a:ext cx="4684147" cy="272895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32472" rtl="0" eaLnBrk="1" fontAlgn="base" latinLnBrk="0" hangingPunct="1">
              <a:spcBef>
                <a:spcPts val="800"/>
              </a:spcBef>
              <a:buClrTx/>
              <a:buSzTx/>
              <a:buFontTx/>
              <a:buNone/>
              <a:tabLst/>
              <a:defRPr/>
            </a:pPr>
            <a:r>
              <a:rPr kumimoji="0" lang="en-US" sz="20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mj-lt"/>
                <a:ea typeface="+mn-ea"/>
                <a:cs typeface="+mn-cs"/>
              </a:rPr>
              <a:t>Discover through listening</a:t>
            </a:r>
          </a:p>
          <a:p>
            <a:pPr marL="449263" indent="-319088" defTabSz="932472" fontAlgn="base">
              <a:spcBef>
                <a:spcPts val="800"/>
              </a:spcBef>
              <a:buClr>
                <a:srgbClr val="00B050"/>
              </a:buClr>
              <a:buFont typeface="Wingdings" panose="05000000000000000000" pitchFamily="2" charset="2"/>
              <a:buChar char="ü"/>
              <a:defRPr/>
            </a:pPr>
            <a:r>
              <a:rPr lang="en-US">
                <a:solidFill>
                  <a:schemeClr val="tx1"/>
                </a:solidFill>
              </a:rPr>
              <a:t>Create an AI-powered audio overview that transforms the content of your notebook into a </a:t>
            </a:r>
            <a:r>
              <a:rPr lang="en-US">
                <a:solidFill>
                  <a:schemeClr val="tx1"/>
                </a:solidFill>
                <a:latin typeface="+mj-lt"/>
              </a:rPr>
              <a:t>dynamic, audio experience</a:t>
            </a:r>
            <a:r>
              <a:rPr lang="en-US" baseline="30000">
                <a:solidFill>
                  <a:schemeClr val="tx1"/>
                </a:solidFill>
                <a:latin typeface="+mj-lt"/>
              </a:rPr>
              <a:t>1</a:t>
            </a:r>
            <a:r>
              <a:rPr lang="en-US">
                <a:solidFill>
                  <a:schemeClr val="tx1"/>
                </a:solidFill>
                <a:latin typeface="+mj-lt"/>
              </a:rPr>
              <a:t>.</a:t>
            </a:r>
          </a:p>
          <a:p>
            <a:pPr marL="449263" indent="-319088" defTabSz="932472" fontAlgn="base">
              <a:spcBef>
                <a:spcPts val="800"/>
              </a:spcBef>
              <a:buClr>
                <a:srgbClr val="00B050"/>
              </a:buClr>
              <a:buFont typeface="Wingdings" panose="05000000000000000000" pitchFamily="2" charset="2"/>
              <a:buChar char="ü"/>
              <a:defRPr/>
            </a:pPr>
            <a:r>
              <a:rPr lang="en-US">
                <a:solidFill>
                  <a:schemeClr val="tx1"/>
                </a:solidFill>
              </a:rPr>
              <a:t>Curate the listening experience with </a:t>
            </a:r>
            <a:r>
              <a:rPr lang="en-US">
                <a:solidFill>
                  <a:schemeClr val="tx1"/>
                </a:solidFill>
                <a:latin typeface="+mj-lt"/>
              </a:rPr>
              <a:t>customizable format, style, and duration</a:t>
            </a:r>
            <a:r>
              <a:rPr lang="en-US" baseline="30000">
                <a:solidFill>
                  <a:schemeClr val="tx1"/>
                </a:solidFill>
                <a:latin typeface="+mj-lt"/>
              </a:rPr>
              <a:t>1</a:t>
            </a:r>
            <a:r>
              <a:rPr lang="en-US">
                <a:solidFill>
                  <a:schemeClr val="tx1"/>
                </a:solidFill>
              </a:rPr>
              <a:t>, and guide the content with natural language requests.</a:t>
            </a:r>
          </a:p>
        </p:txBody>
      </p:sp>
      <p:pic>
        <p:nvPicPr>
          <p:cNvPr id="10" name="Picture 9" descr="Screenshot of Copilot Notebooks showing “Quick create” menu expanded with options like audio overview, mind map, and presentation.">
            <a:extLst>
              <a:ext uri="{FF2B5EF4-FFF2-40B4-BE49-F238E27FC236}">
                <a16:creationId xmlns:a16="http://schemas.microsoft.com/office/drawing/2014/main" id="{E3BFBF09-7C88-BD5A-B573-CA00445E11DE}"/>
              </a:ext>
              <a:ext uri="{C183D7F6-B498-43B3-948B-1728B52AA6E4}">
                <adec:decorative xmlns:adec="http://schemas.microsoft.com/office/drawing/2017/decorative" val="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974080" y="1975896"/>
            <a:ext cx="5487464" cy="3085603"/>
          </a:xfrm>
          <a:prstGeom prst="roundRect">
            <a:avLst>
              <a:gd name="adj" fmla="val 2797"/>
            </a:avLst>
          </a:prstGeom>
        </p:spPr>
      </p:pic>
      <p:sp>
        <p:nvSpPr>
          <p:cNvPr id="18" name="TextBox 17">
            <a:extLst>
              <a:ext uri="{FF2B5EF4-FFF2-40B4-BE49-F238E27FC236}">
                <a16:creationId xmlns:a16="http://schemas.microsoft.com/office/drawing/2014/main" id="{050B9685-C6D8-EDD8-E097-25DE93B2569A}"/>
              </a:ext>
              <a:ext uri="{C183D7F6-B498-43B3-948B-1728B52AA6E4}">
                <adec:decorative xmlns:adec="http://schemas.microsoft.com/office/drawing/2017/decorative" val="0"/>
              </a:ext>
            </a:extLst>
          </p:cNvPr>
          <p:cNvSpPr txBox="1"/>
          <p:nvPr/>
        </p:nvSpPr>
        <p:spPr>
          <a:xfrm>
            <a:off x="726488" y="5718629"/>
            <a:ext cx="10735056" cy="455603"/>
          </a:xfrm>
          <a:prstGeom prst="roundRect">
            <a:avLst>
              <a:gd name="adj" fmla="val 31466"/>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R="0" lvl="0" indent="0" algn="ctr" fontAlgn="base">
              <a:lnSpc>
                <a:spcPct val="100000"/>
              </a:lnSpc>
              <a:spcBef>
                <a:spcPct val="0"/>
              </a:spcBef>
              <a:spcAft>
                <a:spcPct val="0"/>
              </a:spcAft>
              <a:buClrTx/>
              <a:buSzTx/>
              <a:buFontTx/>
              <a:buNone/>
              <a:tabLst/>
              <a:defRPr kumimoji="0" sz="1600" b="1" i="0" u="none" strike="noStrike" cap="none" spc="0" normalizeH="0" baseline="0">
                <a:ln w="3175">
                  <a:noFill/>
                </a:ln>
                <a:gradFill>
                  <a:gsLst>
                    <a:gs pos="76437">
                      <a:srgbClr val="FFFFFF"/>
                    </a:gs>
                    <a:gs pos="55747">
                      <a:srgbClr val="FFFFFF"/>
                    </a:gs>
                  </a:gsLst>
                  <a:path path="circle">
                    <a:fillToRect l="100000" b="100000"/>
                  </a:path>
                </a:gradFill>
                <a:effectLst/>
                <a:uLnTx/>
                <a:uFillTx/>
                <a:latin typeface="Segoe UI Semibold"/>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b="0" baseline="30000">
                <a:solidFill>
                  <a:schemeClr val="bg1"/>
                </a:solidFill>
                <a:latin typeface="+mj-lt"/>
              </a:rPr>
              <a:t>1</a:t>
            </a:r>
            <a:r>
              <a:rPr lang="en-US" b="0">
                <a:solidFill>
                  <a:schemeClr val="bg1"/>
                </a:solidFill>
                <a:latin typeface="+mj-lt"/>
              </a:rPr>
              <a:t> </a:t>
            </a:r>
            <a:r>
              <a:rPr lang="en-US" b="0">
                <a:solidFill>
                  <a:schemeClr val="bg1"/>
                </a:solidFill>
                <a:latin typeface="+mj-lt"/>
                <a:hlinkClick r:id="rId7">
                  <a:extLst>
                    <a:ext uri="{A12FA001-AC4F-418D-AE19-62706E023703}">
                      <ahyp:hlinkClr xmlns:ahyp="http://schemas.microsoft.com/office/drawing/2018/hyperlinkcolor" val="tx"/>
                    </a:ext>
                  </a:extLst>
                </a:hlinkClick>
              </a:rPr>
              <a:t>Copilot Notebooks: Enhancements to support creation, collaboration and learning</a:t>
            </a:r>
            <a:endParaRPr lang="en-US" b="0">
              <a:solidFill>
                <a:schemeClr val="bg1"/>
              </a:solidFill>
              <a:latin typeface="+mj-lt"/>
            </a:endParaRPr>
          </a:p>
        </p:txBody>
      </p:sp>
    </p:spTree>
    <p:extLst>
      <p:ext uri="{BB962C8B-B14F-4D97-AF65-F5344CB8AC3E}">
        <p14:creationId xmlns:p14="http://schemas.microsoft.com/office/powerpoint/2010/main" val="2681509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4096FB-883E-4A64-4FD0-4B3F9D5291F9}"/>
            </a:ext>
          </a:extLst>
        </p:cNvPr>
        <p:cNvGrpSpPr/>
        <p:nvPr/>
      </p:nvGrpSpPr>
      <p:grpSpPr>
        <a:xfrm>
          <a:off x="0" y="0"/>
          <a:ext cx="0" cy="0"/>
          <a:chOff x="0" y="0"/>
          <a:chExt cx="0" cy="0"/>
        </a:xfrm>
      </p:grpSpPr>
      <p:sp>
        <p:nvSpPr>
          <p:cNvPr id="10" name="Rounded Rectangle 67">
            <a:extLst>
              <a:ext uri="{FF2B5EF4-FFF2-40B4-BE49-F238E27FC236}">
                <a16:creationId xmlns:a16="http://schemas.microsoft.com/office/drawing/2014/main" id="{C2447F74-4F3B-C8CB-DD82-8DBA2ACE3DB0}"/>
              </a:ext>
              <a:ext uri="{C183D7F6-B498-43B3-948B-1728B52AA6E4}">
                <adec:decorative xmlns:adec="http://schemas.microsoft.com/office/drawing/2017/decorative" val="1"/>
              </a:ext>
            </a:extLst>
          </p:cNvPr>
          <p:cNvSpPr>
            <a:spLocks/>
          </p:cNvSpPr>
          <p:nvPr/>
        </p:nvSpPr>
        <p:spPr bwMode="auto">
          <a:xfrm>
            <a:off x="588963" y="582612"/>
            <a:ext cx="560388" cy="560388"/>
          </a:xfrm>
          <a:prstGeom prst="roundRect">
            <a:avLst>
              <a:gd name="adj" fmla="val 50000"/>
            </a:avLst>
          </a:prstGeom>
          <a:gradFill flip="none" rotWithShape="1">
            <a:gsLst>
              <a:gs pos="60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lang="en-US" sz="1600" baseline="30000">
              <a:ln w="3175">
                <a:noFill/>
              </a:ln>
              <a:solidFill>
                <a:schemeClr val="bg1"/>
              </a:solidFill>
              <a:latin typeface="+mj-lt"/>
              <a:cs typeface="Segoe UI" pitchFamily="34" charset="0"/>
            </a:endParaRPr>
          </a:p>
        </p:txBody>
      </p:sp>
      <p:pic>
        <p:nvPicPr>
          <p:cNvPr id="12" name="Picture 11">
            <a:extLst>
              <a:ext uri="{FF2B5EF4-FFF2-40B4-BE49-F238E27FC236}">
                <a16:creationId xmlns:a16="http://schemas.microsoft.com/office/drawing/2014/main" id="{6D40F976-67B8-D9F3-4F89-2C1BF489EA7D}"/>
              </a:ext>
              <a:ext uri="{C183D7F6-B498-43B3-948B-1728B52AA6E4}">
                <adec:decorative xmlns:adec="http://schemas.microsoft.com/office/drawing/2017/decorative" val="1"/>
              </a:ext>
            </a:extLst>
          </p:cNvPr>
          <p:cNvPicPr>
            <a:picLocks noChangeAspect="1"/>
          </p:cNvPicPr>
          <p:nvPr/>
        </p:nvPicPr>
        <p:blipFill rotWithShape="1">
          <a:blip r:embed="rId3" cstate="screen">
            <a:alphaModFix amt="50000"/>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a:ext>
            </a:extLst>
          </a:blip>
          <a:srcRect t="7785"/>
          <a:stretch>
            <a:fillRect/>
          </a:stretch>
        </p:blipFill>
        <p:spPr>
          <a:xfrm>
            <a:off x="588169" y="1320799"/>
            <a:ext cx="11011694" cy="4988561"/>
          </a:xfrm>
          <a:prstGeom prst="roundRect">
            <a:avLst>
              <a:gd name="adj" fmla="val 479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15" name="Rectangle: Rounded Corners 14">
            <a:extLst>
              <a:ext uri="{FF2B5EF4-FFF2-40B4-BE49-F238E27FC236}">
                <a16:creationId xmlns:a16="http://schemas.microsoft.com/office/drawing/2014/main" id="{B573103D-2DB7-A12B-799E-B84D5B826325}"/>
              </a:ext>
              <a:ext uri="{C183D7F6-B498-43B3-948B-1728B52AA6E4}">
                <adec:decorative xmlns:adec="http://schemas.microsoft.com/office/drawing/2017/decorative" val="1"/>
              </a:ext>
            </a:extLst>
          </p:cNvPr>
          <p:cNvSpPr>
            <a:spLocks/>
          </p:cNvSpPr>
          <p:nvPr/>
        </p:nvSpPr>
        <p:spPr bwMode="auto">
          <a:xfrm>
            <a:off x="725328" y="1455928"/>
            <a:ext cx="5091271" cy="4125540"/>
          </a:xfrm>
          <a:prstGeom prst="roundRect">
            <a:avLst>
              <a:gd name="adj" fmla="val 3314"/>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32472" fontAlgn="base">
              <a:spcBef>
                <a:spcPct val="0"/>
              </a:spcBef>
              <a:spcAft>
                <a:spcPct val="0"/>
              </a:spcAft>
            </a:pPr>
            <a:endParaRPr lang="en-US" sz="1200" b="1">
              <a:solidFill>
                <a:srgbClr val="000000"/>
              </a:solidFill>
              <a:latin typeface="Segoe UI"/>
              <a:cs typeface="Segoe UI" pitchFamily="34" charset="0"/>
            </a:endParaRPr>
          </a:p>
        </p:txBody>
      </p:sp>
      <p:pic>
        <p:nvPicPr>
          <p:cNvPr id="26" name="Graphic 25">
            <a:extLst>
              <a:ext uri="{FF2B5EF4-FFF2-40B4-BE49-F238E27FC236}">
                <a16:creationId xmlns:a16="http://schemas.microsoft.com/office/drawing/2014/main" id="{3EE1ECCC-D623-D765-8943-765ED920D86D}"/>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26282" y="719931"/>
            <a:ext cx="285751" cy="285751"/>
          </a:xfrm>
          <a:prstGeom prst="rect">
            <a:avLst/>
          </a:prstGeom>
        </p:spPr>
      </p:pic>
      <p:sp>
        <p:nvSpPr>
          <p:cNvPr id="4" name="Title 3">
            <a:extLst>
              <a:ext uri="{FF2B5EF4-FFF2-40B4-BE49-F238E27FC236}">
                <a16:creationId xmlns:a16="http://schemas.microsoft.com/office/drawing/2014/main" id="{6566BF3F-0B44-FC23-6430-3C3D49A0919B}"/>
              </a:ext>
              <a:ext uri="{C183D7F6-B498-43B3-948B-1728B52AA6E4}">
                <adec:decorative xmlns:adec="http://schemas.microsoft.com/office/drawing/2017/decorative" val="0"/>
              </a:ext>
            </a:extLst>
          </p:cNvPr>
          <p:cNvSpPr>
            <a:spLocks noGrp="1"/>
          </p:cNvSpPr>
          <p:nvPr>
            <p:ph type="title"/>
          </p:nvPr>
        </p:nvSpPr>
        <p:spPr>
          <a:xfrm>
            <a:off x="588963" y="585788"/>
            <a:ext cx="11010900" cy="554037"/>
          </a:xfrm>
        </p:spPr>
        <p:txBody>
          <a:bodyPr vert="horz" wrap="square" lIns="731520" tIns="0" rIns="0" bIns="0" rtlCol="0" anchor="t">
            <a:spAutoFit/>
          </a:bodyPr>
          <a:lstStyle/>
          <a:p>
            <a:r>
              <a:rPr lang="en-US"/>
              <a:t>Presentation Creation</a:t>
            </a:r>
            <a:endParaRPr lang="en-IN"/>
          </a:p>
        </p:txBody>
      </p:sp>
      <p:sp>
        <p:nvSpPr>
          <p:cNvPr id="23" name="Rectangle: Rounded Corners 26">
            <a:extLst>
              <a:ext uri="{FF2B5EF4-FFF2-40B4-BE49-F238E27FC236}">
                <a16:creationId xmlns:a16="http://schemas.microsoft.com/office/drawing/2014/main" id="{2389E06B-1073-B46E-AD04-8D5B66423666}"/>
              </a:ext>
              <a:ext uri="{C183D7F6-B498-43B3-948B-1728B52AA6E4}">
                <adec:decorative xmlns:adec="http://schemas.microsoft.com/office/drawing/2017/decorative" val="0"/>
              </a:ext>
            </a:extLst>
          </p:cNvPr>
          <p:cNvSpPr/>
          <p:nvPr/>
        </p:nvSpPr>
        <p:spPr bwMode="auto">
          <a:xfrm>
            <a:off x="878453" y="1617279"/>
            <a:ext cx="4684147" cy="328295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32472" rtl="0" eaLnBrk="1" fontAlgn="base" latinLnBrk="0" hangingPunct="1">
              <a:spcBef>
                <a:spcPts val="800"/>
              </a:spcBef>
              <a:buClrTx/>
              <a:buSzTx/>
              <a:buFontTx/>
              <a:buNone/>
              <a:tabLst/>
              <a:defRPr/>
            </a:pPr>
            <a:r>
              <a:rPr kumimoji="0" lang="en-US" sz="20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mj-lt"/>
                <a:ea typeface="+mn-ea"/>
                <a:cs typeface="+mn-cs"/>
              </a:rPr>
              <a:t>Turn notes into decks</a:t>
            </a:r>
          </a:p>
          <a:p>
            <a:pPr marL="449263" indent="-319088" defTabSz="932472" fontAlgn="base">
              <a:spcBef>
                <a:spcPts val="800"/>
              </a:spcBef>
              <a:buClr>
                <a:srgbClr val="00B050"/>
              </a:buClr>
              <a:buFont typeface="Wingdings" panose="05000000000000000000" pitchFamily="2" charset="2"/>
              <a:buChar char="ü"/>
              <a:tabLst>
                <a:tab pos="517525" algn="l"/>
              </a:tabLst>
              <a:defRPr/>
            </a:pPr>
            <a:r>
              <a:rPr lang="en-US">
                <a:solidFill>
                  <a:schemeClr val="tx1"/>
                </a:solidFill>
              </a:rPr>
              <a:t>Create a PowerPoint deck with the PowerPoint agent, which can </a:t>
            </a:r>
            <a:r>
              <a:rPr lang="en-US">
                <a:solidFill>
                  <a:schemeClr val="tx1"/>
                </a:solidFill>
                <a:latin typeface="+mj-lt"/>
              </a:rPr>
              <a:t>pull from notes, references, and structure </a:t>
            </a:r>
            <a:r>
              <a:rPr lang="en-US">
                <a:solidFill>
                  <a:schemeClr val="tx1"/>
                </a:solidFill>
              </a:rPr>
              <a:t>already in your notebook to draft </a:t>
            </a:r>
            <a:r>
              <a:rPr lang="en-US">
                <a:solidFill>
                  <a:schemeClr val="tx1"/>
                </a:solidFill>
                <a:latin typeface="+mj-lt"/>
              </a:rPr>
              <a:t>slides that are consistent, ready to refine</a:t>
            </a:r>
            <a:r>
              <a:rPr lang="en-US">
                <a:solidFill>
                  <a:schemeClr val="tx1"/>
                </a:solidFill>
              </a:rPr>
              <a:t>, and </a:t>
            </a:r>
            <a:r>
              <a:rPr lang="en-US">
                <a:solidFill>
                  <a:schemeClr val="tx1"/>
                </a:solidFill>
                <a:latin typeface="+mj-lt"/>
              </a:rPr>
              <a:t>preloaded with visuals</a:t>
            </a:r>
            <a:r>
              <a:rPr lang="en-US" baseline="30000">
                <a:solidFill>
                  <a:schemeClr val="tx1"/>
                </a:solidFill>
                <a:latin typeface="+mj-lt"/>
              </a:rPr>
              <a:t>1</a:t>
            </a:r>
            <a:r>
              <a:rPr lang="en-US">
                <a:solidFill>
                  <a:schemeClr val="tx1"/>
                </a:solidFill>
                <a:latin typeface="+mj-lt"/>
              </a:rPr>
              <a:t>.</a:t>
            </a:r>
          </a:p>
          <a:p>
            <a:pPr marL="449263" indent="-319088" defTabSz="932472" fontAlgn="base">
              <a:spcBef>
                <a:spcPts val="800"/>
              </a:spcBef>
              <a:buClr>
                <a:srgbClr val="00B050"/>
              </a:buClr>
              <a:buFont typeface="Wingdings" panose="05000000000000000000" pitchFamily="2" charset="2"/>
              <a:buChar char="ü"/>
              <a:tabLst>
                <a:tab pos="517525" algn="l"/>
              </a:tabLst>
              <a:defRPr/>
            </a:pPr>
            <a:r>
              <a:rPr lang="en-US">
                <a:solidFill>
                  <a:schemeClr val="tx1"/>
                </a:solidFill>
                <a:latin typeface="+mj-lt"/>
              </a:rPr>
              <a:t>Choose the primary focus, level of detail, slide deck length</a:t>
            </a:r>
            <a:r>
              <a:rPr lang="en-US">
                <a:solidFill>
                  <a:schemeClr val="tx1"/>
                </a:solidFill>
              </a:rPr>
              <a:t>, and </a:t>
            </a:r>
            <a:r>
              <a:rPr lang="en-US">
                <a:solidFill>
                  <a:schemeClr val="tx1"/>
                </a:solidFill>
                <a:latin typeface="+mj-lt"/>
              </a:rPr>
              <a:t>design theme </a:t>
            </a:r>
            <a:r>
              <a:rPr lang="en-US">
                <a:solidFill>
                  <a:schemeClr val="tx1"/>
                </a:solidFill>
              </a:rPr>
              <a:t>to create a presentation for your unique request.</a:t>
            </a:r>
          </a:p>
        </p:txBody>
      </p:sp>
      <p:pic>
        <p:nvPicPr>
          <p:cNvPr id="13" name="Picture 12" descr="Screenshot of Copilot Notebooks showing a marketing strategy deck preview with slides and Copilot task progress panel on the right.">
            <a:extLst>
              <a:ext uri="{FF2B5EF4-FFF2-40B4-BE49-F238E27FC236}">
                <a16:creationId xmlns:a16="http://schemas.microsoft.com/office/drawing/2014/main" id="{5FE9079D-76AE-4115-3A3C-C48F43BF998E}"/>
              </a:ext>
              <a:ext uri="{C183D7F6-B498-43B3-948B-1728B52AA6E4}">
                <adec:decorative xmlns:adec="http://schemas.microsoft.com/office/drawing/2017/decorative" val="0"/>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974080" y="1901693"/>
            <a:ext cx="5487464" cy="3234011"/>
          </a:xfrm>
          <a:prstGeom prst="roundRect">
            <a:avLst>
              <a:gd name="adj" fmla="val 2797"/>
            </a:avLst>
          </a:prstGeom>
        </p:spPr>
      </p:pic>
      <p:sp>
        <p:nvSpPr>
          <p:cNvPr id="18" name="TextBox 17">
            <a:extLst>
              <a:ext uri="{FF2B5EF4-FFF2-40B4-BE49-F238E27FC236}">
                <a16:creationId xmlns:a16="http://schemas.microsoft.com/office/drawing/2014/main" id="{B19E8B0A-E3C8-3DEF-C7D4-EC3C0FA852A1}"/>
              </a:ext>
              <a:ext uri="{C183D7F6-B498-43B3-948B-1728B52AA6E4}">
                <adec:decorative xmlns:adec="http://schemas.microsoft.com/office/drawing/2017/decorative" val="0"/>
              </a:ext>
            </a:extLst>
          </p:cNvPr>
          <p:cNvSpPr txBox="1"/>
          <p:nvPr/>
        </p:nvSpPr>
        <p:spPr>
          <a:xfrm>
            <a:off x="726488" y="5718629"/>
            <a:ext cx="10735056" cy="455603"/>
          </a:xfrm>
          <a:prstGeom prst="roundRect">
            <a:avLst>
              <a:gd name="adj" fmla="val 31466"/>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R="0" lvl="0" indent="0" algn="ctr" fontAlgn="base">
              <a:lnSpc>
                <a:spcPct val="100000"/>
              </a:lnSpc>
              <a:spcBef>
                <a:spcPct val="0"/>
              </a:spcBef>
              <a:spcAft>
                <a:spcPct val="0"/>
              </a:spcAft>
              <a:buClrTx/>
              <a:buSzTx/>
              <a:buFontTx/>
              <a:buNone/>
              <a:tabLst/>
              <a:defRPr kumimoji="0" sz="1600" b="1" i="0" u="none" strike="noStrike" cap="none" spc="0" normalizeH="0" baseline="0">
                <a:ln w="3175">
                  <a:noFill/>
                </a:ln>
                <a:gradFill>
                  <a:gsLst>
                    <a:gs pos="76437">
                      <a:srgbClr val="FFFFFF"/>
                    </a:gs>
                    <a:gs pos="55747">
                      <a:srgbClr val="FFFFFF"/>
                    </a:gs>
                  </a:gsLst>
                  <a:path path="circle">
                    <a:fillToRect l="100000" b="100000"/>
                  </a:path>
                </a:gradFill>
                <a:effectLst/>
                <a:uLnTx/>
                <a:uFillTx/>
                <a:latin typeface="Segoe UI Semibold"/>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b="0" baseline="30000">
                <a:solidFill>
                  <a:schemeClr val="bg1"/>
                </a:solidFill>
                <a:latin typeface="+mj-lt"/>
              </a:rPr>
              <a:t>1</a:t>
            </a:r>
            <a:r>
              <a:rPr lang="en-US" b="0">
                <a:solidFill>
                  <a:schemeClr val="bg1"/>
                </a:solidFill>
                <a:latin typeface="+mj-lt"/>
              </a:rPr>
              <a:t> </a:t>
            </a:r>
            <a:r>
              <a:rPr lang="en-US" b="0">
                <a:solidFill>
                  <a:schemeClr val="bg1"/>
                </a:solidFill>
                <a:latin typeface="+mj-lt"/>
                <a:hlinkClick r:id="rId7">
                  <a:extLst>
                    <a:ext uri="{A12FA001-AC4F-418D-AE19-62706E023703}">
                      <ahyp:hlinkClr xmlns:ahyp="http://schemas.microsoft.com/office/drawing/2018/hyperlinkcolor" val="tx"/>
                    </a:ext>
                  </a:extLst>
                </a:hlinkClick>
              </a:rPr>
              <a:t>Copilot Notebooks: Enhancements to support creation, collaboration and learning</a:t>
            </a:r>
            <a:endParaRPr lang="en-US" b="0">
              <a:solidFill>
                <a:schemeClr val="bg1"/>
              </a:solidFill>
              <a:latin typeface="+mj-lt"/>
            </a:endParaRPr>
          </a:p>
        </p:txBody>
      </p:sp>
    </p:spTree>
    <p:extLst>
      <p:ext uri="{BB962C8B-B14F-4D97-AF65-F5344CB8AC3E}">
        <p14:creationId xmlns:p14="http://schemas.microsoft.com/office/powerpoint/2010/main" val="2071002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0A768-D2DF-B88C-B541-7BB5111D4EAF}"/>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F61A71FD-E8DA-8A20-7FA0-8DF9D8E5A53B}"/>
              </a:ext>
              <a:ext uri="{C183D7F6-B498-43B3-948B-1728B52AA6E4}">
                <adec:decorative xmlns:adec="http://schemas.microsoft.com/office/drawing/2017/decorative" val="1"/>
              </a:ext>
            </a:extLst>
          </p:cNvPr>
          <p:cNvPicPr>
            <a:picLocks noChangeAspect="1"/>
          </p:cNvPicPr>
          <p:nvPr/>
        </p:nvPicPr>
        <p:blipFill rotWithShape="1">
          <a:blip r:embed="rId3" cstate="screen">
            <a:alphaModFix amt="50000"/>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a:ext>
            </a:extLst>
          </a:blip>
          <a:srcRect t="7785"/>
          <a:stretch>
            <a:fillRect/>
          </a:stretch>
        </p:blipFill>
        <p:spPr>
          <a:xfrm>
            <a:off x="6380639" y="1310752"/>
            <a:ext cx="5223192" cy="4963047"/>
          </a:xfrm>
          <a:prstGeom prst="roundRect">
            <a:avLst>
              <a:gd name="adj" fmla="val 397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12" name="Rectangle: Rounded Corners 11">
            <a:extLst>
              <a:ext uri="{FF2B5EF4-FFF2-40B4-BE49-F238E27FC236}">
                <a16:creationId xmlns:a16="http://schemas.microsoft.com/office/drawing/2014/main" id="{FB0F7473-362B-5ABE-2F17-F147F5809F97}"/>
              </a:ext>
              <a:ext uri="{C183D7F6-B498-43B3-948B-1728B52AA6E4}">
                <adec:decorative xmlns:adec="http://schemas.microsoft.com/office/drawing/2017/decorative" val="1"/>
              </a:ext>
            </a:extLst>
          </p:cNvPr>
          <p:cNvSpPr>
            <a:spLocks/>
          </p:cNvSpPr>
          <p:nvPr/>
        </p:nvSpPr>
        <p:spPr bwMode="auto">
          <a:xfrm>
            <a:off x="588963" y="1688009"/>
            <a:ext cx="5700237" cy="4494349"/>
          </a:xfrm>
          <a:prstGeom prst="roundRect">
            <a:avLst>
              <a:gd name="adj" fmla="val 2427"/>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800"/>
              </a:spcAft>
              <a:defRPr/>
            </a:pPr>
            <a:endParaRPr lang="en-US" sz="1200">
              <a:solidFill>
                <a:srgbClr val="000000"/>
              </a:solidFill>
              <a:cs typeface="Segoe Sans Display"/>
            </a:endParaRPr>
          </a:p>
        </p:txBody>
      </p:sp>
      <p:sp>
        <p:nvSpPr>
          <p:cNvPr id="17" name="Graphic 20">
            <a:extLst>
              <a:ext uri="{FF2B5EF4-FFF2-40B4-BE49-F238E27FC236}">
                <a16:creationId xmlns:a16="http://schemas.microsoft.com/office/drawing/2014/main" id="{85F0F8FC-B9E6-04C8-88CD-2AB097A4260B}"/>
              </a:ext>
              <a:ext uri="{C183D7F6-B498-43B3-948B-1728B52AA6E4}">
                <adec:decorative xmlns:adec="http://schemas.microsoft.com/office/drawing/2017/decorative" val="1"/>
              </a:ext>
            </a:extLst>
          </p:cNvPr>
          <p:cNvSpPr>
            <a:spLocks noChangeAspect="1"/>
          </p:cNvSpPr>
          <p:nvPr/>
        </p:nvSpPr>
        <p:spPr>
          <a:xfrm>
            <a:off x="811744" y="1855100"/>
            <a:ext cx="439684" cy="441686"/>
          </a:xfrm>
          <a:custGeom>
            <a:avLst/>
            <a:gdLst>
              <a:gd name="connsiteX0" fmla="*/ 187271 w 314885"/>
              <a:gd name="connsiteY0" fmla="*/ 75797 h 316320"/>
              <a:gd name="connsiteX1" fmla="*/ 185012 w 314885"/>
              <a:gd name="connsiteY1" fmla="*/ 77881 h 316320"/>
              <a:gd name="connsiteX2" fmla="*/ 11027 w 314885"/>
              <a:gd name="connsiteY2" fmla="*/ 252002 h 316320"/>
              <a:gd name="connsiteX3" fmla="*/ 11046 w 314885"/>
              <a:gd name="connsiteY3" fmla="*/ 305293 h 316320"/>
              <a:gd name="connsiteX4" fmla="*/ 64335 w 314885"/>
              <a:gd name="connsiteY4" fmla="*/ 305273 h 316320"/>
              <a:gd name="connsiteX5" fmla="*/ 238313 w 314885"/>
              <a:gd name="connsiteY5" fmla="*/ 131165 h 316320"/>
              <a:gd name="connsiteX6" fmla="*/ 238294 w 314885"/>
              <a:gd name="connsiteY6" fmla="*/ 78339 h 316320"/>
              <a:gd name="connsiteX7" fmla="*/ 235698 w 314885"/>
              <a:gd name="connsiteY7" fmla="*/ 75899 h 316320"/>
              <a:gd name="connsiteX8" fmla="*/ 187271 w 314885"/>
              <a:gd name="connsiteY8" fmla="*/ 75797 h 316320"/>
              <a:gd name="connsiteX9" fmla="*/ 173199 w 314885"/>
              <a:gd name="connsiteY9" fmla="*/ 124951 h 316320"/>
              <a:gd name="connsiteX10" fmla="*/ 191263 w 314885"/>
              <a:gd name="connsiteY10" fmla="*/ 143015 h 316320"/>
              <a:gd name="connsiteX11" fmla="*/ 46719 w 314885"/>
              <a:gd name="connsiteY11" fmla="*/ 287670 h 316320"/>
              <a:gd name="connsiteX12" fmla="*/ 28650 w 314885"/>
              <a:gd name="connsiteY12" fmla="*/ 287678 h 316320"/>
              <a:gd name="connsiteX13" fmla="*/ 28643 w 314885"/>
              <a:gd name="connsiteY13" fmla="*/ 269606 h 316320"/>
              <a:gd name="connsiteX14" fmla="*/ 173199 w 314885"/>
              <a:gd name="connsiteY14" fmla="*/ 124951 h 316320"/>
              <a:gd name="connsiteX15" fmla="*/ 246015 w 314885"/>
              <a:gd name="connsiteY15" fmla="*/ 199344 h 316320"/>
              <a:gd name="connsiteX16" fmla="*/ 244324 w 314885"/>
              <a:gd name="connsiteY16" fmla="*/ 199231 h 316320"/>
              <a:gd name="connsiteX17" fmla="*/ 231985 w 314885"/>
              <a:gd name="connsiteY17" fmla="*/ 209993 h 316320"/>
              <a:gd name="connsiteX18" fmla="*/ 231873 w 314885"/>
              <a:gd name="connsiteY18" fmla="*/ 211683 h 316320"/>
              <a:gd name="connsiteX19" fmla="*/ 231873 w 314885"/>
              <a:gd name="connsiteY19" fmla="*/ 224135 h 316320"/>
              <a:gd name="connsiteX20" fmla="*/ 219421 w 314885"/>
              <a:gd name="connsiteY20" fmla="*/ 224135 h 316320"/>
              <a:gd name="connsiteX21" fmla="*/ 207082 w 314885"/>
              <a:gd name="connsiteY21" fmla="*/ 234897 h 316320"/>
              <a:gd name="connsiteX22" fmla="*/ 206969 w 314885"/>
              <a:gd name="connsiteY22" fmla="*/ 236587 h 316320"/>
              <a:gd name="connsiteX23" fmla="*/ 217730 w 314885"/>
              <a:gd name="connsiteY23" fmla="*/ 248926 h 316320"/>
              <a:gd name="connsiteX24" fmla="*/ 219421 w 314885"/>
              <a:gd name="connsiteY24" fmla="*/ 249039 h 316320"/>
              <a:gd name="connsiteX25" fmla="*/ 231873 w 314885"/>
              <a:gd name="connsiteY25" fmla="*/ 249039 h 316320"/>
              <a:gd name="connsiteX26" fmla="*/ 231873 w 314885"/>
              <a:gd name="connsiteY26" fmla="*/ 261491 h 316320"/>
              <a:gd name="connsiteX27" fmla="*/ 242634 w 314885"/>
              <a:gd name="connsiteY27" fmla="*/ 273830 h 316320"/>
              <a:gd name="connsiteX28" fmla="*/ 244324 w 314885"/>
              <a:gd name="connsiteY28" fmla="*/ 273943 h 316320"/>
              <a:gd name="connsiteX29" fmla="*/ 256664 w 314885"/>
              <a:gd name="connsiteY29" fmla="*/ 263181 h 316320"/>
              <a:gd name="connsiteX30" fmla="*/ 256776 w 314885"/>
              <a:gd name="connsiteY30" fmla="*/ 261491 h 316320"/>
              <a:gd name="connsiteX31" fmla="*/ 256776 w 314885"/>
              <a:gd name="connsiteY31" fmla="*/ 249039 h 316320"/>
              <a:gd name="connsiteX32" fmla="*/ 269228 w 314885"/>
              <a:gd name="connsiteY32" fmla="*/ 249039 h 316320"/>
              <a:gd name="connsiteX33" fmla="*/ 281567 w 314885"/>
              <a:gd name="connsiteY33" fmla="*/ 238277 h 316320"/>
              <a:gd name="connsiteX34" fmla="*/ 281680 w 314885"/>
              <a:gd name="connsiteY34" fmla="*/ 236587 h 316320"/>
              <a:gd name="connsiteX35" fmla="*/ 270918 w 314885"/>
              <a:gd name="connsiteY35" fmla="*/ 224248 h 316320"/>
              <a:gd name="connsiteX36" fmla="*/ 269228 w 314885"/>
              <a:gd name="connsiteY36" fmla="*/ 224135 h 316320"/>
              <a:gd name="connsiteX37" fmla="*/ 256776 w 314885"/>
              <a:gd name="connsiteY37" fmla="*/ 224135 h 316320"/>
              <a:gd name="connsiteX38" fmla="*/ 256776 w 314885"/>
              <a:gd name="connsiteY38" fmla="*/ 211683 h 316320"/>
              <a:gd name="connsiteX39" fmla="*/ 246015 w 314885"/>
              <a:gd name="connsiteY39" fmla="*/ 199344 h 316320"/>
              <a:gd name="connsiteX40" fmla="*/ 244324 w 314885"/>
              <a:gd name="connsiteY40" fmla="*/ 199231 h 316320"/>
              <a:gd name="connsiteX41" fmla="*/ 246015 w 314885"/>
              <a:gd name="connsiteY41" fmla="*/ 199344 h 316320"/>
              <a:gd name="connsiteX42" fmla="*/ 220229 w 314885"/>
              <a:gd name="connsiteY42" fmla="*/ 95492 h 316320"/>
              <a:gd name="connsiteX43" fmla="*/ 220682 w 314885"/>
              <a:gd name="connsiteY43" fmla="*/ 95946 h 316320"/>
              <a:gd name="connsiteX44" fmla="*/ 220692 w 314885"/>
              <a:gd name="connsiteY44" fmla="*/ 113567 h 316320"/>
              <a:gd name="connsiteX45" fmla="*/ 208878 w 314885"/>
              <a:gd name="connsiteY45" fmla="*/ 125399 h 316320"/>
              <a:gd name="connsiteX46" fmla="*/ 190798 w 314885"/>
              <a:gd name="connsiteY46" fmla="*/ 107319 h 316320"/>
              <a:gd name="connsiteX47" fmla="*/ 202911 w 314885"/>
              <a:gd name="connsiteY47" fmla="*/ 95210 h 316320"/>
              <a:gd name="connsiteX48" fmla="*/ 220229 w 314885"/>
              <a:gd name="connsiteY48" fmla="*/ 95492 h 316320"/>
              <a:gd name="connsiteX49" fmla="*/ 79988 w 314885"/>
              <a:gd name="connsiteY49" fmla="*/ 33319 h 316320"/>
              <a:gd name="connsiteX50" fmla="*/ 78299 w 314885"/>
              <a:gd name="connsiteY50" fmla="*/ 33205 h 316320"/>
              <a:gd name="connsiteX51" fmla="*/ 65960 w 314885"/>
              <a:gd name="connsiteY51" fmla="*/ 43967 h 316320"/>
              <a:gd name="connsiteX52" fmla="*/ 65847 w 314885"/>
              <a:gd name="connsiteY52" fmla="*/ 45657 h 316320"/>
              <a:gd name="connsiteX53" fmla="*/ 65847 w 314885"/>
              <a:gd name="connsiteY53" fmla="*/ 58109 h 316320"/>
              <a:gd name="connsiteX54" fmla="*/ 53395 w 314885"/>
              <a:gd name="connsiteY54" fmla="*/ 58109 h 316320"/>
              <a:gd name="connsiteX55" fmla="*/ 41057 w 314885"/>
              <a:gd name="connsiteY55" fmla="*/ 68871 h 316320"/>
              <a:gd name="connsiteX56" fmla="*/ 40943 w 314885"/>
              <a:gd name="connsiteY56" fmla="*/ 70561 h 316320"/>
              <a:gd name="connsiteX57" fmla="*/ 51705 w 314885"/>
              <a:gd name="connsiteY57" fmla="*/ 82899 h 316320"/>
              <a:gd name="connsiteX58" fmla="*/ 53395 w 314885"/>
              <a:gd name="connsiteY58" fmla="*/ 83013 h 316320"/>
              <a:gd name="connsiteX59" fmla="*/ 65847 w 314885"/>
              <a:gd name="connsiteY59" fmla="*/ 83013 h 316320"/>
              <a:gd name="connsiteX60" fmla="*/ 65847 w 314885"/>
              <a:gd name="connsiteY60" fmla="*/ 95465 h 316320"/>
              <a:gd name="connsiteX61" fmla="*/ 76609 w 314885"/>
              <a:gd name="connsiteY61" fmla="*/ 107803 h 316320"/>
              <a:gd name="connsiteX62" fmla="*/ 78299 w 314885"/>
              <a:gd name="connsiteY62" fmla="*/ 107917 h 316320"/>
              <a:gd name="connsiteX63" fmla="*/ 90637 w 314885"/>
              <a:gd name="connsiteY63" fmla="*/ 97155 h 316320"/>
              <a:gd name="connsiteX64" fmla="*/ 90751 w 314885"/>
              <a:gd name="connsiteY64" fmla="*/ 95465 h 316320"/>
              <a:gd name="connsiteX65" fmla="*/ 90751 w 314885"/>
              <a:gd name="connsiteY65" fmla="*/ 83013 h 316320"/>
              <a:gd name="connsiteX66" fmla="*/ 103202 w 314885"/>
              <a:gd name="connsiteY66" fmla="*/ 83013 h 316320"/>
              <a:gd name="connsiteX67" fmla="*/ 115541 w 314885"/>
              <a:gd name="connsiteY67" fmla="*/ 72251 h 316320"/>
              <a:gd name="connsiteX68" fmla="*/ 115654 w 314885"/>
              <a:gd name="connsiteY68" fmla="*/ 70561 h 316320"/>
              <a:gd name="connsiteX69" fmla="*/ 104892 w 314885"/>
              <a:gd name="connsiteY69" fmla="*/ 58223 h 316320"/>
              <a:gd name="connsiteX70" fmla="*/ 103202 w 314885"/>
              <a:gd name="connsiteY70" fmla="*/ 58109 h 316320"/>
              <a:gd name="connsiteX71" fmla="*/ 90751 w 314885"/>
              <a:gd name="connsiteY71" fmla="*/ 58109 h 316320"/>
              <a:gd name="connsiteX72" fmla="*/ 90751 w 314885"/>
              <a:gd name="connsiteY72" fmla="*/ 45657 h 316320"/>
              <a:gd name="connsiteX73" fmla="*/ 79988 w 314885"/>
              <a:gd name="connsiteY73" fmla="*/ 33319 h 316320"/>
              <a:gd name="connsiteX74" fmla="*/ 78299 w 314885"/>
              <a:gd name="connsiteY74" fmla="*/ 33205 h 316320"/>
              <a:gd name="connsiteX75" fmla="*/ 79988 w 314885"/>
              <a:gd name="connsiteY75" fmla="*/ 33319 h 316320"/>
              <a:gd name="connsiteX76" fmla="*/ 279220 w 314885"/>
              <a:gd name="connsiteY76" fmla="*/ 114 h 316320"/>
              <a:gd name="connsiteX77" fmla="*/ 277530 w 314885"/>
              <a:gd name="connsiteY77" fmla="*/ 0 h 316320"/>
              <a:gd name="connsiteX78" fmla="*/ 265191 w 314885"/>
              <a:gd name="connsiteY78" fmla="*/ 10762 h 316320"/>
              <a:gd name="connsiteX79" fmla="*/ 265078 w 314885"/>
              <a:gd name="connsiteY79" fmla="*/ 12452 h 316320"/>
              <a:gd name="connsiteX80" fmla="*/ 265078 w 314885"/>
              <a:gd name="connsiteY80" fmla="*/ 24904 h 316320"/>
              <a:gd name="connsiteX81" fmla="*/ 252626 w 314885"/>
              <a:gd name="connsiteY81" fmla="*/ 24904 h 316320"/>
              <a:gd name="connsiteX82" fmla="*/ 240287 w 314885"/>
              <a:gd name="connsiteY82" fmla="*/ 35666 h 316320"/>
              <a:gd name="connsiteX83" fmla="*/ 240174 w 314885"/>
              <a:gd name="connsiteY83" fmla="*/ 37356 h 316320"/>
              <a:gd name="connsiteX84" fmla="*/ 250936 w 314885"/>
              <a:gd name="connsiteY84" fmla="*/ 49694 h 316320"/>
              <a:gd name="connsiteX85" fmla="*/ 252626 w 314885"/>
              <a:gd name="connsiteY85" fmla="*/ 49808 h 316320"/>
              <a:gd name="connsiteX86" fmla="*/ 265078 w 314885"/>
              <a:gd name="connsiteY86" fmla="*/ 49808 h 316320"/>
              <a:gd name="connsiteX87" fmla="*/ 265078 w 314885"/>
              <a:gd name="connsiteY87" fmla="*/ 62260 h 316320"/>
              <a:gd name="connsiteX88" fmla="*/ 275839 w 314885"/>
              <a:gd name="connsiteY88" fmla="*/ 74598 h 316320"/>
              <a:gd name="connsiteX89" fmla="*/ 277530 w 314885"/>
              <a:gd name="connsiteY89" fmla="*/ 74712 h 316320"/>
              <a:gd name="connsiteX90" fmla="*/ 289869 w 314885"/>
              <a:gd name="connsiteY90" fmla="*/ 63949 h 316320"/>
              <a:gd name="connsiteX91" fmla="*/ 289982 w 314885"/>
              <a:gd name="connsiteY91" fmla="*/ 62260 h 316320"/>
              <a:gd name="connsiteX92" fmla="*/ 289982 w 314885"/>
              <a:gd name="connsiteY92" fmla="*/ 49808 h 316320"/>
              <a:gd name="connsiteX93" fmla="*/ 302434 w 314885"/>
              <a:gd name="connsiteY93" fmla="*/ 49808 h 316320"/>
              <a:gd name="connsiteX94" fmla="*/ 314773 w 314885"/>
              <a:gd name="connsiteY94" fmla="*/ 39045 h 316320"/>
              <a:gd name="connsiteX95" fmla="*/ 314885 w 314885"/>
              <a:gd name="connsiteY95" fmla="*/ 37356 h 316320"/>
              <a:gd name="connsiteX96" fmla="*/ 304124 w 314885"/>
              <a:gd name="connsiteY96" fmla="*/ 25018 h 316320"/>
              <a:gd name="connsiteX97" fmla="*/ 302434 w 314885"/>
              <a:gd name="connsiteY97" fmla="*/ 24904 h 316320"/>
              <a:gd name="connsiteX98" fmla="*/ 289982 w 314885"/>
              <a:gd name="connsiteY98" fmla="*/ 24904 h 316320"/>
              <a:gd name="connsiteX99" fmla="*/ 289982 w 314885"/>
              <a:gd name="connsiteY99" fmla="*/ 12452 h 316320"/>
              <a:gd name="connsiteX100" fmla="*/ 279220 w 314885"/>
              <a:gd name="connsiteY100" fmla="*/ 114 h 316320"/>
              <a:gd name="connsiteX101" fmla="*/ 277530 w 314885"/>
              <a:gd name="connsiteY101" fmla="*/ 0 h 316320"/>
              <a:gd name="connsiteX102" fmla="*/ 279220 w 314885"/>
              <a:gd name="connsiteY102" fmla="*/ 114 h 31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314885" h="316320">
                <a:moveTo>
                  <a:pt x="187271" y="75797"/>
                </a:moveTo>
                <a:lnTo>
                  <a:pt x="185012" y="77881"/>
                </a:lnTo>
                <a:lnTo>
                  <a:pt x="11027" y="252002"/>
                </a:lnTo>
                <a:cubicBezTo>
                  <a:pt x="-3683" y="266724"/>
                  <a:pt x="-3675" y="290582"/>
                  <a:pt x="11046" y="305293"/>
                </a:cubicBezTo>
                <a:cubicBezTo>
                  <a:pt x="25766" y="320003"/>
                  <a:pt x="49623" y="319995"/>
                  <a:pt x="64335" y="305273"/>
                </a:cubicBezTo>
                <a:lnTo>
                  <a:pt x="238313" y="131165"/>
                </a:lnTo>
                <a:cubicBezTo>
                  <a:pt x="252881" y="116572"/>
                  <a:pt x="252876" y="92931"/>
                  <a:pt x="238294" y="78339"/>
                </a:cubicBezTo>
                <a:lnTo>
                  <a:pt x="235698" y="75899"/>
                </a:lnTo>
                <a:cubicBezTo>
                  <a:pt x="221796" y="63984"/>
                  <a:pt x="201213" y="63952"/>
                  <a:pt x="187271" y="75797"/>
                </a:cubicBezTo>
                <a:close/>
                <a:moveTo>
                  <a:pt x="173199" y="124951"/>
                </a:moveTo>
                <a:lnTo>
                  <a:pt x="191263" y="143015"/>
                </a:lnTo>
                <a:lnTo>
                  <a:pt x="46719" y="287670"/>
                </a:lnTo>
                <a:cubicBezTo>
                  <a:pt x="41730" y="292662"/>
                  <a:pt x="33641" y="292665"/>
                  <a:pt x="28650" y="287678"/>
                </a:cubicBezTo>
                <a:cubicBezTo>
                  <a:pt x="23658" y="282689"/>
                  <a:pt x="23655" y="274598"/>
                  <a:pt x="28643" y="269606"/>
                </a:cubicBezTo>
                <a:lnTo>
                  <a:pt x="173199" y="124951"/>
                </a:lnTo>
                <a:close/>
                <a:moveTo>
                  <a:pt x="246015" y="199344"/>
                </a:moveTo>
                <a:lnTo>
                  <a:pt x="244324" y="199231"/>
                </a:lnTo>
                <a:cubicBezTo>
                  <a:pt x="238020" y="199231"/>
                  <a:pt x="232811" y="203916"/>
                  <a:pt x="231985" y="209993"/>
                </a:cubicBezTo>
                <a:lnTo>
                  <a:pt x="231873" y="211683"/>
                </a:lnTo>
                <a:lnTo>
                  <a:pt x="231873" y="224135"/>
                </a:lnTo>
                <a:lnTo>
                  <a:pt x="219421" y="224135"/>
                </a:lnTo>
                <a:cubicBezTo>
                  <a:pt x="213117" y="224135"/>
                  <a:pt x="207907" y="228820"/>
                  <a:pt x="207082" y="234897"/>
                </a:cubicBezTo>
                <a:lnTo>
                  <a:pt x="206969" y="236587"/>
                </a:lnTo>
                <a:cubicBezTo>
                  <a:pt x="206969" y="242891"/>
                  <a:pt x="211654" y="248101"/>
                  <a:pt x="217730" y="248926"/>
                </a:cubicBezTo>
                <a:lnTo>
                  <a:pt x="219421" y="249039"/>
                </a:lnTo>
                <a:lnTo>
                  <a:pt x="231873" y="249039"/>
                </a:lnTo>
                <a:lnTo>
                  <a:pt x="231873" y="261491"/>
                </a:lnTo>
                <a:cubicBezTo>
                  <a:pt x="231873" y="267795"/>
                  <a:pt x="236558" y="273005"/>
                  <a:pt x="242634" y="273830"/>
                </a:cubicBezTo>
                <a:lnTo>
                  <a:pt x="244324" y="273943"/>
                </a:lnTo>
                <a:cubicBezTo>
                  <a:pt x="250628" y="273943"/>
                  <a:pt x="255838" y="269257"/>
                  <a:pt x="256664" y="263181"/>
                </a:cubicBezTo>
                <a:lnTo>
                  <a:pt x="256776" y="261491"/>
                </a:lnTo>
                <a:lnTo>
                  <a:pt x="256776" y="249039"/>
                </a:lnTo>
                <a:lnTo>
                  <a:pt x="269228" y="249039"/>
                </a:lnTo>
                <a:cubicBezTo>
                  <a:pt x="275532" y="249039"/>
                  <a:pt x="280742" y="244354"/>
                  <a:pt x="281567" y="238277"/>
                </a:cubicBezTo>
                <a:lnTo>
                  <a:pt x="281680" y="236587"/>
                </a:lnTo>
                <a:cubicBezTo>
                  <a:pt x="281680" y="230283"/>
                  <a:pt x="276995" y="225073"/>
                  <a:pt x="270918" y="224248"/>
                </a:cubicBezTo>
                <a:lnTo>
                  <a:pt x="269228" y="224135"/>
                </a:lnTo>
                <a:lnTo>
                  <a:pt x="256776" y="224135"/>
                </a:lnTo>
                <a:lnTo>
                  <a:pt x="256776" y="211683"/>
                </a:lnTo>
                <a:cubicBezTo>
                  <a:pt x="256776" y="205379"/>
                  <a:pt x="252091" y="200169"/>
                  <a:pt x="246015" y="199344"/>
                </a:cubicBezTo>
                <a:lnTo>
                  <a:pt x="244324" y="199231"/>
                </a:lnTo>
                <a:lnTo>
                  <a:pt x="246015" y="199344"/>
                </a:lnTo>
                <a:close/>
                <a:moveTo>
                  <a:pt x="220229" y="95492"/>
                </a:moveTo>
                <a:lnTo>
                  <a:pt x="220682" y="95946"/>
                </a:lnTo>
                <a:cubicBezTo>
                  <a:pt x="225547" y="100813"/>
                  <a:pt x="225549" y="108702"/>
                  <a:pt x="220692" y="113567"/>
                </a:cubicBezTo>
                <a:lnTo>
                  <a:pt x="208878" y="125399"/>
                </a:lnTo>
                <a:lnTo>
                  <a:pt x="190798" y="107319"/>
                </a:lnTo>
                <a:lnTo>
                  <a:pt x="202911" y="95210"/>
                </a:lnTo>
                <a:cubicBezTo>
                  <a:pt x="207792" y="90628"/>
                  <a:pt x="215461" y="90721"/>
                  <a:pt x="220229" y="95492"/>
                </a:cubicBezTo>
                <a:close/>
                <a:moveTo>
                  <a:pt x="79988" y="33319"/>
                </a:moveTo>
                <a:lnTo>
                  <a:pt x="78299" y="33205"/>
                </a:lnTo>
                <a:cubicBezTo>
                  <a:pt x="71995" y="33205"/>
                  <a:pt x="66785" y="37890"/>
                  <a:pt x="65960" y="43967"/>
                </a:cubicBezTo>
                <a:lnTo>
                  <a:pt x="65847" y="45657"/>
                </a:lnTo>
                <a:lnTo>
                  <a:pt x="65847" y="58109"/>
                </a:lnTo>
                <a:lnTo>
                  <a:pt x="53395" y="58109"/>
                </a:lnTo>
                <a:cubicBezTo>
                  <a:pt x="47091" y="58109"/>
                  <a:pt x="41881" y="62793"/>
                  <a:pt x="41057" y="68871"/>
                </a:cubicBezTo>
                <a:lnTo>
                  <a:pt x="40943" y="70561"/>
                </a:lnTo>
                <a:cubicBezTo>
                  <a:pt x="40943" y="76865"/>
                  <a:pt x="45627" y="82075"/>
                  <a:pt x="51705" y="82899"/>
                </a:cubicBezTo>
                <a:lnTo>
                  <a:pt x="53395" y="83013"/>
                </a:lnTo>
                <a:lnTo>
                  <a:pt x="65847" y="83013"/>
                </a:lnTo>
                <a:lnTo>
                  <a:pt x="65847" y="95465"/>
                </a:lnTo>
                <a:cubicBezTo>
                  <a:pt x="65847" y="101769"/>
                  <a:pt x="70531" y="106979"/>
                  <a:pt x="76609" y="107803"/>
                </a:cubicBezTo>
                <a:lnTo>
                  <a:pt x="78299" y="107917"/>
                </a:lnTo>
                <a:cubicBezTo>
                  <a:pt x="84603" y="107917"/>
                  <a:pt x="89812" y="103232"/>
                  <a:pt x="90637" y="97155"/>
                </a:cubicBezTo>
                <a:lnTo>
                  <a:pt x="90751" y="95465"/>
                </a:lnTo>
                <a:lnTo>
                  <a:pt x="90751" y="83013"/>
                </a:lnTo>
                <a:lnTo>
                  <a:pt x="103202" y="83013"/>
                </a:lnTo>
                <a:cubicBezTo>
                  <a:pt x="109506" y="83013"/>
                  <a:pt x="114716" y="78329"/>
                  <a:pt x="115541" y="72251"/>
                </a:cubicBezTo>
                <a:lnTo>
                  <a:pt x="115654" y="70561"/>
                </a:lnTo>
                <a:cubicBezTo>
                  <a:pt x="115654" y="64257"/>
                  <a:pt x="110970" y="59047"/>
                  <a:pt x="104892" y="58223"/>
                </a:cubicBezTo>
                <a:lnTo>
                  <a:pt x="103202" y="58109"/>
                </a:lnTo>
                <a:lnTo>
                  <a:pt x="90751" y="58109"/>
                </a:lnTo>
                <a:lnTo>
                  <a:pt x="90751" y="45657"/>
                </a:lnTo>
                <a:cubicBezTo>
                  <a:pt x="90751" y="39353"/>
                  <a:pt x="86066" y="34143"/>
                  <a:pt x="79988" y="33319"/>
                </a:cubicBezTo>
                <a:lnTo>
                  <a:pt x="78299" y="33205"/>
                </a:lnTo>
                <a:lnTo>
                  <a:pt x="79988" y="33319"/>
                </a:lnTo>
                <a:close/>
                <a:moveTo>
                  <a:pt x="279220" y="114"/>
                </a:moveTo>
                <a:lnTo>
                  <a:pt x="277530" y="0"/>
                </a:lnTo>
                <a:cubicBezTo>
                  <a:pt x="271226" y="0"/>
                  <a:pt x="266016" y="4684"/>
                  <a:pt x="265191" y="10762"/>
                </a:cubicBezTo>
                <a:lnTo>
                  <a:pt x="265078" y="12452"/>
                </a:lnTo>
                <a:lnTo>
                  <a:pt x="265078" y="24904"/>
                </a:lnTo>
                <a:lnTo>
                  <a:pt x="252626" y="24904"/>
                </a:lnTo>
                <a:cubicBezTo>
                  <a:pt x="246322" y="24904"/>
                  <a:pt x="241112" y="29588"/>
                  <a:pt x="240287" y="35666"/>
                </a:cubicBezTo>
                <a:lnTo>
                  <a:pt x="240174" y="37356"/>
                </a:lnTo>
                <a:cubicBezTo>
                  <a:pt x="240174" y="43660"/>
                  <a:pt x="244859" y="48870"/>
                  <a:pt x="250936" y="49694"/>
                </a:cubicBezTo>
                <a:lnTo>
                  <a:pt x="252626" y="49808"/>
                </a:lnTo>
                <a:lnTo>
                  <a:pt x="265078" y="49808"/>
                </a:lnTo>
                <a:lnTo>
                  <a:pt x="265078" y="62260"/>
                </a:lnTo>
                <a:cubicBezTo>
                  <a:pt x="265078" y="68564"/>
                  <a:pt x="269763" y="73773"/>
                  <a:pt x="275839" y="74598"/>
                </a:cubicBezTo>
                <a:lnTo>
                  <a:pt x="277530" y="74712"/>
                </a:lnTo>
                <a:cubicBezTo>
                  <a:pt x="283834" y="74712"/>
                  <a:pt x="289044" y="70027"/>
                  <a:pt x="289869" y="63949"/>
                </a:cubicBezTo>
                <a:lnTo>
                  <a:pt x="289982" y="62260"/>
                </a:lnTo>
                <a:lnTo>
                  <a:pt x="289982" y="49808"/>
                </a:lnTo>
                <a:lnTo>
                  <a:pt x="302434" y="49808"/>
                </a:lnTo>
                <a:cubicBezTo>
                  <a:pt x="308738" y="49808"/>
                  <a:pt x="313947" y="45123"/>
                  <a:pt x="314773" y="39045"/>
                </a:cubicBezTo>
                <a:lnTo>
                  <a:pt x="314885" y="37356"/>
                </a:lnTo>
                <a:cubicBezTo>
                  <a:pt x="314885" y="31052"/>
                  <a:pt x="310200" y="25842"/>
                  <a:pt x="304124" y="25018"/>
                </a:cubicBezTo>
                <a:lnTo>
                  <a:pt x="302434" y="24904"/>
                </a:lnTo>
                <a:lnTo>
                  <a:pt x="289982" y="24904"/>
                </a:lnTo>
                <a:lnTo>
                  <a:pt x="289982" y="12452"/>
                </a:lnTo>
                <a:cubicBezTo>
                  <a:pt x="289982" y="6148"/>
                  <a:pt x="285296" y="938"/>
                  <a:pt x="279220" y="114"/>
                </a:cubicBezTo>
                <a:lnTo>
                  <a:pt x="277530" y="0"/>
                </a:lnTo>
                <a:lnTo>
                  <a:pt x="279220" y="114"/>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Segoe UI Semibold"/>
              <a:cs typeface="Segoe UI" pitchFamily="34" charset="0"/>
            </a:endParaRPr>
          </a:p>
        </p:txBody>
      </p:sp>
      <p:sp>
        <p:nvSpPr>
          <p:cNvPr id="9" name="Title 8">
            <a:extLst>
              <a:ext uri="{FF2B5EF4-FFF2-40B4-BE49-F238E27FC236}">
                <a16:creationId xmlns:a16="http://schemas.microsoft.com/office/drawing/2014/main" id="{A8120D5A-F0B1-E934-025E-575B39331257}"/>
              </a:ext>
              <a:ext uri="{C183D7F6-B498-43B3-948B-1728B52AA6E4}">
                <adec:decorative xmlns:adec="http://schemas.microsoft.com/office/drawing/2017/decorative" val="0"/>
              </a:ext>
            </a:extLst>
          </p:cNvPr>
          <p:cNvSpPr>
            <a:spLocks noGrp="1"/>
          </p:cNvSpPr>
          <p:nvPr>
            <p:ph type="title"/>
          </p:nvPr>
        </p:nvSpPr>
        <p:spPr>
          <a:xfrm>
            <a:off x="588261" y="585216"/>
            <a:ext cx="11011601" cy="553998"/>
          </a:xfrm>
        </p:spPr>
        <p:txBody>
          <a:bodyPr/>
          <a:lstStyle/>
          <a:p>
            <a:r>
              <a:rPr lang="en-US"/>
              <a:t>Create</a:t>
            </a:r>
          </a:p>
        </p:txBody>
      </p:sp>
      <p:sp>
        <p:nvSpPr>
          <p:cNvPr id="11" name="TextBox 10">
            <a:extLst>
              <a:ext uri="{FF2B5EF4-FFF2-40B4-BE49-F238E27FC236}">
                <a16:creationId xmlns:a16="http://schemas.microsoft.com/office/drawing/2014/main" id="{73E175AC-AB9A-F2A2-6CB0-E64E571556A0}"/>
              </a:ext>
              <a:ext uri="{C183D7F6-B498-43B3-948B-1728B52AA6E4}">
                <adec:decorative xmlns:adec="http://schemas.microsoft.com/office/drawing/2017/decorative" val="0"/>
              </a:ext>
            </a:extLst>
          </p:cNvPr>
          <p:cNvSpPr txBox="1"/>
          <p:nvPr/>
        </p:nvSpPr>
        <p:spPr>
          <a:xfrm>
            <a:off x="588963" y="1183798"/>
            <a:ext cx="11010900" cy="218393"/>
          </a:xfrm>
          <a:prstGeom prst="rect">
            <a:avLst/>
          </a:prstGeom>
          <a:noFill/>
        </p:spPr>
        <p:txBody>
          <a:bodyPr wrap="square" lIns="0" tIns="0" rIns="0" bIns="0" rtlCol="0">
            <a:noAutofit/>
          </a:bodyPr>
          <a:lstStyle/>
          <a:p>
            <a:pPr>
              <a:lnSpc>
                <a:spcPct val="110000"/>
              </a:lnSpc>
              <a:defRPr/>
            </a:pPr>
            <a:r>
              <a:rPr lang="en-US" sz="1400">
                <a:solidFill>
                  <a:srgbClr val="0070C0"/>
                </a:solidFill>
                <a:hlinkClick r:id="rId5">
                  <a:extLst>
                    <a:ext uri="{A12FA001-AC4F-418D-AE19-62706E023703}">
                      <ahyp:hlinkClr xmlns:ahyp="http://schemas.microsoft.com/office/drawing/2018/hyperlinkcolor" val="tx"/>
                    </a:ext>
                  </a:extLst>
                </a:hlinkClick>
              </a:rPr>
              <a:t>Get started with Microsoft 365 Copilot Create</a:t>
            </a:r>
            <a:endParaRPr lang="en-US" sz="1400">
              <a:solidFill>
                <a:srgbClr val="0070C0"/>
              </a:solidFill>
              <a:cs typeface="Segoe UI" panose="020B0502040204020203" pitchFamily="34" charset="0"/>
            </a:endParaRPr>
          </a:p>
        </p:txBody>
      </p:sp>
      <p:sp>
        <p:nvSpPr>
          <p:cNvPr id="14" name="TextBox 13">
            <a:extLst>
              <a:ext uri="{FF2B5EF4-FFF2-40B4-BE49-F238E27FC236}">
                <a16:creationId xmlns:a16="http://schemas.microsoft.com/office/drawing/2014/main" id="{73BFCEE3-41CF-A446-CFC6-39E2BFFA13FE}"/>
              </a:ext>
              <a:ext uri="{C183D7F6-B498-43B3-948B-1728B52AA6E4}">
                <adec:decorative xmlns:adec="http://schemas.microsoft.com/office/drawing/2017/decorative" val="0"/>
              </a:ext>
            </a:extLst>
          </p:cNvPr>
          <p:cNvSpPr txBox="1"/>
          <p:nvPr/>
        </p:nvSpPr>
        <p:spPr>
          <a:xfrm>
            <a:off x="762001" y="2459344"/>
            <a:ext cx="5354160" cy="3631763"/>
          </a:xfrm>
          <a:prstGeom prst="rect">
            <a:avLst/>
          </a:prstGeom>
          <a:noFill/>
        </p:spPr>
        <p:txBody>
          <a:bodyPr wrap="square" lIns="0" tIns="0" rIns="0" bIns="0" rtlCol="0">
            <a:spAutoFit/>
          </a:bodyPr>
          <a:lstStyle/>
          <a:p>
            <a:pPr>
              <a:spcBef>
                <a:spcPts val="1200"/>
              </a:spcBef>
            </a:pPr>
            <a:r>
              <a:rPr lang="en-US" sz="1600" dirty="0"/>
              <a:t>Create uses AI to generate and edit content like images, videos, documents, podcasts, and surveys. To make things even easier, Create is tailored to your company, so you can use it to create a flyer with your company name and branding automatically applied.</a:t>
            </a:r>
          </a:p>
          <a:p>
            <a:pPr marL="295275" indent="-180975">
              <a:spcBef>
                <a:spcPts val="600"/>
              </a:spcBef>
              <a:buFont typeface="Arial" panose="020B0604020202020204" pitchFamily="34" charset="0"/>
              <a:buChar char="•"/>
            </a:pPr>
            <a:r>
              <a:rPr lang="en-US" sz="1400" dirty="0"/>
              <a:t>Design and edit a wide range of visual artifacts in a creative process grounded on Work IQ and files uploaded by you.</a:t>
            </a:r>
          </a:p>
          <a:p>
            <a:pPr marL="295275" indent="-180975">
              <a:spcBef>
                <a:spcPts val="1200"/>
              </a:spcBef>
              <a:buFont typeface="Arial" panose="020B0604020202020204" pitchFamily="34" charset="0"/>
              <a:buChar char="•"/>
            </a:pPr>
            <a:r>
              <a:rPr lang="en-US" sz="1400" dirty="0"/>
              <a:t>Choose from templates or create brand kits that include your company’s logos, </a:t>
            </a:r>
            <a:br>
              <a:rPr lang="en-US" sz="1400" dirty="0"/>
            </a:br>
            <a:r>
              <a:rPr lang="en-US" sz="1400" dirty="0"/>
              <a:t>color palettes, fonts, and more, ensuring brand consistency across all creative outputs. </a:t>
            </a:r>
          </a:p>
          <a:p>
            <a:pPr marL="295275" indent="-180975">
              <a:spcBef>
                <a:spcPts val="1200"/>
              </a:spcBef>
              <a:buFont typeface="Arial" panose="020B0604020202020204" pitchFamily="34" charset="0"/>
              <a:buChar char="•"/>
            </a:pPr>
            <a:r>
              <a:rPr lang="en-US" sz="1400" dirty="0"/>
              <a:t>Fine tune your work with built-in visual editing tools that make it easy to edit text, add effects, and make sophisticated adjustments to get the asset you need. </a:t>
            </a:r>
            <a:endParaRPr lang="en-US" sz="1600" dirty="0"/>
          </a:p>
        </p:txBody>
      </p:sp>
      <p:pic>
        <p:nvPicPr>
          <p:cNvPr id="3" name="Picture 2" descr="Video of M365 Copilot create screen showing “Create an infographic” with prompt, style, size options, and infographic templates below.">
            <a:extLst>
              <a:ext uri="{FF2B5EF4-FFF2-40B4-BE49-F238E27FC236}">
                <a16:creationId xmlns:a16="http://schemas.microsoft.com/office/drawing/2014/main" id="{04B771AC-78DB-D0CF-6265-B202B73923BD}"/>
              </a:ext>
              <a:ext uri="{C183D7F6-B498-43B3-948B-1728B52AA6E4}">
                <adec:decorative xmlns:adec="http://schemas.microsoft.com/office/drawing/2017/decorative" val="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129" t="-34216" r="129" b="-34216"/>
          <a:stretch>
            <a:fillRect/>
          </a:stretch>
        </p:blipFill>
        <p:spPr>
          <a:xfrm>
            <a:off x="6472080" y="1402192"/>
            <a:ext cx="5040312" cy="4780166"/>
          </a:xfrm>
          <a:prstGeom prst="roundRect">
            <a:avLst>
              <a:gd name="adj" fmla="val 2797"/>
            </a:avLst>
          </a:prstGeom>
          <a:solidFill>
            <a:schemeClr val="bg1">
              <a:lumMod val="95000"/>
            </a:schemeClr>
          </a:solidFill>
        </p:spPr>
      </p:pic>
    </p:spTree>
    <p:extLst>
      <p:ext uri="{BB962C8B-B14F-4D97-AF65-F5344CB8AC3E}">
        <p14:creationId xmlns:p14="http://schemas.microsoft.com/office/powerpoint/2010/main" val="2828916990"/>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B1E56F-828E-7A3F-81CA-8AB97CC052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5BCCAC-7B24-2FFE-667F-50420465A3A3}"/>
              </a:ext>
              <a:ext uri="{C183D7F6-B498-43B3-948B-1728B52AA6E4}">
                <adec:decorative xmlns:adec="http://schemas.microsoft.com/office/drawing/2017/decorative" val="0"/>
              </a:ext>
            </a:extLst>
          </p:cNvPr>
          <p:cNvSpPr>
            <a:spLocks noGrp="1"/>
          </p:cNvSpPr>
          <p:nvPr>
            <p:ph type="title"/>
          </p:nvPr>
        </p:nvSpPr>
        <p:spPr>
          <a:xfrm>
            <a:off x="588261" y="585216"/>
            <a:ext cx="11011601" cy="553998"/>
          </a:xfrm>
        </p:spPr>
        <p:txBody>
          <a:bodyPr/>
          <a:lstStyle/>
          <a:p>
            <a:r>
              <a:rPr lang="en-US"/>
              <a:t>Get to know Create</a:t>
            </a:r>
            <a:endParaRPr lang="en-IN"/>
          </a:p>
        </p:txBody>
      </p:sp>
      <p:grpSp>
        <p:nvGrpSpPr>
          <p:cNvPr id="8" name="Group 7" descr="Screenshot of image creation tool showing “Create an image” option with highlighted controls for prompt, style, size, and image gallery below.">
            <a:extLst>
              <a:ext uri="{FF2B5EF4-FFF2-40B4-BE49-F238E27FC236}">
                <a16:creationId xmlns:a16="http://schemas.microsoft.com/office/drawing/2014/main" id="{96C8C99C-319B-72DB-C307-EB8818CB5060}"/>
              </a:ext>
              <a:ext uri="{C183D7F6-B498-43B3-948B-1728B52AA6E4}">
                <adec:decorative xmlns:adec="http://schemas.microsoft.com/office/drawing/2017/decorative" val="0"/>
              </a:ext>
            </a:extLst>
          </p:cNvPr>
          <p:cNvGrpSpPr/>
          <p:nvPr/>
        </p:nvGrpSpPr>
        <p:grpSpPr>
          <a:xfrm>
            <a:off x="584199" y="1461491"/>
            <a:ext cx="11005821" cy="4450359"/>
            <a:chOff x="584199" y="1461491"/>
            <a:chExt cx="11005821" cy="4450359"/>
          </a:xfrm>
        </p:grpSpPr>
        <p:pic>
          <p:nvPicPr>
            <p:cNvPr id="3" name="Picture 2">
              <a:extLst>
                <a:ext uri="{FF2B5EF4-FFF2-40B4-BE49-F238E27FC236}">
                  <a16:creationId xmlns:a16="http://schemas.microsoft.com/office/drawing/2014/main" id="{DF4439E0-740D-1BFE-8781-8448CFA83816}"/>
                </a:ext>
                <a:ext uri="{C183D7F6-B498-43B3-948B-1728B52AA6E4}">
                  <adec:decorative xmlns:adec="http://schemas.microsoft.com/office/drawing/2017/decorative" val="1"/>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contrast="-1000"/>
                      </a14:imgEffect>
                    </a14:imgLayer>
                  </a14:imgProps>
                </a:ext>
                <a:ext uri="{28A0092B-C50C-407E-A947-70E740481C1C}">
                  <a14:useLocalDpi xmlns:a14="http://schemas.microsoft.com/office/drawing/2010/main"/>
                </a:ext>
              </a:extLst>
            </a:blip>
            <a:stretch>
              <a:fillRect/>
            </a:stretch>
          </p:blipFill>
          <p:spPr>
            <a:xfrm>
              <a:off x="2856451" y="1461491"/>
              <a:ext cx="5996497" cy="4417617"/>
            </a:xfrm>
            <a:prstGeom prst="roundRect">
              <a:avLst>
                <a:gd name="adj" fmla="val 2029"/>
              </a:avLst>
            </a:prstGeom>
            <a:solidFill>
              <a:srgbClr val="F5F5F5"/>
            </a:solidFill>
          </p:spPr>
        </p:pic>
        <p:sp>
          <p:nvSpPr>
            <p:cNvPr id="14" name="Rectangle: Rounded Corners 26">
              <a:extLst>
                <a:ext uri="{FF2B5EF4-FFF2-40B4-BE49-F238E27FC236}">
                  <a16:creationId xmlns:a16="http://schemas.microsoft.com/office/drawing/2014/main" id="{A3244261-666D-4AD5-6B5D-C6770B3CDA0A}"/>
                </a:ext>
              </a:extLst>
            </p:cNvPr>
            <p:cNvSpPr/>
            <p:nvPr/>
          </p:nvSpPr>
          <p:spPr bwMode="auto">
            <a:xfrm>
              <a:off x="584199" y="2272010"/>
              <a:ext cx="1444625" cy="92333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l" defTabSz="914367" rtl="0" eaLnBrk="1" fontAlgn="auto" latinLnBrk="0" hangingPunct="1">
                <a:spcBef>
                  <a:spcPts val="600"/>
                </a:spcBef>
                <a:buClrTx/>
                <a:buSzTx/>
                <a:buFontTx/>
                <a:buNone/>
                <a:tabLst/>
                <a:defRPr/>
              </a:pPr>
              <a:r>
                <a:rPr kumimoji="0" lang="en-US" sz="1000" b="0" i="0" u="none" strike="noStrike" kern="1200" cap="none" spc="0" normalizeH="0" baseline="0" noProof="0">
                  <a:ln>
                    <a:noFill/>
                  </a:ln>
                  <a:solidFill>
                    <a:schemeClr val="tx1"/>
                  </a:solidFill>
                  <a:effectLst/>
                  <a:uLnTx/>
                  <a:uFillTx/>
                  <a:latin typeface="+mj-lt"/>
                  <a:ea typeface="+mn-ea"/>
                  <a:cs typeface="Segoe UI Semibold" panose="020B0702040204020203" pitchFamily="34" charset="0"/>
                </a:rPr>
                <a:t>Instructions</a:t>
              </a:r>
              <a:br>
                <a:rPr kumimoji="0" lang="en-US" sz="1000" b="0" i="0" u="none" strike="noStrike" kern="1200" cap="none" spc="0" normalizeH="0" baseline="0" noProof="0">
                  <a:ln>
                    <a:noFill/>
                  </a:ln>
                  <a:solidFill>
                    <a:schemeClr val="tx1"/>
                  </a:solidFill>
                  <a:effectLst/>
                  <a:uLnTx/>
                  <a:uFillTx/>
                  <a:latin typeface="+mj-lt"/>
                  <a:ea typeface="+mn-ea"/>
                  <a:cs typeface="Segoe UI Semibold" panose="020B0702040204020203" pitchFamily="34" charset="0"/>
                </a:rPr>
              </a:br>
              <a:r>
                <a:rPr kumimoji="0" lang="en-US" sz="1000" b="0" i="0" u="none" strike="noStrike" kern="1200" cap="none" spc="0" normalizeH="0" baseline="0" noProof="0">
                  <a:ln>
                    <a:noFill/>
                  </a:ln>
                  <a:solidFill>
                    <a:schemeClr val="tx1"/>
                  </a:solidFill>
                  <a:effectLst/>
                  <a:uLnTx/>
                  <a:uFillTx/>
                  <a:ea typeface="+mn-ea"/>
                  <a:cs typeface="Segoe UI Semibold" panose="020B0702040204020203" pitchFamily="34" charset="0"/>
                </a:rPr>
                <a:t>Using simple language or the selections provided to tell Copilot about the content you want to create</a:t>
              </a:r>
            </a:p>
          </p:txBody>
        </p:sp>
        <p:cxnSp>
          <p:nvCxnSpPr>
            <p:cNvPr id="16" name="Straight Connector 15">
              <a:extLst>
                <a:ext uri="{FF2B5EF4-FFF2-40B4-BE49-F238E27FC236}">
                  <a16:creationId xmlns:a16="http://schemas.microsoft.com/office/drawing/2014/main" id="{795A459B-8F4E-D21E-23CC-6535FA68606D}"/>
                </a:ext>
              </a:extLst>
            </p:cNvPr>
            <p:cNvCxnSpPr>
              <a:cxnSpLocks/>
              <a:stCxn id="17" idx="3"/>
              <a:endCxn id="22" idx="1"/>
            </p:cNvCxnSpPr>
            <p:nvPr/>
          </p:nvCxnSpPr>
          <p:spPr>
            <a:xfrm>
              <a:off x="2253004" y="2733675"/>
              <a:ext cx="617196" cy="0"/>
            </a:xfrm>
            <a:prstGeom prst="line">
              <a:avLst/>
            </a:prstGeom>
            <a:ln w="6350" cap="flat">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0" name="Rectangle: Rounded Corners 26">
              <a:extLst>
                <a:ext uri="{FF2B5EF4-FFF2-40B4-BE49-F238E27FC236}">
                  <a16:creationId xmlns:a16="http://schemas.microsoft.com/office/drawing/2014/main" id="{A00C6D5D-ED9A-6F1D-21AC-FDB8E1A576F9}"/>
                </a:ext>
              </a:extLst>
            </p:cNvPr>
            <p:cNvSpPr/>
            <p:nvPr/>
          </p:nvSpPr>
          <p:spPr bwMode="auto">
            <a:xfrm>
              <a:off x="9620250" y="1963092"/>
              <a:ext cx="1969770" cy="4616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defTabSz="914367">
                <a:spcBef>
                  <a:spcPts val="600"/>
                </a:spcBef>
                <a:defRPr/>
              </a:pPr>
              <a:r>
                <a:rPr lang="en-US" sz="1000">
                  <a:solidFill>
                    <a:schemeClr val="tx1"/>
                  </a:solidFill>
                  <a:latin typeface="+mj-lt"/>
                  <a:cs typeface="Segoe UI Semibold" panose="020B0702040204020203" pitchFamily="34" charset="0"/>
                </a:rPr>
                <a:t>Content type </a:t>
              </a:r>
              <a:br>
                <a:rPr lang="en-US" sz="1000">
                  <a:solidFill>
                    <a:schemeClr val="tx1"/>
                  </a:solidFill>
                  <a:latin typeface="+mj-lt"/>
                  <a:cs typeface="Segoe UI Semibold" panose="020B0702040204020203" pitchFamily="34" charset="0"/>
                </a:rPr>
              </a:br>
              <a:r>
                <a:rPr lang="en-US" sz="1000">
                  <a:solidFill>
                    <a:schemeClr val="tx1"/>
                  </a:solidFill>
                  <a:cs typeface="Segoe UI Semibold" panose="020B0702040204020203" pitchFamily="34" charset="0"/>
                </a:rPr>
                <a:t>Select the type of content you would like to create</a:t>
              </a:r>
            </a:p>
          </p:txBody>
        </p:sp>
        <p:cxnSp>
          <p:nvCxnSpPr>
            <p:cNvPr id="40" name="Straight Connector 39">
              <a:extLst>
                <a:ext uri="{FF2B5EF4-FFF2-40B4-BE49-F238E27FC236}">
                  <a16:creationId xmlns:a16="http://schemas.microsoft.com/office/drawing/2014/main" id="{FCE3EFB5-F5C9-56E0-61A1-FD8A0BE9CE7B}"/>
                </a:ext>
              </a:extLst>
            </p:cNvPr>
            <p:cNvCxnSpPr>
              <a:cxnSpLocks/>
              <a:stCxn id="41" idx="3"/>
            </p:cNvCxnSpPr>
            <p:nvPr/>
          </p:nvCxnSpPr>
          <p:spPr>
            <a:xfrm flipH="1">
              <a:off x="8572499" y="2193925"/>
              <a:ext cx="847894" cy="0"/>
            </a:xfrm>
            <a:prstGeom prst="line">
              <a:avLst/>
            </a:prstGeom>
            <a:ln w="6350" cap="flat">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48" name="Rectangle: Rounded Corners 26">
              <a:extLst>
                <a:ext uri="{FF2B5EF4-FFF2-40B4-BE49-F238E27FC236}">
                  <a16:creationId xmlns:a16="http://schemas.microsoft.com/office/drawing/2014/main" id="{89AED816-33CA-E4EF-B475-4DA35D62E3CA}"/>
                </a:ext>
              </a:extLst>
            </p:cNvPr>
            <p:cNvSpPr/>
            <p:nvPr/>
          </p:nvSpPr>
          <p:spPr bwMode="auto">
            <a:xfrm>
              <a:off x="9620250" y="3370362"/>
              <a:ext cx="1969770" cy="30777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defTabSz="914367">
                <a:spcBef>
                  <a:spcPts val="600"/>
                </a:spcBef>
                <a:defRPr/>
              </a:pPr>
              <a:r>
                <a:rPr lang="en-US" sz="1000">
                  <a:solidFill>
                    <a:schemeClr val="tx1"/>
                  </a:solidFill>
                  <a:latin typeface="+mj-lt"/>
                  <a:cs typeface="Segoe UI Semibold" panose="020B0702040204020203" pitchFamily="34" charset="0"/>
                </a:rPr>
                <a:t>Filter selections </a:t>
              </a:r>
              <a:br>
                <a:rPr lang="en-US" sz="1000">
                  <a:solidFill>
                    <a:schemeClr val="tx1"/>
                  </a:solidFill>
                  <a:latin typeface="+mj-lt"/>
                  <a:cs typeface="Segoe UI Semibold" panose="020B0702040204020203" pitchFamily="34" charset="0"/>
                </a:rPr>
              </a:br>
              <a:r>
                <a:rPr lang="en-US" sz="1000">
                  <a:solidFill>
                    <a:schemeClr val="tx1"/>
                  </a:solidFill>
                  <a:cs typeface="Segoe UI Semibold" panose="020B0702040204020203" pitchFamily="34" charset="0"/>
                </a:rPr>
                <a:t>Filters to view the selected content</a:t>
              </a:r>
            </a:p>
          </p:txBody>
        </p:sp>
        <p:cxnSp>
          <p:nvCxnSpPr>
            <p:cNvPr id="49" name="Straight Connector 48">
              <a:extLst>
                <a:ext uri="{FF2B5EF4-FFF2-40B4-BE49-F238E27FC236}">
                  <a16:creationId xmlns:a16="http://schemas.microsoft.com/office/drawing/2014/main" id="{D89048F6-67EF-8C75-7C77-880CAAF285F4}"/>
                </a:ext>
              </a:extLst>
            </p:cNvPr>
            <p:cNvCxnSpPr>
              <a:cxnSpLocks/>
              <a:endCxn id="46" idx="3"/>
            </p:cNvCxnSpPr>
            <p:nvPr/>
          </p:nvCxnSpPr>
          <p:spPr>
            <a:xfrm flipH="1">
              <a:off x="8794750" y="3524250"/>
              <a:ext cx="625643" cy="0"/>
            </a:xfrm>
            <a:prstGeom prst="line">
              <a:avLst/>
            </a:prstGeom>
            <a:ln w="6350" cap="flat">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52" name="Rectangle: Rounded Corners 26">
              <a:extLst>
                <a:ext uri="{FF2B5EF4-FFF2-40B4-BE49-F238E27FC236}">
                  <a16:creationId xmlns:a16="http://schemas.microsoft.com/office/drawing/2014/main" id="{19A8F5B8-93DE-FF8D-70E6-3E424B1A0FA1}"/>
                </a:ext>
              </a:extLst>
            </p:cNvPr>
            <p:cNvSpPr/>
            <p:nvPr/>
          </p:nvSpPr>
          <p:spPr bwMode="auto">
            <a:xfrm>
              <a:off x="9620250" y="4505523"/>
              <a:ext cx="1969770" cy="61555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defTabSz="914367">
                <a:spcBef>
                  <a:spcPts val="600"/>
                </a:spcBef>
                <a:defRPr/>
              </a:pPr>
              <a:r>
                <a:rPr lang="en-US" sz="1000">
                  <a:solidFill>
                    <a:schemeClr val="tx1"/>
                  </a:solidFill>
                  <a:latin typeface="+mj-lt"/>
                  <a:cs typeface="Segoe UI Semibold" panose="020B0702040204020203" pitchFamily="34" charset="0"/>
                </a:rPr>
                <a:t>Suggested prompts </a:t>
              </a:r>
              <a:br>
                <a:rPr lang="en-US" sz="1000">
                  <a:solidFill>
                    <a:schemeClr val="tx1"/>
                  </a:solidFill>
                  <a:latin typeface="+mj-lt"/>
                  <a:cs typeface="Segoe UI Semibold" panose="020B0702040204020203" pitchFamily="34" charset="0"/>
                </a:rPr>
              </a:br>
              <a:r>
                <a:rPr lang="en-US" sz="1000">
                  <a:solidFill>
                    <a:schemeClr val="tx1"/>
                  </a:solidFill>
                  <a:cs typeface="Segoe UI Semibold" panose="020B0702040204020203" pitchFamily="34" charset="0"/>
                </a:rPr>
                <a:t>Select from existing content prompts to start with a </a:t>
              </a:r>
              <a:br>
                <a:rPr lang="en-US" sz="1000">
                  <a:solidFill>
                    <a:schemeClr val="tx1"/>
                  </a:solidFill>
                  <a:cs typeface="Segoe UI Semibold" panose="020B0702040204020203" pitchFamily="34" charset="0"/>
                </a:rPr>
              </a:br>
              <a:r>
                <a:rPr lang="en-US" sz="1000">
                  <a:solidFill>
                    <a:schemeClr val="tx1"/>
                  </a:solidFill>
                  <a:cs typeface="Segoe UI Semibold" panose="020B0702040204020203" pitchFamily="34" charset="0"/>
                </a:rPr>
                <a:t>particular style</a:t>
              </a:r>
            </a:p>
          </p:txBody>
        </p:sp>
        <p:cxnSp>
          <p:nvCxnSpPr>
            <p:cNvPr id="53" name="Straight Connector 52">
              <a:extLst>
                <a:ext uri="{FF2B5EF4-FFF2-40B4-BE49-F238E27FC236}">
                  <a16:creationId xmlns:a16="http://schemas.microsoft.com/office/drawing/2014/main" id="{25DB35D8-5201-8322-DB95-9AC034CEA28E}"/>
                </a:ext>
              </a:extLst>
            </p:cNvPr>
            <p:cNvCxnSpPr>
              <a:cxnSpLocks/>
              <a:endCxn id="47" idx="3"/>
            </p:cNvCxnSpPr>
            <p:nvPr/>
          </p:nvCxnSpPr>
          <p:spPr>
            <a:xfrm flipH="1">
              <a:off x="8794750" y="4813300"/>
              <a:ext cx="625643" cy="0"/>
            </a:xfrm>
            <a:prstGeom prst="line">
              <a:avLst/>
            </a:prstGeom>
            <a:ln w="6350" cap="flat">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8" name="Rectangle: Rounded Corners 17" descr="highlighted in the screenshot">
              <a:extLst>
                <a:ext uri="{FF2B5EF4-FFF2-40B4-BE49-F238E27FC236}">
                  <a16:creationId xmlns:a16="http://schemas.microsoft.com/office/drawing/2014/main" id="{16163F26-9C93-F933-0581-287A69302219}"/>
                </a:ext>
              </a:extLst>
            </p:cNvPr>
            <p:cNvSpPr/>
            <p:nvPr/>
          </p:nvSpPr>
          <p:spPr bwMode="auto">
            <a:xfrm>
              <a:off x="3101974" y="2009774"/>
              <a:ext cx="5470525" cy="368301"/>
            </a:xfrm>
            <a:prstGeom prst="roundRect">
              <a:avLst>
                <a:gd name="adj" fmla="val 14469"/>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2" name="Rectangle: Rounded Corners 21" descr="highlighted in the screenshot">
              <a:extLst>
                <a:ext uri="{FF2B5EF4-FFF2-40B4-BE49-F238E27FC236}">
                  <a16:creationId xmlns:a16="http://schemas.microsoft.com/office/drawing/2014/main" id="{672F2189-F576-CF94-2F6A-29C5944A4322}"/>
                </a:ext>
              </a:extLst>
            </p:cNvPr>
            <p:cNvSpPr/>
            <p:nvPr/>
          </p:nvSpPr>
          <p:spPr bwMode="auto">
            <a:xfrm>
              <a:off x="2870200" y="2476499"/>
              <a:ext cx="5924550" cy="514351"/>
            </a:xfrm>
            <a:prstGeom prst="roundRect">
              <a:avLst>
                <a:gd name="adj" fmla="val 10765"/>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6" name="Rectangle: Rounded Corners 45" descr="highlighted in the screenshot">
              <a:extLst>
                <a:ext uri="{FF2B5EF4-FFF2-40B4-BE49-F238E27FC236}">
                  <a16:creationId xmlns:a16="http://schemas.microsoft.com/office/drawing/2014/main" id="{694F5BDF-1EB8-3E88-D691-88355F159715}"/>
                </a:ext>
              </a:extLst>
            </p:cNvPr>
            <p:cNvSpPr/>
            <p:nvPr/>
          </p:nvSpPr>
          <p:spPr bwMode="auto">
            <a:xfrm>
              <a:off x="2870200" y="3378200"/>
              <a:ext cx="5924550" cy="292100"/>
            </a:xfrm>
            <a:prstGeom prst="roundRect">
              <a:avLst>
                <a:gd name="adj" fmla="val 10765"/>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7" name="Rectangle: Rounded Corners 46" descr="highlighted in the screenshot">
              <a:extLst>
                <a:ext uri="{FF2B5EF4-FFF2-40B4-BE49-F238E27FC236}">
                  <a16:creationId xmlns:a16="http://schemas.microsoft.com/office/drawing/2014/main" id="{9EB50AE1-5439-AAF0-5815-AB38A3D8424A}"/>
                </a:ext>
              </a:extLst>
            </p:cNvPr>
            <p:cNvSpPr/>
            <p:nvPr/>
          </p:nvSpPr>
          <p:spPr bwMode="auto">
            <a:xfrm>
              <a:off x="2870200" y="3714750"/>
              <a:ext cx="5924550" cy="2197100"/>
            </a:xfrm>
            <a:prstGeom prst="roundRect">
              <a:avLst>
                <a:gd name="adj" fmla="val 2094"/>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7" name="Rectangle: Rounded Corners 16">
              <a:extLst>
                <a:ext uri="{FF2B5EF4-FFF2-40B4-BE49-F238E27FC236}">
                  <a16:creationId xmlns:a16="http://schemas.microsoft.com/office/drawing/2014/main" id="{6C4D22F6-0D8A-FFAB-B1EB-DEDC8F2F21CE}"/>
                </a:ext>
                <a:ext uri="{C183D7F6-B498-43B3-948B-1728B52AA6E4}">
                  <adec:decorative xmlns:adec="http://schemas.microsoft.com/office/drawing/2017/decorative" val="1"/>
                </a:ext>
              </a:extLst>
            </p:cNvPr>
            <p:cNvSpPr/>
            <p:nvPr/>
          </p:nvSpPr>
          <p:spPr bwMode="auto">
            <a:xfrm>
              <a:off x="2225572" y="2624114"/>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41" name="Rectangle: Rounded Corners 40">
              <a:extLst>
                <a:ext uri="{FF2B5EF4-FFF2-40B4-BE49-F238E27FC236}">
                  <a16:creationId xmlns:a16="http://schemas.microsoft.com/office/drawing/2014/main" id="{7B9A620D-93B1-CC31-3F3B-A094C4F2DDAC}"/>
                </a:ext>
                <a:ext uri="{C183D7F6-B498-43B3-948B-1728B52AA6E4}">
                  <adec:decorative xmlns:adec="http://schemas.microsoft.com/office/drawing/2017/decorative" val="1"/>
                </a:ext>
              </a:extLst>
            </p:cNvPr>
            <p:cNvSpPr/>
            <p:nvPr/>
          </p:nvSpPr>
          <p:spPr bwMode="auto">
            <a:xfrm flipH="1">
              <a:off x="9420393" y="2084364"/>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50" name="Rectangle: Rounded Corners 49">
              <a:extLst>
                <a:ext uri="{FF2B5EF4-FFF2-40B4-BE49-F238E27FC236}">
                  <a16:creationId xmlns:a16="http://schemas.microsoft.com/office/drawing/2014/main" id="{0A428B7B-E190-507A-003A-A14DB6798A8E}"/>
                </a:ext>
                <a:ext uri="{C183D7F6-B498-43B3-948B-1728B52AA6E4}">
                  <adec:decorative xmlns:adec="http://schemas.microsoft.com/office/drawing/2017/decorative" val="1"/>
                </a:ext>
              </a:extLst>
            </p:cNvPr>
            <p:cNvSpPr/>
            <p:nvPr/>
          </p:nvSpPr>
          <p:spPr bwMode="auto">
            <a:xfrm flipH="1">
              <a:off x="9420393" y="3414689"/>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54" name="Rectangle: Rounded Corners 53">
              <a:extLst>
                <a:ext uri="{FF2B5EF4-FFF2-40B4-BE49-F238E27FC236}">
                  <a16:creationId xmlns:a16="http://schemas.microsoft.com/office/drawing/2014/main" id="{9E59814F-95D8-B550-A7F0-BDBF8105D675}"/>
                </a:ext>
                <a:ext uri="{C183D7F6-B498-43B3-948B-1728B52AA6E4}">
                  <adec:decorative xmlns:adec="http://schemas.microsoft.com/office/drawing/2017/decorative" val="1"/>
                </a:ext>
              </a:extLst>
            </p:cNvPr>
            <p:cNvSpPr/>
            <p:nvPr/>
          </p:nvSpPr>
          <p:spPr bwMode="auto">
            <a:xfrm flipH="1">
              <a:off x="9420393" y="4703739"/>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grpSp>
      <p:sp>
        <p:nvSpPr>
          <p:cNvPr id="6" name="TextBox 5">
            <a:extLst>
              <a:ext uri="{FF2B5EF4-FFF2-40B4-BE49-F238E27FC236}">
                <a16:creationId xmlns:a16="http://schemas.microsoft.com/office/drawing/2014/main" id="{1B98D9DA-24D3-CF18-8AD1-B97A7D2CA3D5}"/>
              </a:ext>
              <a:ext uri="{C183D7F6-B498-43B3-948B-1728B52AA6E4}">
                <adec:decorative xmlns:adec="http://schemas.microsoft.com/office/drawing/2017/decorative" val="0"/>
              </a:ext>
            </a:extLst>
          </p:cNvPr>
          <p:cNvSpPr txBox="1"/>
          <p:nvPr/>
        </p:nvSpPr>
        <p:spPr>
          <a:xfrm>
            <a:off x="584200" y="6386812"/>
            <a:ext cx="11015662" cy="179088"/>
          </a:xfrm>
          <a:prstGeom prst="rect">
            <a:avLst/>
          </a:prstGeom>
          <a:noFill/>
        </p:spPr>
        <p:txBody>
          <a:bodyPr wrap="square" lIns="0" tIns="0" rIns="0" bIns="0" anchor="b">
            <a:spAutoFit/>
          </a:bodyPr>
          <a:lstStyle/>
          <a:p>
            <a:pPr marR="0" defTabSz="914367">
              <a:lnSpc>
                <a:spcPts val="1500"/>
              </a:lnSpc>
              <a:spcAft>
                <a:spcPts val="1800"/>
              </a:spcAft>
              <a:buNone/>
              <a:defRPr/>
            </a:pPr>
            <a:r>
              <a:rPr lang="en-US" sz="1200" i="1"/>
              <a:t>Note: “UI shown as of May 18, 2026. Product features and visuals may change.”</a:t>
            </a:r>
          </a:p>
        </p:txBody>
      </p:sp>
    </p:spTree>
    <p:extLst>
      <p:ext uri="{BB962C8B-B14F-4D97-AF65-F5344CB8AC3E}">
        <p14:creationId xmlns:p14="http://schemas.microsoft.com/office/powerpoint/2010/main" val="280703870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401C4-F2C2-FAB6-F414-781D6E7BACD2}"/>
            </a:ext>
          </a:extLst>
        </p:cNvPr>
        <p:cNvGrpSpPr/>
        <p:nvPr/>
      </p:nvGrpSpPr>
      <p:grpSpPr>
        <a:xfrm>
          <a:off x="0" y="0"/>
          <a:ext cx="0" cy="0"/>
          <a:chOff x="0" y="0"/>
          <a:chExt cx="0" cy="0"/>
        </a:xfrm>
      </p:grpSpPr>
      <p:pic>
        <p:nvPicPr>
          <p:cNvPr id="18" name="Picture 17">
            <a:extLst>
              <a:ext uri="{FF2B5EF4-FFF2-40B4-BE49-F238E27FC236}">
                <a16:creationId xmlns:a16="http://schemas.microsoft.com/office/drawing/2014/main" id="{70F48CE4-EEC7-6DE1-4A29-79EC2BCA4756}"/>
              </a:ext>
              <a:ext uri="{C183D7F6-B498-43B3-948B-1728B52AA6E4}">
                <adec:decorative xmlns:adec="http://schemas.microsoft.com/office/drawing/2017/decorative" val="1"/>
              </a:ext>
            </a:extLst>
          </p:cNvPr>
          <p:cNvPicPr>
            <a:picLocks noChangeAspect="1"/>
          </p:cNvPicPr>
          <p:nvPr/>
        </p:nvPicPr>
        <p:blipFill rotWithShape="1">
          <a:blip r:embed="rId3" cstate="screen">
            <a:alphaModFix amt="50000"/>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a:ext>
            </a:extLst>
          </a:blip>
          <a:srcRect/>
          <a:stretch/>
        </p:blipFill>
        <p:spPr>
          <a:xfrm>
            <a:off x="589069" y="1407031"/>
            <a:ext cx="11013862" cy="4656203"/>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20" name="TextBox 19">
            <a:extLst>
              <a:ext uri="{FF2B5EF4-FFF2-40B4-BE49-F238E27FC236}">
                <a16:creationId xmlns:a16="http://schemas.microsoft.com/office/drawing/2014/main" id="{D0259E9D-221D-2E4B-8237-EEA096DD01A1}"/>
              </a:ext>
              <a:ext uri="{C183D7F6-B498-43B3-948B-1728B52AA6E4}">
                <adec:decorative xmlns:adec="http://schemas.microsoft.com/office/drawing/2017/decorative" val="1"/>
              </a:ext>
            </a:extLst>
          </p:cNvPr>
          <p:cNvSpPr txBox="1">
            <a:spLocks/>
          </p:cNvSpPr>
          <p:nvPr/>
        </p:nvSpPr>
        <p:spPr>
          <a:xfrm>
            <a:off x="680509" y="1489986"/>
            <a:ext cx="5415491" cy="4481808"/>
          </a:xfrm>
          <a:prstGeom prst="roundRect">
            <a:avLst>
              <a:gd name="adj" fmla="val 1735"/>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lvl="0" indent="0" defTabSz="932472" fontAlgn="base">
              <a:lnSpc>
                <a:spcPct val="100000"/>
              </a:lnSpc>
              <a:spcBef>
                <a:spcPct val="0"/>
              </a:spcBef>
              <a:spcAft>
                <a:spcPct val="0"/>
              </a:spcAft>
              <a:buClrTx/>
              <a:buSzTx/>
              <a:buFontTx/>
              <a:buNone/>
              <a:tabLst/>
              <a:defRPr kumimoji="0" sz="1200" b="1" i="0" u="none" strike="noStrike" cap="none" spc="0" normalizeH="0" baseline="0">
                <a:ln>
                  <a:noFill/>
                </a:ln>
                <a:solidFill>
                  <a:srgbClr val="000000"/>
                </a:solidFill>
                <a:effectLst/>
                <a:uLnTx/>
                <a:uFillTx/>
                <a:latin typeface="Segoe UI"/>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a:p>
        </p:txBody>
      </p:sp>
      <p:sp>
        <p:nvSpPr>
          <p:cNvPr id="19" name="Title 18">
            <a:extLst>
              <a:ext uri="{FF2B5EF4-FFF2-40B4-BE49-F238E27FC236}">
                <a16:creationId xmlns:a16="http://schemas.microsoft.com/office/drawing/2014/main" id="{2C91BF3F-A7BA-FF30-1144-651E10817C5F}"/>
              </a:ext>
              <a:ext uri="{C183D7F6-B498-43B3-948B-1728B52AA6E4}">
                <adec:decorative xmlns:adec="http://schemas.microsoft.com/office/drawing/2017/decorative" val="0"/>
              </a:ext>
            </a:extLst>
          </p:cNvPr>
          <p:cNvSpPr>
            <a:spLocks noGrp="1"/>
          </p:cNvSpPr>
          <p:nvPr>
            <p:ph type="title"/>
          </p:nvPr>
        </p:nvSpPr>
        <p:spPr>
          <a:xfrm>
            <a:off x="588261" y="585216"/>
            <a:ext cx="11011601" cy="553998"/>
          </a:xfrm>
        </p:spPr>
        <p:txBody>
          <a:bodyPr/>
          <a:lstStyle/>
          <a:p>
            <a:r>
              <a:rPr lang="en-US"/>
              <a:t>How to access the app</a:t>
            </a:r>
            <a:endParaRPr lang="en-IN"/>
          </a:p>
        </p:txBody>
      </p:sp>
      <p:sp>
        <p:nvSpPr>
          <p:cNvPr id="21" name="TextBox 20">
            <a:extLst>
              <a:ext uri="{FF2B5EF4-FFF2-40B4-BE49-F238E27FC236}">
                <a16:creationId xmlns:a16="http://schemas.microsoft.com/office/drawing/2014/main" id="{76818A83-1901-2650-0336-9125BABECB10}"/>
              </a:ext>
              <a:ext uri="{C183D7F6-B498-43B3-948B-1728B52AA6E4}">
                <adec:decorative xmlns:adec="http://schemas.microsoft.com/office/drawing/2017/decorative" val="0"/>
              </a:ext>
            </a:extLst>
          </p:cNvPr>
          <p:cNvSpPr txBox="1"/>
          <p:nvPr/>
        </p:nvSpPr>
        <p:spPr>
          <a:xfrm>
            <a:off x="830406" y="1620959"/>
            <a:ext cx="5168156" cy="646331"/>
          </a:xfrm>
          <a:prstGeom prst="rect">
            <a:avLst/>
          </a:prstGeom>
          <a:noFill/>
        </p:spPr>
        <p:txBody>
          <a:bodyPr wrap="square" lIns="0" tIns="0" rIns="0" bIns="0" anchor="t">
            <a:spAutoFit/>
          </a:bodyPr>
          <a:lstStyle/>
          <a:p>
            <a:pPr defTabSz="914367">
              <a:spcBef>
                <a:spcPts val="600"/>
              </a:spcBef>
              <a:defRPr/>
            </a:pPr>
            <a:r>
              <a:rPr kumimoji="0" lang="en-US" sz="1400" i="0" u="none" strike="noStrike" kern="1200" cap="none" normalizeH="0" baseline="0" noProof="0">
                <a:ln>
                  <a:noFill/>
                </a:ln>
                <a:effectLst/>
                <a:uLnTx/>
                <a:uFillTx/>
                <a:latin typeface="+mj-lt"/>
                <a:ea typeface="+mn-ea"/>
                <a:cs typeface="Segoe UI"/>
              </a:rPr>
              <a:t>Windows taskbar – </a:t>
            </a:r>
            <a:r>
              <a:rPr kumimoji="0" lang="en-US" sz="1400" i="0" u="none" strike="noStrike" kern="1200" cap="none" normalizeH="0" baseline="0" noProof="0">
                <a:ln>
                  <a:noFill/>
                </a:ln>
                <a:effectLst/>
                <a:uLnTx/>
                <a:uFillTx/>
                <a:ea typeface="+mn-ea"/>
                <a:cs typeface="Segoe UI"/>
              </a:rPr>
              <a:t>Your admin can pin the app to your Windows task bar so it should be there automatically. If not, you can pin it there yourself.</a:t>
            </a:r>
          </a:p>
        </p:txBody>
      </p:sp>
      <p:pic>
        <p:nvPicPr>
          <p:cNvPr id="24" name="Picture 2" descr="Windows taskbar showing icons for Start, Search, and pinned apps, with the Microsoft 365 app icon highlighted.&#10;Provide your feedback on BizChat">
            <a:extLst>
              <a:ext uri="{FF2B5EF4-FFF2-40B4-BE49-F238E27FC236}">
                <a16:creationId xmlns:a16="http://schemas.microsoft.com/office/drawing/2014/main" id="{2CF78A04-3FF4-578B-9239-A135390F7A2C}"/>
              </a:ext>
              <a:ext uri="{C183D7F6-B498-43B3-948B-1728B52AA6E4}">
                <adec:decorative xmlns:adec="http://schemas.microsoft.com/office/drawing/2017/decorative" val="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54696" y="2385775"/>
            <a:ext cx="4808811" cy="375546"/>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4FDD77DA-6595-A117-6ED5-49B58ACCBCEF}"/>
              </a:ext>
              <a:ext uri="{C183D7F6-B498-43B3-948B-1728B52AA6E4}">
                <adec:decorative xmlns:adec="http://schemas.microsoft.com/office/drawing/2017/decorative" val="0"/>
              </a:ext>
            </a:extLst>
          </p:cNvPr>
          <p:cNvSpPr txBox="1"/>
          <p:nvPr/>
        </p:nvSpPr>
        <p:spPr>
          <a:xfrm>
            <a:off x="854696" y="3098999"/>
            <a:ext cx="4901184" cy="441596"/>
          </a:xfrm>
          <a:prstGeom prst="rect">
            <a:avLst/>
          </a:prstGeom>
          <a:noFill/>
        </p:spPr>
        <p:txBody>
          <a:bodyPr wrap="square" lIns="0" tIns="0" rIns="0" bIns="0" anchor="t">
            <a:spAutoFit/>
          </a:bodyPr>
          <a:lstStyle/>
          <a:p>
            <a:pPr defTabSz="914367">
              <a:spcBef>
                <a:spcPts val="600"/>
              </a:spcBef>
              <a:spcAft>
                <a:spcPts val="600"/>
              </a:spcAft>
              <a:defRPr/>
            </a:pPr>
            <a:r>
              <a:rPr kumimoji="0" lang="en-US" sz="1400" b="0" i="0" u="none" strike="noStrike" kern="1200" cap="none" normalizeH="0" baseline="0" noProof="0">
                <a:ln>
                  <a:noFill/>
                </a:ln>
                <a:solidFill>
                  <a:schemeClr val="tx2"/>
                </a:solidFill>
                <a:effectLst/>
                <a:uLnTx/>
                <a:uFillTx/>
                <a:latin typeface="+mj-lt"/>
                <a:ea typeface="+mn-ea"/>
                <a:cs typeface="Segoe UI"/>
              </a:rPr>
              <a:t>Web link </a:t>
            </a:r>
            <a:r>
              <a:rPr lang="en-US" sz="1400">
                <a:solidFill>
                  <a:schemeClr val="tx2"/>
                </a:solidFill>
                <a:latin typeface="Segoe Sans Display" pitchFamily="2" charset="0"/>
                <a:cs typeface="Segoe Sans Display" pitchFamily="2" charset="0"/>
              </a:rPr>
              <a:t>– </a:t>
            </a:r>
            <a:r>
              <a:rPr lang="en-US" sz="1400">
                <a:solidFill>
                  <a:schemeClr val="tx2"/>
                </a:solidFill>
                <a:cs typeface="Segoe Sans Display" pitchFamily="2" charset="0"/>
              </a:rPr>
              <a:t>Using the link – </a:t>
            </a:r>
            <a:r>
              <a:rPr lang="en-US" sz="1400">
                <a:solidFill>
                  <a:srgbClr val="3579CF"/>
                </a:solidFill>
                <a:cs typeface="Segoe Sans Display" pitchFamily="2" charset="0"/>
                <a:hlinkClick r:id="rId6">
                  <a:extLst>
                    <a:ext uri="{A12FA001-AC4F-418D-AE19-62706E023703}">
                      <ahyp:hlinkClr xmlns:ahyp="http://schemas.microsoft.com/office/drawing/2018/hyperlinkcolor" val="tx"/>
                    </a:ext>
                  </a:extLst>
                </a:hlinkClick>
              </a:rPr>
              <a:t>M365Copilot.com</a:t>
            </a:r>
            <a:r>
              <a:rPr lang="en-US" sz="1400">
                <a:solidFill>
                  <a:srgbClr val="3579CF"/>
                </a:solidFill>
                <a:cs typeface="Segoe Sans Display" pitchFamily="2" charset="0"/>
              </a:rPr>
              <a:t> </a:t>
            </a:r>
            <a:r>
              <a:rPr lang="en-US" sz="1400">
                <a:solidFill>
                  <a:schemeClr val="tx2"/>
                </a:solidFill>
                <a:cs typeface="Segoe Sans Display" pitchFamily="2" charset="0"/>
              </a:rPr>
              <a:t>will op</a:t>
            </a:r>
            <a:r>
              <a:rPr kumimoji="0" lang="en-US" sz="1400" b="0" i="0" u="none" strike="noStrike" kern="1200" cap="none" normalizeH="0" baseline="0" noProof="0" err="1">
                <a:ln>
                  <a:noFill/>
                </a:ln>
                <a:solidFill>
                  <a:schemeClr val="tx2"/>
                </a:solidFill>
                <a:effectLst/>
                <a:uLnTx/>
                <a:uFillTx/>
                <a:cs typeface="Segoe Sans Display" pitchFamily="2" charset="0"/>
              </a:rPr>
              <a:t>en</a:t>
            </a:r>
            <a:r>
              <a:rPr kumimoji="0" lang="en-US" sz="1400" b="0" i="0" u="none" strike="noStrike" kern="1200" cap="none" normalizeH="0" baseline="0" noProof="0">
                <a:ln>
                  <a:noFill/>
                </a:ln>
                <a:solidFill>
                  <a:schemeClr val="tx2"/>
                </a:solidFill>
                <a:effectLst/>
                <a:uLnTx/>
                <a:uFillTx/>
                <a:cs typeface="Segoe Sans Display" pitchFamily="2" charset="0"/>
              </a:rPr>
              <a:t> the app in your browser.</a:t>
            </a:r>
            <a:endParaRPr lang="en-US" sz="1600">
              <a:solidFill>
                <a:schemeClr val="tx2"/>
              </a:solidFill>
              <a:cs typeface="Segoe Sans Display" pitchFamily="2" charset="0"/>
            </a:endParaRPr>
          </a:p>
        </p:txBody>
      </p:sp>
      <p:sp>
        <p:nvSpPr>
          <p:cNvPr id="33" name="TextBox 32">
            <a:extLst>
              <a:ext uri="{FF2B5EF4-FFF2-40B4-BE49-F238E27FC236}">
                <a16:creationId xmlns:a16="http://schemas.microsoft.com/office/drawing/2014/main" id="{82301DDD-AB88-6B29-1058-BAA2996F7BCE}"/>
              </a:ext>
              <a:ext uri="{C183D7F6-B498-43B3-948B-1728B52AA6E4}">
                <adec:decorative xmlns:adec="http://schemas.microsoft.com/office/drawing/2017/decorative" val="0"/>
              </a:ext>
            </a:extLst>
          </p:cNvPr>
          <p:cNvSpPr txBox="1"/>
          <p:nvPr/>
        </p:nvSpPr>
        <p:spPr>
          <a:xfrm>
            <a:off x="763528" y="3813828"/>
            <a:ext cx="5168156" cy="1530162"/>
          </a:xfrm>
          <a:prstGeom prst="rect">
            <a:avLst/>
          </a:prstGeom>
          <a:noFill/>
        </p:spPr>
        <p:txBody>
          <a:bodyPr wrap="square">
            <a:spAutoFit/>
          </a:bodyPr>
          <a:lstStyle/>
          <a:p>
            <a:pPr marL="0" marR="0" lvl="2">
              <a:lnSpc>
                <a:spcPct val="115000"/>
              </a:lnSpc>
            </a:pPr>
            <a:r>
              <a:rPr lang="en-US" sz="1400">
                <a:solidFill>
                  <a:schemeClr val="tx2"/>
                </a:solidFill>
                <a:latin typeface="+mj-lt"/>
                <a:cs typeface="Segoe UI"/>
              </a:rPr>
              <a:t>If you need to download the app</a:t>
            </a:r>
          </a:p>
          <a:p>
            <a:pPr marL="228600" marR="0" lvl="2" indent="-152400">
              <a:spcBef>
                <a:spcPts val="300"/>
              </a:spcBef>
              <a:buFont typeface="+mj-lt"/>
              <a:buAutoNum type="romanLcPeriod"/>
            </a:pPr>
            <a:r>
              <a:rPr lang="en-US" sz="1200">
                <a:solidFill>
                  <a:schemeClr val="tx2"/>
                </a:solidFill>
                <a:cs typeface="Segoe Sans Display" pitchFamily="2" charset="0"/>
              </a:rPr>
              <a:t>For Wind</a:t>
            </a:r>
            <a:r>
              <a:rPr lang="en-US" sz="1200" kern="100">
                <a:effectLst/>
                <a:ea typeface="Times New Roman" panose="02020603050405020304" pitchFamily="18" charset="0"/>
                <a:cs typeface="Arial" panose="020B0604020202020204" pitchFamily="34" charset="0"/>
              </a:rPr>
              <a:t>ows devices download </a:t>
            </a:r>
            <a:r>
              <a:rPr lang="en-US" sz="1200" u="sng" kern="100">
                <a:solidFill>
                  <a:srgbClr val="467886"/>
                </a:solidFill>
                <a:effectLst/>
                <a:ea typeface="Times New Roman" panose="02020603050405020304" pitchFamily="18" charset="0"/>
                <a:cs typeface="Arial" panose="020B0604020202020204" pitchFamily="34" charset="0"/>
                <a:hlinkClick r:id="rId7"/>
              </a:rPr>
              <a:t>here</a:t>
            </a:r>
            <a:endParaRPr lang="en-US" sz="1200" kern="100">
              <a:effectLst/>
              <a:ea typeface="Aptos" panose="020B0004020202020204" pitchFamily="34" charset="0"/>
              <a:cs typeface="Arial" panose="020B0604020202020204" pitchFamily="34" charset="0"/>
            </a:endParaRPr>
          </a:p>
          <a:p>
            <a:pPr marL="450850" marR="0" lvl="3" indent="-152400">
              <a:spcBef>
                <a:spcPts val="300"/>
              </a:spcBef>
              <a:buFont typeface="+mj-lt"/>
              <a:buAutoNum type="arabicPeriod"/>
            </a:pPr>
            <a:r>
              <a:rPr lang="en-US" sz="1100" kern="100">
                <a:effectLst/>
                <a:ea typeface="Aptos" panose="020B0004020202020204" pitchFamily="34" charset="0"/>
                <a:cs typeface="Segoe UI" panose="020B0502040204020203" pitchFamily="34" charset="0"/>
              </a:rPr>
              <a:t>Pin to taskbar: With the app open, right-click the taskbar icon and select Pin to taskbar</a:t>
            </a:r>
            <a:r>
              <a:rPr lang="en-US" sz="1200" kern="100">
                <a:effectLst/>
                <a:ea typeface="Aptos" panose="020B0004020202020204" pitchFamily="34" charset="0"/>
                <a:cs typeface="Segoe UI" panose="020B0502040204020203" pitchFamily="34" charset="0"/>
              </a:rPr>
              <a:t>.</a:t>
            </a:r>
            <a:endParaRPr lang="en-US" sz="1200" kern="100">
              <a:effectLst/>
              <a:ea typeface="Aptos" panose="020B0004020202020204" pitchFamily="34" charset="0"/>
              <a:cs typeface="Arial" panose="020B0604020202020204" pitchFamily="34" charset="0"/>
            </a:endParaRPr>
          </a:p>
          <a:p>
            <a:pPr marL="228600" marR="0" lvl="2" indent="-152400">
              <a:spcBef>
                <a:spcPts val="800"/>
              </a:spcBef>
              <a:buFont typeface="+mj-lt"/>
              <a:buAutoNum type="romanLcPeriod"/>
            </a:pPr>
            <a:r>
              <a:rPr lang="en-US" sz="1200" kern="100">
                <a:effectLst/>
                <a:ea typeface="Times New Roman" panose="02020603050405020304" pitchFamily="18" charset="0"/>
                <a:cs typeface="Arial" panose="020B0604020202020204" pitchFamily="34" charset="0"/>
              </a:rPr>
              <a:t>For Mac devices  download </a:t>
            </a:r>
            <a:r>
              <a:rPr lang="en-US" sz="1200" u="sng" kern="100">
                <a:effectLst/>
                <a:ea typeface="Times New Roman" panose="02020603050405020304" pitchFamily="18" charset="0"/>
                <a:cs typeface="Arial" panose="020B0604020202020204" pitchFamily="34" charset="0"/>
                <a:hlinkClick r:id="rId8"/>
              </a:rPr>
              <a:t>here</a:t>
            </a:r>
            <a:endParaRPr lang="en-US" sz="1200" kern="100">
              <a:effectLst/>
              <a:ea typeface="Aptos" panose="020B0004020202020204" pitchFamily="34" charset="0"/>
              <a:cs typeface="Arial" panose="020B0604020202020204" pitchFamily="34" charset="0"/>
            </a:endParaRPr>
          </a:p>
          <a:p>
            <a:pPr marL="228600" marR="0" lvl="2" indent="-152400">
              <a:spcBef>
                <a:spcPts val="800"/>
              </a:spcBef>
              <a:buClr>
                <a:schemeClr val="tx1"/>
              </a:buClr>
              <a:buFont typeface="+mj-lt"/>
              <a:buAutoNum type="romanLcPeriod"/>
            </a:pPr>
            <a:r>
              <a:rPr lang="en-US" sz="1200" u="sng" kern="100">
                <a:solidFill>
                  <a:srgbClr val="467886"/>
                </a:solidFill>
                <a:effectLst/>
                <a:ea typeface="Times New Roman" panose="02020603050405020304" pitchFamily="18" charset="0"/>
                <a:cs typeface="Arial" panose="020B0604020202020204" pitchFamily="34" charset="0"/>
                <a:hlinkClick r:id="rId9"/>
              </a:rPr>
              <a:t>For iOS and Android,</a:t>
            </a:r>
            <a:r>
              <a:rPr lang="en-US" sz="1200" kern="100">
                <a:effectLst/>
                <a:ea typeface="Times New Roman" panose="02020603050405020304" pitchFamily="18" charset="0"/>
                <a:cs typeface="Arial" panose="020B0604020202020204" pitchFamily="34" charset="0"/>
              </a:rPr>
              <a:t> download Microsoft 365 Copilot in the app store</a:t>
            </a:r>
            <a:endParaRPr lang="en-US" sz="1200" kern="100">
              <a:effectLst/>
              <a:ea typeface="Aptos" panose="020B0004020202020204" pitchFamily="34" charset="0"/>
              <a:cs typeface="Arial" panose="020B0604020202020204" pitchFamily="34" charset="0"/>
            </a:endParaRPr>
          </a:p>
        </p:txBody>
      </p:sp>
      <p:grpSp>
        <p:nvGrpSpPr>
          <p:cNvPr id="26" name="Group 25" descr="Microsoft 365 Copilot home screen showing the chat workspace with a central prompt box, suggested queries below, a left navigation panel with chat and agent options, and controls to switch between Work and Web modes.">
            <a:extLst>
              <a:ext uri="{FF2B5EF4-FFF2-40B4-BE49-F238E27FC236}">
                <a16:creationId xmlns:a16="http://schemas.microsoft.com/office/drawing/2014/main" id="{1B0917C3-0E96-6BC2-3E1C-2DEE04F754F2}"/>
              </a:ext>
              <a:ext uri="{C183D7F6-B498-43B3-948B-1728B52AA6E4}">
                <adec:decorative xmlns:adec="http://schemas.microsoft.com/office/drawing/2017/decorative" val="0"/>
              </a:ext>
            </a:extLst>
          </p:cNvPr>
          <p:cNvGrpSpPr/>
          <p:nvPr/>
        </p:nvGrpSpPr>
        <p:grpSpPr>
          <a:xfrm>
            <a:off x="6223246" y="2114550"/>
            <a:ext cx="5271574" cy="3229440"/>
            <a:chOff x="6594231" y="1956763"/>
            <a:chExt cx="4901308" cy="3002608"/>
          </a:xfrm>
        </p:grpSpPr>
        <p:pic>
          <p:nvPicPr>
            <p:cNvPr id="27" name="Picture Placeholder 6" descr="A screenshot of a computer&#10;&#10;AI-generated content may be incorrect.">
              <a:extLst>
                <a:ext uri="{FF2B5EF4-FFF2-40B4-BE49-F238E27FC236}">
                  <a16:creationId xmlns:a16="http://schemas.microsoft.com/office/drawing/2014/main" id="{B0145E6A-318E-6A44-71E4-4CC775F20039}"/>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6594231" y="1956763"/>
              <a:ext cx="4901308" cy="3002608"/>
            </a:xfrm>
            <a:prstGeom prst="roundRect">
              <a:avLst>
                <a:gd name="adj" fmla="val 1531"/>
              </a:avLst>
            </a:prstGeom>
            <a:solidFill>
              <a:sysClr val="window" lastClr="FFFFFF"/>
            </a:solidFill>
            <a:effectLst>
              <a:outerShdw blurRad="120303" dist="87506" dir="3600000" sx="102443" sy="102443" algn="tl" rotWithShape="0">
                <a:prstClr val="black">
                  <a:alpha val="8000"/>
                </a:prstClr>
              </a:outerShdw>
            </a:effectLst>
          </p:spPr>
        </p:pic>
        <p:grpSp>
          <p:nvGrpSpPr>
            <p:cNvPr id="28" name="Group 27">
              <a:extLst>
                <a:ext uri="{FF2B5EF4-FFF2-40B4-BE49-F238E27FC236}">
                  <a16:creationId xmlns:a16="http://schemas.microsoft.com/office/drawing/2014/main" id="{EAF18F4E-4752-D3EE-D219-43606D4C9235}"/>
                </a:ext>
              </a:extLst>
            </p:cNvPr>
            <p:cNvGrpSpPr/>
            <p:nvPr/>
          </p:nvGrpSpPr>
          <p:grpSpPr>
            <a:xfrm>
              <a:off x="6840728" y="2157046"/>
              <a:ext cx="4401703" cy="1863969"/>
              <a:chOff x="0" y="333711"/>
              <a:chExt cx="12192000" cy="5370947"/>
            </a:xfrm>
          </p:grpSpPr>
          <p:pic>
            <p:nvPicPr>
              <p:cNvPr id="29" name="Picture 28">
                <a:extLst>
                  <a:ext uri="{FF2B5EF4-FFF2-40B4-BE49-F238E27FC236}">
                    <a16:creationId xmlns:a16="http://schemas.microsoft.com/office/drawing/2014/main" id="{E8C3CD0C-24A8-423F-C991-9953C6F3A591}"/>
                  </a:ext>
                </a:extLst>
              </p:cNvPr>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a:xfrm>
                <a:off x="0" y="333711"/>
                <a:ext cx="12192000" cy="5277379"/>
              </a:xfrm>
              <a:prstGeom prst="rect">
                <a:avLst/>
              </a:prstGeom>
            </p:spPr>
          </p:pic>
          <p:grpSp>
            <p:nvGrpSpPr>
              <p:cNvPr id="30" name="Group 29">
                <a:extLst>
                  <a:ext uri="{FF2B5EF4-FFF2-40B4-BE49-F238E27FC236}">
                    <a16:creationId xmlns:a16="http://schemas.microsoft.com/office/drawing/2014/main" id="{CD081CFE-640F-0C6B-51F3-1569C625BFDE}"/>
                  </a:ext>
                </a:extLst>
              </p:cNvPr>
              <p:cNvGrpSpPr/>
              <p:nvPr/>
            </p:nvGrpSpPr>
            <p:grpSpPr>
              <a:xfrm>
                <a:off x="3769687" y="4355336"/>
                <a:ext cx="7050713" cy="1349322"/>
                <a:chOff x="-2581042" y="2740518"/>
                <a:chExt cx="7725853" cy="1305108"/>
              </a:xfrm>
            </p:grpSpPr>
            <p:pic>
              <p:nvPicPr>
                <p:cNvPr id="31" name="Picture 30">
                  <a:extLst>
                    <a:ext uri="{FF2B5EF4-FFF2-40B4-BE49-F238E27FC236}">
                      <a16:creationId xmlns:a16="http://schemas.microsoft.com/office/drawing/2014/main" id="{B74A9D60-6B30-3509-A8CC-FCCB7833CFE8}"/>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581042" y="2740518"/>
                  <a:ext cx="7725853" cy="1305107"/>
                </a:xfrm>
                <a:prstGeom prst="rect">
                  <a:avLst/>
                </a:prstGeom>
              </p:spPr>
            </p:pic>
            <p:pic>
              <p:nvPicPr>
                <p:cNvPr id="32" name="Picture 31">
                  <a:extLst>
                    <a:ext uri="{FF2B5EF4-FFF2-40B4-BE49-F238E27FC236}">
                      <a16:creationId xmlns:a16="http://schemas.microsoft.com/office/drawing/2014/main" id="{25EC625C-CC17-0F9D-E523-729A9B488DF6}"/>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91820" y="2756637"/>
                  <a:ext cx="2445288" cy="1288989"/>
                </a:xfrm>
                <a:prstGeom prst="rect">
                  <a:avLst/>
                </a:prstGeom>
              </p:spPr>
            </p:pic>
          </p:grpSp>
        </p:grpSp>
      </p:grpSp>
      <p:sp>
        <p:nvSpPr>
          <p:cNvPr id="34" name="TextBox 33">
            <a:extLst>
              <a:ext uri="{FF2B5EF4-FFF2-40B4-BE49-F238E27FC236}">
                <a16:creationId xmlns:a16="http://schemas.microsoft.com/office/drawing/2014/main" id="{53BEA450-A89D-85C2-EAEA-520F71AAFBF0}"/>
              </a:ext>
              <a:ext uri="{C183D7F6-B498-43B3-948B-1728B52AA6E4}">
                <adec:decorative xmlns:adec="http://schemas.microsoft.com/office/drawing/2017/decorative" val="0"/>
              </a:ext>
            </a:extLst>
          </p:cNvPr>
          <p:cNvSpPr txBox="1"/>
          <p:nvPr/>
        </p:nvSpPr>
        <p:spPr>
          <a:xfrm>
            <a:off x="584200" y="6386812"/>
            <a:ext cx="11015662" cy="179088"/>
          </a:xfrm>
          <a:prstGeom prst="rect">
            <a:avLst/>
          </a:prstGeom>
          <a:noFill/>
        </p:spPr>
        <p:txBody>
          <a:bodyPr wrap="square" lIns="0" tIns="0" rIns="0" bIns="0" anchor="b">
            <a:spAutoFit/>
          </a:bodyPr>
          <a:lstStyle/>
          <a:p>
            <a:pPr marR="0" defTabSz="914367">
              <a:lnSpc>
                <a:spcPts val="1500"/>
              </a:lnSpc>
              <a:spcAft>
                <a:spcPts val="1800"/>
              </a:spcAft>
              <a:buNone/>
              <a:defRPr/>
            </a:pPr>
            <a:r>
              <a:rPr lang="en-US" sz="1200" i="1"/>
              <a:t>Note: “UI shown as of May 18, 2026. Product features and visuals may change.”</a:t>
            </a:r>
          </a:p>
        </p:txBody>
      </p:sp>
    </p:spTree>
    <p:extLst>
      <p:ext uri="{BB962C8B-B14F-4D97-AF65-F5344CB8AC3E}">
        <p14:creationId xmlns:p14="http://schemas.microsoft.com/office/powerpoint/2010/main" val="89822521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F7E9C9-2CA3-A8B5-0490-EC1CB3220274}"/>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0063B499-B98F-532E-22D8-8BF5C90291C9}"/>
              </a:ext>
              <a:ext uri="{C183D7F6-B498-43B3-948B-1728B52AA6E4}">
                <adec:decorative xmlns:adec="http://schemas.microsoft.com/office/drawing/2017/decorative" val="1"/>
              </a:ext>
            </a:extLst>
          </p:cNvPr>
          <p:cNvPicPr>
            <a:picLocks noChangeAspect="1"/>
          </p:cNvPicPr>
          <p:nvPr/>
        </p:nvPicPr>
        <p:blipFill rotWithShape="1">
          <a:blip r:embed="rId3" cstate="screen">
            <a:alphaModFix amt="50000"/>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a:ext>
            </a:extLst>
          </a:blip>
          <a:srcRect/>
          <a:stretch/>
        </p:blipFill>
        <p:spPr>
          <a:xfrm>
            <a:off x="589069" y="1407031"/>
            <a:ext cx="11013862" cy="4656203"/>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3" name="TextBox 2">
            <a:extLst>
              <a:ext uri="{FF2B5EF4-FFF2-40B4-BE49-F238E27FC236}">
                <a16:creationId xmlns:a16="http://schemas.microsoft.com/office/drawing/2014/main" id="{2CE53071-E5D4-F971-B7A3-A6C3F6C2514A}"/>
              </a:ext>
              <a:ext uri="{C183D7F6-B498-43B3-948B-1728B52AA6E4}">
                <adec:decorative xmlns:adec="http://schemas.microsoft.com/office/drawing/2017/decorative" val="1"/>
              </a:ext>
            </a:extLst>
          </p:cNvPr>
          <p:cNvSpPr txBox="1">
            <a:spLocks/>
          </p:cNvSpPr>
          <p:nvPr/>
        </p:nvSpPr>
        <p:spPr>
          <a:xfrm>
            <a:off x="681478" y="1494229"/>
            <a:ext cx="4893822" cy="4481808"/>
          </a:xfrm>
          <a:prstGeom prst="roundRect">
            <a:avLst>
              <a:gd name="adj" fmla="val 1735"/>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lvl="0" indent="0" defTabSz="932472" fontAlgn="base">
              <a:lnSpc>
                <a:spcPct val="100000"/>
              </a:lnSpc>
              <a:spcBef>
                <a:spcPct val="0"/>
              </a:spcBef>
              <a:spcAft>
                <a:spcPct val="0"/>
              </a:spcAft>
              <a:buClrTx/>
              <a:buSzTx/>
              <a:buFontTx/>
              <a:buNone/>
              <a:tabLst/>
              <a:defRPr kumimoji="0" sz="1600" b="0" i="0" u="none" strike="noStrike" cap="none" spc="0" normalizeH="0" baseline="0">
                <a:ln>
                  <a:noFill/>
                </a:ln>
                <a:solidFill>
                  <a:srgbClr val="000000"/>
                </a:solidFill>
                <a:effectLst/>
                <a:uLnTx/>
                <a:uFillTx/>
                <a:latin typeface="Segoe UI"/>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pic>
        <p:nvPicPr>
          <p:cNvPr id="13" name="Picture 12">
            <a:extLst>
              <a:ext uri="{FF2B5EF4-FFF2-40B4-BE49-F238E27FC236}">
                <a16:creationId xmlns:a16="http://schemas.microsoft.com/office/drawing/2014/main" id="{47380C7D-5088-8340-EC39-B15D2B8FA273}"/>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11875" y="2109244"/>
            <a:ext cx="5782945" cy="3251777"/>
          </a:xfrm>
          <a:prstGeom prst="roundRect">
            <a:avLst>
              <a:gd name="adj" fmla="val 3588"/>
            </a:avLst>
          </a:prstGeom>
        </p:spPr>
      </p:pic>
      <p:sp>
        <p:nvSpPr>
          <p:cNvPr id="17" name="Title 16">
            <a:extLst>
              <a:ext uri="{FF2B5EF4-FFF2-40B4-BE49-F238E27FC236}">
                <a16:creationId xmlns:a16="http://schemas.microsoft.com/office/drawing/2014/main" id="{D3992361-94C6-57F1-4BCA-051AEC179AC2}"/>
              </a:ext>
              <a:ext uri="{C183D7F6-B498-43B3-948B-1728B52AA6E4}">
                <adec:decorative xmlns:adec="http://schemas.microsoft.com/office/drawing/2017/decorative" val="0"/>
              </a:ext>
            </a:extLst>
          </p:cNvPr>
          <p:cNvSpPr>
            <a:spLocks noGrp="1"/>
          </p:cNvSpPr>
          <p:nvPr>
            <p:ph type="title"/>
          </p:nvPr>
        </p:nvSpPr>
        <p:spPr/>
        <p:txBody>
          <a:bodyPr/>
          <a:lstStyle/>
          <a:p>
            <a:r>
              <a:rPr lang="en-US"/>
              <a:t>Use Microsoft 365 Copilot on the go</a:t>
            </a:r>
            <a:endParaRPr lang="en-IN"/>
          </a:p>
        </p:txBody>
      </p:sp>
      <p:sp>
        <p:nvSpPr>
          <p:cNvPr id="5" name="TextBox 4">
            <a:extLst>
              <a:ext uri="{FF2B5EF4-FFF2-40B4-BE49-F238E27FC236}">
                <a16:creationId xmlns:a16="http://schemas.microsoft.com/office/drawing/2014/main" id="{C948079D-5E67-767A-DF98-0B41091798A1}"/>
              </a:ext>
              <a:ext uri="{C183D7F6-B498-43B3-948B-1728B52AA6E4}">
                <adec:decorative xmlns:adec="http://schemas.microsoft.com/office/drawing/2017/decorative" val="0"/>
              </a:ext>
            </a:extLst>
          </p:cNvPr>
          <p:cNvSpPr txBox="1"/>
          <p:nvPr/>
        </p:nvSpPr>
        <p:spPr>
          <a:xfrm>
            <a:off x="1006981" y="1664631"/>
            <a:ext cx="4242816" cy="738664"/>
          </a:xfrm>
          <a:prstGeom prst="rect">
            <a:avLst/>
          </a:prstGeom>
          <a:noFill/>
        </p:spPr>
        <p:txBody>
          <a:bodyPr wrap="square" lIns="0" tIns="0" rIns="0" bIns="0" rtlCol="0">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2"/>
                </a:solidFill>
                <a:effectLst/>
                <a:uLnTx/>
                <a:uFillTx/>
                <a:ea typeface="+mn-ea"/>
                <a:cs typeface="Segoe UI" panose="020B0502040204020203" pitchFamily="34" charset="0"/>
              </a:rPr>
              <a:t>Download the Microsoft 365 Copilot mobile app and sign in with your work or school account to access Copilot Chat</a:t>
            </a:r>
          </a:p>
        </p:txBody>
      </p:sp>
      <p:sp>
        <p:nvSpPr>
          <p:cNvPr id="16" name="Arc 15" descr="Arrow pointing toward">
            <a:extLst>
              <a:ext uri="{FF2B5EF4-FFF2-40B4-BE49-F238E27FC236}">
                <a16:creationId xmlns:a16="http://schemas.microsoft.com/office/drawing/2014/main" id="{5418A8F8-D063-0083-7F2C-B446E61214CF}"/>
              </a:ext>
              <a:ext uri="{C183D7F6-B498-43B3-948B-1728B52AA6E4}">
                <adec:decorative xmlns:adec="http://schemas.microsoft.com/office/drawing/2017/decorative" val="0"/>
              </a:ext>
            </a:extLst>
          </p:cNvPr>
          <p:cNvSpPr/>
          <p:nvPr/>
        </p:nvSpPr>
        <p:spPr>
          <a:xfrm rot="9910655">
            <a:off x="1114137" y="2117900"/>
            <a:ext cx="831955" cy="1216587"/>
          </a:xfrm>
          <a:prstGeom prst="arc">
            <a:avLst>
              <a:gd name="adj1" fmla="val 16362734"/>
              <a:gd name="adj2" fmla="val 4487648"/>
            </a:avLst>
          </a:prstGeom>
          <a:ln w="22225" cap="rnd">
            <a:solidFill>
              <a:schemeClr val="tx1"/>
            </a:solidFill>
            <a:headEnd type="arrow"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nvGrpSpPr>
          <p:cNvPr id="12" name="Group 11" descr="QR Code">
            <a:extLst>
              <a:ext uri="{FF2B5EF4-FFF2-40B4-BE49-F238E27FC236}">
                <a16:creationId xmlns:a16="http://schemas.microsoft.com/office/drawing/2014/main" id="{8C37132A-8676-8AE9-9CA6-D87CDF624749}"/>
              </a:ext>
              <a:ext uri="{C183D7F6-B498-43B3-948B-1728B52AA6E4}">
                <adec:decorative xmlns:adec="http://schemas.microsoft.com/office/drawing/2017/decorative" val="0"/>
              </a:ext>
            </a:extLst>
          </p:cNvPr>
          <p:cNvGrpSpPr/>
          <p:nvPr/>
        </p:nvGrpSpPr>
        <p:grpSpPr>
          <a:xfrm>
            <a:off x="2040787" y="2976701"/>
            <a:ext cx="2175203" cy="2175203"/>
            <a:chOff x="1731363" y="2862917"/>
            <a:chExt cx="2175203" cy="2175203"/>
          </a:xfrm>
        </p:grpSpPr>
        <p:sp>
          <p:nvSpPr>
            <p:cNvPr id="4" name="Rectangle: Rounded Corners 3">
              <a:extLst>
                <a:ext uri="{FF2B5EF4-FFF2-40B4-BE49-F238E27FC236}">
                  <a16:creationId xmlns:a16="http://schemas.microsoft.com/office/drawing/2014/main" id="{371A151F-1357-9BE4-4229-A43F0D174A05}"/>
                </a:ext>
                <a:ext uri="{C183D7F6-B498-43B3-948B-1728B52AA6E4}">
                  <adec:decorative xmlns:adec="http://schemas.microsoft.com/office/drawing/2017/decorative" val="1"/>
                </a:ext>
              </a:extLst>
            </p:cNvPr>
            <p:cNvSpPr/>
            <p:nvPr/>
          </p:nvSpPr>
          <p:spPr>
            <a:xfrm>
              <a:off x="1731363" y="2862917"/>
              <a:ext cx="2175203" cy="2175203"/>
            </a:xfrm>
            <a:prstGeom prst="roundRect">
              <a:avLst>
                <a:gd name="adj" fmla="val 5282"/>
              </a:avLst>
            </a:prstGeom>
            <a:solidFill>
              <a:schemeClr val="bg1"/>
            </a:solidFill>
            <a:ln>
              <a:noFill/>
            </a:ln>
            <a:effectLst>
              <a:outerShdw blurRad="38100" dist="38100" dir="5400000" algn="t"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Sans Display"/>
                <a:ea typeface="+mn-ea"/>
                <a:cs typeface="+mn-cs"/>
              </a:endParaRPr>
            </a:p>
          </p:txBody>
        </p:sp>
        <p:pic>
          <p:nvPicPr>
            <p:cNvPr id="7" name="Picture 2" descr="QR code to download the Microsoft 365 mobile app">
              <a:extLst>
                <a:ext uri="{FF2B5EF4-FFF2-40B4-BE49-F238E27FC236}">
                  <a16:creationId xmlns:a16="http://schemas.microsoft.com/office/drawing/2014/main" id="{165CEEC6-6580-3019-3134-D858C4C2D949}"/>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866465" y="3039565"/>
              <a:ext cx="1905000" cy="1905000"/>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Rectangle: Rounded Corners 13">
            <a:extLst>
              <a:ext uri="{FF2B5EF4-FFF2-40B4-BE49-F238E27FC236}">
                <a16:creationId xmlns:a16="http://schemas.microsoft.com/office/drawing/2014/main" id="{812B0D65-0EA8-E75A-DC25-ECC0D718A229}"/>
              </a:ext>
              <a:ext uri="{C183D7F6-B498-43B3-948B-1728B52AA6E4}">
                <adec:decorative xmlns:adec="http://schemas.microsoft.com/office/drawing/2017/decorative" val="0"/>
              </a:ext>
            </a:extLst>
          </p:cNvPr>
          <p:cNvSpPr/>
          <p:nvPr/>
        </p:nvSpPr>
        <p:spPr bwMode="auto">
          <a:xfrm>
            <a:off x="836873" y="5388990"/>
            <a:ext cx="4583032" cy="478562"/>
          </a:xfrm>
          <a:prstGeom prst="roundRect">
            <a:avLst>
              <a:gd name="adj" fmla="val 21444"/>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r>
              <a:rPr lang="en-US" sz="1200">
                <a:ln w="3175">
                  <a:noFill/>
                </a:ln>
                <a:solidFill>
                  <a:schemeClr val="bg1"/>
                </a:solidFill>
                <a:cs typeface="Segoe UI" pitchFamily="34" charset="0"/>
                <a:hlinkClick r:id="rId7">
                  <a:extLst>
                    <a:ext uri="{A12FA001-AC4F-418D-AE19-62706E023703}">
                      <ahyp:hlinkClr xmlns:ahyp="http://schemas.microsoft.com/office/drawing/2018/hyperlinkcolor" val="tx"/>
                    </a:ext>
                  </a:extLst>
                </a:hlinkClick>
              </a:rPr>
              <a:t>Download Microsoft 365 Copilot App | Microsoft 365</a:t>
            </a:r>
            <a:endParaRPr lang="en-US" sz="1200">
              <a:ln w="3175">
                <a:noFill/>
              </a:ln>
              <a:solidFill>
                <a:schemeClr val="bg1"/>
              </a:solidFill>
              <a:cs typeface="Segoe UI" pitchFamily="34" charset="0"/>
            </a:endParaRPr>
          </a:p>
        </p:txBody>
      </p:sp>
    </p:spTree>
    <p:extLst>
      <p:ext uri="{BB962C8B-B14F-4D97-AF65-F5344CB8AC3E}">
        <p14:creationId xmlns:p14="http://schemas.microsoft.com/office/powerpoint/2010/main" val="400457623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0CCD2B-857B-34C9-0DFD-4337B265F096}"/>
              </a:ext>
              <a:ext uri="{C183D7F6-B498-43B3-948B-1728B52AA6E4}">
                <adec:decorative xmlns:adec="http://schemas.microsoft.com/office/drawing/2017/decorative" val="1"/>
              </a:ext>
            </a:extLst>
          </p:cNvPr>
          <p:cNvPicPr>
            <a:picLocks noChangeAspect="1"/>
          </p:cNvPicPr>
          <p:nvPr/>
        </p:nvPicPr>
        <p:blipFill rotWithShape="1">
          <a:blip r:embed="rId3" cstate="screen">
            <a:alphaModFix amt="50000"/>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a:ext>
            </a:extLst>
          </a:blip>
          <a:srcRect t="7785"/>
          <a:stretch>
            <a:fillRect/>
          </a:stretch>
        </p:blipFill>
        <p:spPr>
          <a:xfrm>
            <a:off x="566628" y="2195480"/>
            <a:ext cx="11011601" cy="4076815"/>
          </a:xfrm>
          <a:prstGeom prst="roundRect">
            <a:avLst>
              <a:gd name="adj" fmla="val 4861"/>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4" name="Rectangle: Rounded Corners 3">
            <a:extLst>
              <a:ext uri="{FF2B5EF4-FFF2-40B4-BE49-F238E27FC236}">
                <a16:creationId xmlns:a16="http://schemas.microsoft.com/office/drawing/2014/main" id="{A3CB5E03-9127-27CF-1DF1-C83DC8D3DA7B}"/>
              </a:ext>
              <a:ext uri="{C183D7F6-B498-43B3-948B-1728B52AA6E4}">
                <adec:decorative xmlns:adec="http://schemas.microsoft.com/office/drawing/2017/decorative" val="1"/>
              </a:ext>
            </a:extLst>
          </p:cNvPr>
          <p:cNvSpPr/>
          <p:nvPr/>
        </p:nvSpPr>
        <p:spPr bwMode="auto">
          <a:xfrm>
            <a:off x="697706" y="2305018"/>
            <a:ext cx="10753507" cy="3857244"/>
          </a:xfrm>
          <a:prstGeom prst="roundRect">
            <a:avLst>
              <a:gd name="adj" fmla="val 3910"/>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US" sz="1200" b="1" err="1">
              <a:solidFill>
                <a:srgbClr val="000000"/>
              </a:solidFill>
              <a:latin typeface="Segoe UI"/>
              <a:cs typeface="Segoe UI" pitchFamily="34" charset="0"/>
            </a:endParaRPr>
          </a:p>
        </p:txBody>
      </p:sp>
      <p:sp>
        <p:nvSpPr>
          <p:cNvPr id="6" name="Title 5">
            <a:extLst>
              <a:ext uri="{FF2B5EF4-FFF2-40B4-BE49-F238E27FC236}">
                <a16:creationId xmlns:a16="http://schemas.microsoft.com/office/drawing/2014/main" id="{39FF2EA7-7E7F-3D85-38E1-8E7083FD4A83}"/>
              </a:ext>
              <a:ext uri="{C183D7F6-B498-43B3-948B-1728B52AA6E4}">
                <adec:decorative xmlns:adec="http://schemas.microsoft.com/office/drawing/2017/decorative" val="0"/>
              </a:ext>
            </a:extLst>
          </p:cNvPr>
          <p:cNvSpPr>
            <a:spLocks noGrp="1"/>
          </p:cNvSpPr>
          <p:nvPr>
            <p:ph type="title"/>
          </p:nvPr>
        </p:nvSpPr>
        <p:spPr>
          <a:xfrm>
            <a:off x="588261" y="585216"/>
            <a:ext cx="11011601" cy="492443"/>
          </a:xfrm>
        </p:spPr>
        <p:txBody>
          <a:bodyPr/>
          <a:lstStyle/>
          <a:p>
            <a:r>
              <a:rPr lang="en-US" sz="3200"/>
              <a:t>Understand your Microsoft 365 Copilot app experience</a:t>
            </a:r>
            <a:endParaRPr lang="en-IN" sz="3200"/>
          </a:p>
        </p:txBody>
      </p:sp>
      <p:sp>
        <p:nvSpPr>
          <p:cNvPr id="2" name="TextBox 1">
            <a:extLst>
              <a:ext uri="{FF2B5EF4-FFF2-40B4-BE49-F238E27FC236}">
                <a16:creationId xmlns:a16="http://schemas.microsoft.com/office/drawing/2014/main" id="{E0816A7E-BFD2-6C0E-61B1-A38D699985C2}"/>
              </a:ext>
              <a:ext uri="{C183D7F6-B498-43B3-948B-1728B52AA6E4}">
                <adec:decorative xmlns:adec="http://schemas.microsoft.com/office/drawing/2017/decorative" val="0"/>
              </a:ext>
            </a:extLst>
          </p:cNvPr>
          <p:cNvSpPr txBox="1"/>
          <p:nvPr/>
        </p:nvSpPr>
        <p:spPr>
          <a:xfrm>
            <a:off x="588261" y="1183798"/>
            <a:ext cx="11011601" cy="646331"/>
          </a:xfrm>
          <a:prstGeom prst="rect">
            <a:avLst/>
          </a:prstGeom>
          <a:noFill/>
        </p:spPr>
        <p:txBody>
          <a:bodyPr wrap="square" lIns="0" tIns="0" rIns="0" bIns="0" rtlCol="0">
            <a:spAutoFit/>
          </a:bodyPr>
          <a:lstStyle/>
          <a:p>
            <a:r>
              <a:rPr lang="en-US" sz="1400"/>
              <a:t>Users can identify which experience they have based on in-product labels. If you see “M365 Copilot (Premium)”, you have a Microsoft 365 Copilot license have full access to Copilot and agents using Work IQ. Users who see either the “Copilot Chat (Basic)” or “M365 Copilot (Basic)” labels in-product have access to Copilot with web data.</a:t>
            </a:r>
          </a:p>
        </p:txBody>
      </p:sp>
      <p:graphicFrame>
        <p:nvGraphicFramePr>
          <p:cNvPr id="5" name="Table 4">
            <a:extLst>
              <a:ext uri="{FF2B5EF4-FFF2-40B4-BE49-F238E27FC236}">
                <a16:creationId xmlns:a16="http://schemas.microsoft.com/office/drawing/2014/main" id="{5CCC46AD-1B99-FAE5-3251-71F5D40D8B2B}"/>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374357455"/>
              </p:ext>
            </p:extLst>
          </p:nvPr>
        </p:nvGraphicFramePr>
        <p:xfrm>
          <a:off x="697706" y="2305018"/>
          <a:ext cx="10753507" cy="3857244"/>
        </p:xfrm>
        <a:graphic>
          <a:graphicData uri="http://schemas.openxmlformats.org/drawingml/2006/table">
            <a:tbl>
              <a:tblPr firstRow="1" firstCol="1">
                <a:tableStyleId>{2D5ABB26-0587-4C30-8999-92F81FD0307C}</a:tableStyleId>
              </a:tblPr>
              <a:tblGrid>
                <a:gridCol w="2584267">
                  <a:extLst>
                    <a:ext uri="{9D8B030D-6E8A-4147-A177-3AD203B41FA5}">
                      <a16:colId xmlns:a16="http://schemas.microsoft.com/office/drawing/2014/main" val="3036949878"/>
                    </a:ext>
                  </a:extLst>
                </a:gridCol>
                <a:gridCol w="3041133">
                  <a:extLst>
                    <a:ext uri="{9D8B030D-6E8A-4147-A177-3AD203B41FA5}">
                      <a16:colId xmlns:a16="http://schemas.microsoft.com/office/drawing/2014/main" val="284186506"/>
                    </a:ext>
                  </a:extLst>
                </a:gridCol>
                <a:gridCol w="5128107">
                  <a:extLst>
                    <a:ext uri="{9D8B030D-6E8A-4147-A177-3AD203B41FA5}">
                      <a16:colId xmlns:a16="http://schemas.microsoft.com/office/drawing/2014/main" val="2280593859"/>
                    </a:ext>
                  </a:extLst>
                </a:gridCol>
              </a:tblGrid>
              <a:tr h="271113">
                <a:tc>
                  <a:txBody>
                    <a:bodyPr/>
                    <a:lstStyle/>
                    <a:p>
                      <a:pPr>
                        <a:spcAft>
                          <a:spcPts val="600"/>
                        </a:spcAft>
                      </a:pPr>
                      <a:endParaRPr lang="en-US" sz="1400">
                        <a:solidFill>
                          <a:schemeClr val="tx1"/>
                        </a:solidFill>
                        <a:latin typeface="+mj-lt"/>
                      </a:endParaRPr>
                    </a:p>
                  </a:txBody>
                  <a:tcPr marT="91440" marB="91440">
                    <a:lnR w="6350" cap="flat" cmpd="sng" algn="ctr">
                      <a:solidFill>
                        <a:schemeClr val="bg1">
                          <a:lumMod val="85000"/>
                        </a:schemeClr>
                      </a:solidFill>
                      <a:prstDash val="solid"/>
                      <a:round/>
                      <a:headEnd type="none" w="med" len="med"/>
                      <a:tailEnd type="none" w="med" len="med"/>
                    </a:lnR>
                    <a:lnB w="6350" cap="flat" cmpd="sng" algn="ctr">
                      <a:solidFill>
                        <a:schemeClr val="bg1">
                          <a:lumMod val="85000"/>
                        </a:schemeClr>
                      </a:solidFill>
                      <a:prstDash val="solid"/>
                      <a:round/>
                      <a:headEnd type="none" w="med" len="med"/>
                      <a:tailEnd type="none" w="med" len="med"/>
                    </a:lnB>
                  </a:tcPr>
                </a:tc>
                <a:tc>
                  <a:txBody>
                    <a:bodyPr/>
                    <a:lstStyle/>
                    <a:p>
                      <a:pPr algn="ctr">
                        <a:spcAft>
                          <a:spcPts val="600"/>
                        </a:spcAft>
                      </a:pPr>
                      <a:r>
                        <a:rPr lang="en-US" sz="1400" b="1">
                          <a:solidFill>
                            <a:schemeClr val="tx1"/>
                          </a:solidFill>
                          <a:latin typeface="+mj-lt"/>
                        </a:rPr>
                        <a:t>Look for the indicator under your </a:t>
                      </a:r>
                      <a:br>
                        <a:rPr lang="en-US" sz="1400" b="1">
                          <a:solidFill>
                            <a:schemeClr val="tx1"/>
                          </a:solidFill>
                          <a:latin typeface="+mj-lt"/>
                        </a:rPr>
                      </a:br>
                      <a:r>
                        <a:rPr lang="en-US" sz="1400" b="1">
                          <a:solidFill>
                            <a:schemeClr val="tx1"/>
                          </a:solidFill>
                          <a:latin typeface="+mj-lt"/>
                        </a:rPr>
                        <a:t>profile icon and name</a:t>
                      </a:r>
                    </a:p>
                  </a:txBody>
                  <a:tcPr marT="91440" marB="9144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32742" rtl="0" eaLnBrk="1" latinLnBrk="0" hangingPunct="1">
                        <a:spcAft>
                          <a:spcPts val="600"/>
                        </a:spcAft>
                      </a:pPr>
                      <a:r>
                        <a:rPr lang="en-US" sz="1400" b="1" kern="1200">
                          <a:solidFill>
                            <a:schemeClr val="tx1"/>
                          </a:solidFill>
                          <a:latin typeface="+mj-lt"/>
                          <a:ea typeface="+mn-ea"/>
                          <a:cs typeface="+mn-cs"/>
                        </a:rPr>
                        <a:t>What you can do</a:t>
                      </a:r>
                    </a:p>
                  </a:txBody>
                  <a:tcPr marT="91440" marB="91440" anchor="ctr">
                    <a:lnL w="6350" cap="flat" cmpd="sng" algn="ctr">
                      <a:solidFill>
                        <a:schemeClr val="bg1">
                          <a:lumMod val="85000"/>
                        </a:schemeClr>
                      </a:solidFill>
                      <a:prstDash val="solid"/>
                      <a:round/>
                      <a:headEnd type="none" w="med" len="med"/>
                      <a:tailEnd type="none" w="med" len="med"/>
                    </a:lnL>
                    <a:lnR>
                      <a:noFill/>
                    </a:lnR>
                    <a:lnT>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05669128"/>
                  </a:ext>
                </a:extLst>
              </a:tr>
              <a:tr h="610005">
                <a:tc>
                  <a:txBody>
                    <a:bodyPr/>
                    <a:lstStyle/>
                    <a:p>
                      <a:pPr algn="ctr">
                        <a:lnSpc>
                          <a:spcPct val="100000"/>
                        </a:lnSpc>
                        <a:spcAft>
                          <a:spcPts val="600"/>
                        </a:spcAft>
                      </a:pPr>
                      <a:r>
                        <a:rPr lang="en-US" sz="1400" b="1">
                          <a:gradFill>
                            <a:gsLst>
                              <a:gs pos="50000">
                                <a:srgbClr val="8661C5"/>
                              </a:gs>
                              <a:gs pos="0">
                                <a:srgbClr val="0078D4"/>
                              </a:gs>
                              <a:gs pos="100000">
                                <a:srgbClr val="C73ECC"/>
                              </a:gs>
                            </a:gsLst>
                            <a:lin ang="2700000" scaled="1"/>
                          </a:gradFill>
                          <a:latin typeface="+mj-lt"/>
                        </a:rPr>
                        <a:t>“Copilot Chat (Basic)”</a:t>
                      </a:r>
                    </a:p>
                  </a:txBody>
                  <a:tcPr marT="100584" marB="100584" anchor="ctr">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t">
                        <a:lnSpc>
                          <a:spcPct val="100000"/>
                        </a:lnSpc>
                        <a:buNone/>
                      </a:pPr>
                      <a:r>
                        <a:rPr lang="en-IN" sz="800" b="0" i="0" dirty="0">
                          <a:solidFill>
                            <a:schemeClr val="bg1"/>
                          </a:solidFill>
                          <a:effectLst/>
                          <a:latin typeface="Segoe UI" panose="020B0502040204020203" pitchFamily="34" charset="0"/>
                        </a:rPr>
                        <a:t>“Screenshot of Copilot Chat </a:t>
                      </a:r>
                      <a:br>
                        <a:rPr lang="en-IN" sz="800" b="0" i="0" dirty="0">
                          <a:solidFill>
                            <a:schemeClr val="bg1"/>
                          </a:solidFill>
                          <a:effectLst/>
                          <a:latin typeface="Segoe UI" panose="020B0502040204020203" pitchFamily="34" charset="0"/>
                        </a:rPr>
                      </a:br>
                      <a:r>
                        <a:rPr lang="en-IN" sz="800" b="0" i="0" dirty="0">
                          <a:solidFill>
                            <a:schemeClr val="bg1"/>
                          </a:solidFill>
                          <a:effectLst/>
                          <a:latin typeface="Segoe UI" panose="020B0502040204020203" pitchFamily="34" charset="0"/>
                        </a:rPr>
                        <a:t>showing a user profile </a:t>
                      </a:r>
                      <a:r>
                        <a:rPr lang="en-IN" sz="800" b="0" i="0" dirty="0" err="1">
                          <a:solidFill>
                            <a:schemeClr val="bg1"/>
                          </a:solidFill>
                          <a:effectLst/>
                          <a:latin typeface="Segoe UI" panose="020B0502040204020203" pitchFamily="34" charset="0"/>
                        </a:rPr>
                        <a:t>labeled</a:t>
                      </a:r>
                      <a:r>
                        <a:rPr lang="en-IN" sz="800" b="0" i="0" dirty="0">
                          <a:solidFill>
                            <a:schemeClr val="bg1"/>
                          </a:solidFill>
                          <a:effectLst/>
                          <a:latin typeface="Segoe UI" panose="020B0502040204020203" pitchFamily="34" charset="0"/>
                        </a:rPr>
                        <a:t> ‘Erika Fuller’ with the status ‘Copilot Chat (Basic)’ and a ‘Learn more’ button below.”</a:t>
                      </a:r>
                    </a:p>
                  </a:txBody>
                  <a:tcPr marT="100584" marB="100584">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4625" indent="-174625">
                        <a:lnSpc>
                          <a:spcPct val="100000"/>
                        </a:lnSpc>
                        <a:spcBef>
                          <a:spcPts val="300"/>
                        </a:spcBef>
                        <a:buFont typeface="Arial" panose="020B0604020202020204" pitchFamily="34" charset="0"/>
                        <a:buChar char="•"/>
                      </a:pPr>
                      <a:r>
                        <a:rPr lang="en-US" sz="1200"/>
                        <a:t>Results based on web data and files you manually add to your prompts</a:t>
                      </a:r>
                    </a:p>
                    <a:p>
                      <a:pPr marL="174625" indent="-174625">
                        <a:lnSpc>
                          <a:spcPct val="100000"/>
                        </a:lnSpc>
                        <a:spcBef>
                          <a:spcPts val="300"/>
                        </a:spcBef>
                        <a:buFont typeface="Arial" panose="020B0604020202020204" pitchFamily="34" charset="0"/>
                        <a:buChar char="•"/>
                      </a:pPr>
                      <a:r>
                        <a:rPr lang="en-US" sz="1200"/>
                        <a:t>Standard access to the latest OpenAI models, Create, and dictation</a:t>
                      </a:r>
                    </a:p>
                    <a:p>
                      <a:pPr marL="174625" indent="-174625">
                        <a:lnSpc>
                          <a:spcPct val="100000"/>
                        </a:lnSpc>
                        <a:spcBef>
                          <a:spcPts val="300"/>
                        </a:spcBef>
                        <a:buFont typeface="Arial" panose="020B0604020202020204" pitchFamily="34" charset="0"/>
                        <a:buChar char="•"/>
                      </a:pPr>
                      <a:r>
                        <a:rPr lang="en-US" sz="1200"/>
                        <a:t>Access to agents that use web data otherwise agent usage is pay as you go</a:t>
                      </a:r>
                    </a:p>
                  </a:txBody>
                  <a:tcPr marT="100584" marB="100584">
                    <a:lnL w="6350" cap="flat" cmpd="sng" algn="ctr">
                      <a:solidFill>
                        <a:schemeClr val="bg1">
                          <a:lumMod val="85000"/>
                        </a:schemeClr>
                      </a:solidFill>
                      <a:prstDash val="solid"/>
                      <a:round/>
                      <a:headEnd type="none" w="med" len="med"/>
                      <a:tailEnd type="none" w="med" len="med"/>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83328839"/>
                  </a:ext>
                </a:extLst>
              </a:tr>
              <a:tr h="515115">
                <a:tc>
                  <a:txBody>
                    <a:bodyPr/>
                    <a:lstStyle/>
                    <a:p>
                      <a:pPr algn="ctr">
                        <a:lnSpc>
                          <a:spcPct val="100000"/>
                        </a:lnSpc>
                        <a:spcAft>
                          <a:spcPts val="600"/>
                        </a:spcAft>
                      </a:pPr>
                      <a:r>
                        <a:rPr lang="en-US" sz="1400" b="1">
                          <a:gradFill>
                            <a:gsLst>
                              <a:gs pos="50000">
                                <a:srgbClr val="8661C5"/>
                              </a:gs>
                              <a:gs pos="0">
                                <a:srgbClr val="0078D4"/>
                              </a:gs>
                              <a:gs pos="100000">
                                <a:srgbClr val="C73ECC"/>
                              </a:gs>
                            </a:gsLst>
                            <a:lin ang="2700000" scaled="1"/>
                          </a:gradFill>
                          <a:latin typeface="+mj-lt"/>
                        </a:rPr>
                        <a:t>“M365 Copilot (Basic)”</a:t>
                      </a:r>
                    </a:p>
                  </a:txBody>
                  <a:tcPr marT="100584" marB="100584" anchor="ctr">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algn="ctr" defTabSz="932742" rtl="0" eaLnBrk="1" fontAlgn="t" latinLnBrk="0" hangingPunct="1">
                        <a:lnSpc>
                          <a:spcPct val="100000"/>
                        </a:lnSpc>
                        <a:buNone/>
                      </a:pPr>
                      <a:r>
                        <a:rPr lang="en-IN" sz="800" b="0" i="0" kern="1200" dirty="0">
                          <a:solidFill>
                            <a:schemeClr val="bg1"/>
                          </a:solidFill>
                          <a:effectLst/>
                          <a:latin typeface="Segoe UI" panose="020B0502040204020203" pitchFamily="34" charset="0"/>
                          <a:ea typeface="+mn-ea"/>
                          <a:cs typeface="+mn-cs"/>
                        </a:rPr>
                        <a:t>“Screenshot of M365 Copilot interface </a:t>
                      </a:r>
                      <a:br>
                        <a:rPr lang="en-IN" sz="800" b="0" i="0" kern="1200" dirty="0">
                          <a:solidFill>
                            <a:schemeClr val="bg1"/>
                          </a:solidFill>
                          <a:effectLst/>
                          <a:latin typeface="Segoe UI" panose="020B0502040204020203" pitchFamily="34" charset="0"/>
                          <a:ea typeface="+mn-ea"/>
                          <a:cs typeface="+mn-cs"/>
                        </a:rPr>
                      </a:br>
                      <a:r>
                        <a:rPr lang="en-IN" sz="800" b="0" i="0" kern="1200" dirty="0">
                          <a:solidFill>
                            <a:schemeClr val="bg1"/>
                          </a:solidFill>
                          <a:effectLst/>
                          <a:latin typeface="Segoe UI" panose="020B0502040204020203" pitchFamily="34" charset="0"/>
                          <a:ea typeface="+mn-ea"/>
                          <a:cs typeface="+mn-cs"/>
                        </a:rPr>
                        <a:t>showing a user profile </a:t>
                      </a:r>
                      <a:r>
                        <a:rPr lang="en-IN" sz="800" b="0" i="0" kern="1200" dirty="0" err="1">
                          <a:solidFill>
                            <a:schemeClr val="bg1"/>
                          </a:solidFill>
                          <a:effectLst/>
                          <a:latin typeface="Segoe UI" panose="020B0502040204020203" pitchFamily="34" charset="0"/>
                          <a:ea typeface="+mn-ea"/>
                          <a:cs typeface="+mn-cs"/>
                        </a:rPr>
                        <a:t>labeled</a:t>
                      </a:r>
                      <a:r>
                        <a:rPr lang="en-IN" sz="800" b="0" i="0" kern="1200" dirty="0">
                          <a:solidFill>
                            <a:schemeClr val="bg1"/>
                          </a:solidFill>
                          <a:effectLst/>
                          <a:latin typeface="Segoe UI" panose="020B0502040204020203" pitchFamily="34" charset="0"/>
                          <a:ea typeface="+mn-ea"/>
                          <a:cs typeface="+mn-cs"/>
                        </a:rPr>
                        <a:t> ‘Erika Fuller’ with the status ‘M365 Copilot (Basic)’ and an ‘Upgrade’ button below.”</a:t>
                      </a:r>
                    </a:p>
                  </a:txBody>
                  <a:tcPr marT="100584" marB="100584">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4625" indent="-174625">
                        <a:lnSpc>
                          <a:spcPct val="100000"/>
                        </a:lnSpc>
                        <a:spcBef>
                          <a:spcPts val="300"/>
                        </a:spcBef>
                        <a:buFont typeface="Arial" panose="020B0604020202020204" pitchFamily="34" charset="0"/>
                        <a:buChar char="•"/>
                      </a:pPr>
                      <a:r>
                        <a:rPr lang="en-US" sz="1200"/>
                        <a:t>Results based on web data and files you manually add to your prompts</a:t>
                      </a:r>
                    </a:p>
                    <a:p>
                      <a:pPr marL="174625" indent="-174625">
                        <a:lnSpc>
                          <a:spcPct val="100000"/>
                        </a:lnSpc>
                        <a:spcBef>
                          <a:spcPts val="300"/>
                        </a:spcBef>
                        <a:buFont typeface="Arial" panose="020B0604020202020204" pitchFamily="34" charset="0"/>
                        <a:buChar char="•"/>
                      </a:pPr>
                      <a:r>
                        <a:rPr lang="en-US" sz="1200"/>
                        <a:t>Standard access to latest models, Create, and dictation</a:t>
                      </a:r>
                    </a:p>
                    <a:p>
                      <a:pPr marL="174625" indent="-174625">
                        <a:lnSpc>
                          <a:spcPct val="100000"/>
                        </a:lnSpc>
                        <a:spcBef>
                          <a:spcPts val="300"/>
                        </a:spcBef>
                        <a:buFont typeface="Arial" panose="020B0604020202020204" pitchFamily="34" charset="0"/>
                        <a:buChar char="•"/>
                      </a:pPr>
                      <a:r>
                        <a:rPr lang="en-US" sz="1200"/>
                        <a:t>Access to agents that use web data otherwise agent usage is pay as you go</a:t>
                      </a:r>
                    </a:p>
                  </a:txBody>
                  <a:tcPr marT="100584" marB="100584">
                    <a:lnL w="6350" cap="flat" cmpd="sng" algn="ctr">
                      <a:solidFill>
                        <a:schemeClr val="bg1">
                          <a:lumMod val="85000"/>
                        </a:schemeClr>
                      </a:solidFill>
                      <a:prstDash val="solid"/>
                      <a:round/>
                      <a:headEnd type="none" w="med" len="med"/>
                      <a:tailEnd type="none" w="med" len="med"/>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4707436"/>
                  </a:ext>
                </a:extLst>
              </a:tr>
              <a:tr h="515115">
                <a:tc>
                  <a:txBody>
                    <a:bodyPr/>
                    <a:lstStyle/>
                    <a:p>
                      <a:pPr algn="ctr">
                        <a:lnSpc>
                          <a:spcPct val="100000"/>
                        </a:lnSpc>
                        <a:spcAft>
                          <a:spcPts val="600"/>
                        </a:spcAft>
                      </a:pPr>
                      <a:r>
                        <a:rPr lang="en-US" sz="1400" b="1">
                          <a:gradFill>
                            <a:gsLst>
                              <a:gs pos="50000">
                                <a:srgbClr val="8661C5"/>
                              </a:gs>
                              <a:gs pos="0">
                                <a:srgbClr val="0078D4"/>
                              </a:gs>
                              <a:gs pos="100000">
                                <a:srgbClr val="C73ECC"/>
                              </a:gs>
                            </a:gsLst>
                            <a:lin ang="2700000" scaled="1"/>
                          </a:gradFill>
                          <a:latin typeface="+mj-lt"/>
                        </a:rPr>
                        <a:t>“M365 Copilot (Premium)”</a:t>
                      </a:r>
                    </a:p>
                  </a:txBody>
                  <a:tcPr marT="100584" marB="100584" anchor="ctr">
                    <a:lnL>
                      <a:noFill/>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32742" rtl="0" eaLnBrk="1" fontAlgn="t" latinLnBrk="0" hangingPunct="1">
                        <a:lnSpc>
                          <a:spcPct val="100000"/>
                        </a:lnSpc>
                        <a:buNone/>
                      </a:pPr>
                      <a:r>
                        <a:rPr lang="en-US" sz="800" b="0" i="0" kern="1200" dirty="0">
                          <a:solidFill>
                            <a:schemeClr val="bg1"/>
                          </a:solidFill>
                          <a:effectLst/>
                          <a:latin typeface="Segoe UI" panose="020B0502040204020203" pitchFamily="34" charset="0"/>
                          <a:ea typeface="+mn-ea"/>
                          <a:cs typeface="+mn-cs"/>
                        </a:rPr>
                        <a:t>“Screenshot of M365 Copilot interface showing a user profile labeled ‘Erika Fuller’ with the status ‘M365 Copilot (Premium)’.”</a:t>
                      </a:r>
                      <a:endParaRPr lang="en-IN" sz="800" b="0" i="0" kern="1200" dirty="0">
                        <a:solidFill>
                          <a:schemeClr val="bg1"/>
                        </a:solidFill>
                        <a:effectLst/>
                        <a:latin typeface="Segoe UI" panose="020B0502040204020203" pitchFamily="34" charset="0"/>
                        <a:ea typeface="+mn-ea"/>
                        <a:cs typeface="+mn-cs"/>
                      </a:endParaRPr>
                    </a:p>
                  </a:txBody>
                  <a:tcPr marT="100584" marB="100584">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4625" indent="-174625">
                        <a:lnSpc>
                          <a:spcPct val="100000"/>
                        </a:lnSpc>
                        <a:spcBef>
                          <a:spcPts val="300"/>
                        </a:spcBef>
                        <a:buFont typeface="Arial" panose="020B0604020202020204" pitchFamily="34" charset="0"/>
                        <a:buChar char="•"/>
                      </a:pPr>
                      <a:r>
                        <a:rPr lang="en-US" sz="1200" dirty="0"/>
                        <a:t>Choose to use web data or Work IQ in results</a:t>
                      </a:r>
                    </a:p>
                    <a:p>
                      <a:pPr marL="174625" indent="-174625">
                        <a:lnSpc>
                          <a:spcPct val="100000"/>
                        </a:lnSpc>
                        <a:spcBef>
                          <a:spcPts val="300"/>
                        </a:spcBef>
                        <a:buFont typeface="Arial" panose="020B0604020202020204" pitchFamily="34" charset="0"/>
                        <a:buChar char="•"/>
                      </a:pPr>
                      <a:r>
                        <a:rPr lang="en-US" sz="1200" dirty="0"/>
                        <a:t>Priority access to the latest models, Create, and dictation</a:t>
                      </a:r>
                    </a:p>
                    <a:p>
                      <a:pPr marL="174625" indent="-174625">
                        <a:lnSpc>
                          <a:spcPct val="100000"/>
                        </a:lnSpc>
                        <a:spcBef>
                          <a:spcPts val="300"/>
                        </a:spcBef>
                        <a:buFont typeface="Arial" panose="020B0604020202020204" pitchFamily="34" charset="0"/>
                        <a:buChar char="•"/>
                      </a:pPr>
                      <a:r>
                        <a:rPr lang="en-US" sz="1200" dirty="0"/>
                        <a:t>Access to Claude models, Notebooks, Researcher, Analyst, Sales, Service, Finance and other agents.</a:t>
                      </a:r>
                    </a:p>
                    <a:p>
                      <a:pPr marL="174625" indent="-174625">
                        <a:lnSpc>
                          <a:spcPct val="100000"/>
                        </a:lnSpc>
                        <a:spcBef>
                          <a:spcPts val="300"/>
                        </a:spcBef>
                        <a:buFont typeface="Arial" panose="020B0604020202020204" pitchFamily="34" charset="0"/>
                        <a:buChar char="•"/>
                      </a:pPr>
                      <a:r>
                        <a:rPr lang="en-US" sz="1200" dirty="0"/>
                        <a:t>Full access to agents</a:t>
                      </a:r>
                    </a:p>
                  </a:txBody>
                  <a:tcPr marT="100584" marB="100584">
                    <a:lnL w="6350" cap="flat" cmpd="sng" algn="ctr">
                      <a:solidFill>
                        <a:schemeClr val="bg1">
                          <a:lumMod val="85000"/>
                        </a:schemeClr>
                      </a:solidFill>
                      <a:prstDash val="solid"/>
                      <a:round/>
                      <a:headEnd type="none" w="med" len="med"/>
                      <a:tailEnd type="none" w="med" len="med"/>
                    </a:lnL>
                    <a:lnR>
                      <a:noFill/>
                    </a:lnR>
                    <a:lnT w="6350" cap="flat" cmpd="sng" algn="ctr">
                      <a:solidFill>
                        <a:schemeClr val="bg1">
                          <a:lumMod val="8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2862571"/>
                  </a:ext>
                </a:extLst>
              </a:tr>
            </a:tbl>
          </a:graphicData>
        </a:graphic>
      </p:graphicFrame>
      <p:pic>
        <p:nvPicPr>
          <p:cNvPr id="7" name="Picture 6">
            <a:extLst>
              <a:ext uri="{FF2B5EF4-FFF2-40B4-BE49-F238E27FC236}">
                <a16:creationId xmlns:a16="http://schemas.microsoft.com/office/drawing/2014/main" id="{0E5FD8A1-9425-77AF-F3CD-7C417BE4D0F8}"/>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3595364" y="3021069"/>
            <a:ext cx="2284736" cy="804038"/>
          </a:xfrm>
          <a:prstGeom prst="rect">
            <a:avLst/>
          </a:prstGeom>
        </p:spPr>
      </p:pic>
      <p:pic>
        <p:nvPicPr>
          <p:cNvPr id="10" name="Picture 9">
            <a:extLst>
              <a:ext uri="{FF2B5EF4-FFF2-40B4-BE49-F238E27FC236}">
                <a16:creationId xmlns:a16="http://schemas.microsoft.com/office/drawing/2014/main" id="{A5BD14B9-4842-FFE4-EA52-2859424A8D90}"/>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3595364" y="4065222"/>
            <a:ext cx="2284736" cy="785758"/>
          </a:xfrm>
          <a:prstGeom prst="rect">
            <a:avLst/>
          </a:prstGeom>
        </p:spPr>
      </p:pic>
      <p:pic>
        <p:nvPicPr>
          <p:cNvPr id="21" name="Picture 20">
            <a:extLst>
              <a:ext uri="{FF2B5EF4-FFF2-40B4-BE49-F238E27FC236}">
                <a16:creationId xmlns:a16="http://schemas.microsoft.com/office/drawing/2014/main" id="{90468EEF-2ABA-F185-2975-B12B5C0364FE}"/>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3595364" y="5281812"/>
            <a:ext cx="2284736" cy="586968"/>
          </a:xfrm>
          <a:prstGeom prst="rect">
            <a:avLst/>
          </a:prstGeom>
        </p:spPr>
      </p:pic>
    </p:spTree>
    <p:extLst>
      <p:ext uri="{BB962C8B-B14F-4D97-AF65-F5344CB8AC3E}">
        <p14:creationId xmlns:p14="http://schemas.microsoft.com/office/powerpoint/2010/main" val="224263512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Picture 81">
            <a:extLst>
              <a:ext uri="{FF2B5EF4-FFF2-40B4-BE49-F238E27FC236}">
                <a16:creationId xmlns:a16="http://schemas.microsoft.com/office/drawing/2014/main" id="{FAB0E254-7569-FB63-16CC-CDD35EA29922}"/>
              </a:ext>
              <a:ext uri="{C183D7F6-B498-43B3-948B-1728B52AA6E4}">
                <adec:decorative xmlns:adec="http://schemas.microsoft.com/office/drawing/2017/decorative" val="1"/>
              </a:ext>
            </a:extLst>
          </p:cNvPr>
          <p:cNvPicPr>
            <a:picLocks noChangeAspect="1"/>
          </p:cNvPicPr>
          <p:nvPr/>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a:stretch/>
        </p:blipFill>
        <p:spPr>
          <a:xfrm>
            <a:off x="589069" y="1407031"/>
            <a:ext cx="11013862" cy="4656203"/>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83" name="TextBox 82">
            <a:extLst>
              <a:ext uri="{FF2B5EF4-FFF2-40B4-BE49-F238E27FC236}">
                <a16:creationId xmlns:a16="http://schemas.microsoft.com/office/drawing/2014/main" id="{F4015AE2-CD21-9A1C-7D0F-2612C6F49ED7}"/>
              </a:ext>
              <a:ext uri="{C183D7F6-B498-43B3-948B-1728B52AA6E4}">
                <adec:decorative xmlns:adec="http://schemas.microsoft.com/office/drawing/2017/decorative" val="1"/>
              </a:ext>
            </a:extLst>
          </p:cNvPr>
          <p:cNvSpPr txBox="1">
            <a:spLocks/>
          </p:cNvSpPr>
          <p:nvPr/>
        </p:nvSpPr>
        <p:spPr>
          <a:xfrm>
            <a:off x="680509" y="1489986"/>
            <a:ext cx="5682505" cy="4481808"/>
          </a:xfrm>
          <a:prstGeom prst="roundRect">
            <a:avLst>
              <a:gd name="adj" fmla="val 1735"/>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lvl="0" indent="0" defTabSz="932472" fontAlgn="base">
              <a:lnSpc>
                <a:spcPct val="100000"/>
              </a:lnSpc>
              <a:spcBef>
                <a:spcPct val="0"/>
              </a:spcBef>
              <a:spcAft>
                <a:spcPct val="0"/>
              </a:spcAft>
              <a:buClrTx/>
              <a:buSzTx/>
              <a:buFontTx/>
              <a:buNone/>
              <a:tabLst/>
              <a:defRPr kumimoji="0" sz="1600" b="0" i="0" u="none" strike="noStrike" cap="none" spc="0" normalizeH="0" baseline="0">
                <a:ln>
                  <a:noFill/>
                </a:ln>
                <a:solidFill>
                  <a:srgbClr val="000000"/>
                </a:solidFill>
                <a:effectLst/>
                <a:uLnTx/>
                <a:uFillTx/>
                <a:latin typeface="Segoe UI"/>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 name="Title 1">
            <a:extLst>
              <a:ext uri="{FF2B5EF4-FFF2-40B4-BE49-F238E27FC236}">
                <a16:creationId xmlns:a16="http://schemas.microsoft.com/office/drawing/2014/main" id="{E34EEA1F-8F9A-AFA3-9D90-FF1EC8B542E1}"/>
              </a:ext>
              <a:ext uri="{C183D7F6-B498-43B3-948B-1728B52AA6E4}">
                <adec:decorative xmlns:adec="http://schemas.microsoft.com/office/drawing/2017/decorative" val="0"/>
              </a:ext>
            </a:extLst>
          </p:cNvPr>
          <p:cNvSpPr>
            <a:spLocks noGrp="1"/>
          </p:cNvSpPr>
          <p:nvPr>
            <p:ph type="title"/>
          </p:nvPr>
        </p:nvSpPr>
        <p:spPr>
          <a:xfrm>
            <a:off x="588261" y="585216"/>
            <a:ext cx="11011601" cy="553998"/>
          </a:xfrm>
        </p:spPr>
        <p:txBody>
          <a:bodyPr/>
          <a:lstStyle/>
          <a:p>
            <a:r>
              <a:rPr lang="en-US" dirty="0"/>
              <a:t>What is Work IQ?  (Premium Only)</a:t>
            </a:r>
          </a:p>
        </p:txBody>
      </p:sp>
      <p:sp>
        <p:nvSpPr>
          <p:cNvPr id="84" name="TextBox 83">
            <a:extLst>
              <a:ext uri="{FF2B5EF4-FFF2-40B4-BE49-F238E27FC236}">
                <a16:creationId xmlns:a16="http://schemas.microsoft.com/office/drawing/2014/main" id="{F4921B03-719A-4834-BF6B-EFBEB2C907A7}"/>
              </a:ext>
              <a:ext uri="{C183D7F6-B498-43B3-948B-1728B52AA6E4}">
                <adec:decorative xmlns:adec="http://schemas.microsoft.com/office/drawing/2017/decorative" val="0"/>
              </a:ext>
            </a:extLst>
          </p:cNvPr>
          <p:cNvSpPr txBox="1"/>
          <p:nvPr/>
        </p:nvSpPr>
        <p:spPr>
          <a:xfrm>
            <a:off x="804176" y="1620959"/>
            <a:ext cx="5439297" cy="4134465"/>
          </a:xfrm>
          <a:prstGeom prst="rect">
            <a:avLst/>
          </a:prstGeom>
          <a:noFill/>
        </p:spPr>
        <p:txBody>
          <a:bodyPr wrap="square" lIns="0" tIns="0" rIns="0" bIns="0" anchor="t">
            <a:spAutoFit/>
          </a:bodyPr>
          <a:lstStyle/>
          <a:p>
            <a:pPr defTabSz="914367">
              <a:spcBef>
                <a:spcPts val="800"/>
              </a:spcBef>
              <a:defRPr/>
            </a:pPr>
            <a:r>
              <a:rPr kumimoji="0" lang="en-US" sz="1400" i="0" u="none" strike="noStrike" kern="1200" cap="none" normalizeH="0" baseline="0" noProof="0">
                <a:ln>
                  <a:noFill/>
                </a:ln>
                <a:effectLst/>
                <a:uLnTx/>
                <a:uFillTx/>
                <a:latin typeface="+mj-lt"/>
                <a:ea typeface="+mn-ea"/>
                <a:cs typeface="Segoe UI"/>
              </a:rPr>
              <a:t>Work IQ, which can be accessed with a Copilot license, helps Copilot understand you and your organization, so you get personalized AI assistance.</a:t>
            </a:r>
          </a:p>
          <a:p>
            <a:pPr defTabSz="914367">
              <a:spcBef>
                <a:spcPts val="800"/>
              </a:spcBef>
              <a:defRPr/>
            </a:pPr>
            <a:r>
              <a:rPr kumimoji="0" lang="en-US" sz="1400" i="0" u="none" strike="noStrike" kern="1200" cap="none" normalizeH="0" baseline="0" noProof="0">
                <a:ln>
                  <a:noFill/>
                </a:ln>
                <a:effectLst/>
                <a:uLnTx/>
                <a:uFillTx/>
                <a:ea typeface="+mn-ea"/>
                <a:cs typeface="Segoe UI"/>
              </a:rPr>
              <a:t>It connects Copilot to your emails, meetings, files, and business data, so you get results that incorporate what’s happening in your work right now—not generic responses. With Work IQ, Copilot also knows context like your preferences and collaborators, without you having to explicitly explain in your prompt. </a:t>
            </a:r>
          </a:p>
          <a:p>
            <a:pPr defTabSz="914367">
              <a:spcBef>
                <a:spcPts val="800"/>
              </a:spcBef>
              <a:defRPr/>
            </a:pPr>
            <a:r>
              <a:rPr kumimoji="0" lang="en-US" sz="1400" i="0" u="none" strike="noStrike" kern="1200" cap="none" normalizeH="0" baseline="0" noProof="0">
                <a:ln>
                  <a:noFill/>
                </a:ln>
                <a:effectLst/>
                <a:uLnTx/>
                <a:uFillTx/>
                <a:ea typeface="+mn-ea"/>
                <a:cs typeface="Segoe UI"/>
              </a:rPr>
              <a:t>With Work IQ, Copilot can:</a:t>
            </a:r>
          </a:p>
          <a:p>
            <a:pPr marL="285750" indent="-171450" defTabSz="914367">
              <a:spcBef>
                <a:spcPts val="400"/>
              </a:spcBef>
              <a:buFont typeface="Arial" panose="020B0604020202020204" pitchFamily="34" charset="0"/>
              <a:buChar char="•"/>
              <a:defRPr/>
            </a:pPr>
            <a:r>
              <a:rPr kumimoji="0" lang="en-US" sz="1200" i="0" u="none" strike="noStrike" kern="1200" cap="none" normalizeH="0" baseline="0" noProof="0">
                <a:ln>
                  <a:noFill/>
                </a:ln>
                <a:effectLst/>
                <a:uLnTx/>
                <a:uFillTx/>
                <a:ea typeface="+mn-ea"/>
                <a:cs typeface="Segoe UI"/>
              </a:rPr>
              <a:t>Identify your priorities and urgent action items to surface relevant information.</a:t>
            </a:r>
          </a:p>
          <a:p>
            <a:pPr marL="285750" indent="-171450" defTabSz="914367">
              <a:spcBef>
                <a:spcPts val="800"/>
              </a:spcBef>
              <a:buFont typeface="Arial" panose="020B0604020202020204" pitchFamily="34" charset="0"/>
              <a:buChar char="•"/>
              <a:defRPr/>
            </a:pPr>
            <a:r>
              <a:rPr kumimoji="0" lang="en-US" sz="1200" i="0" u="none" strike="noStrike" kern="1200" cap="none" normalizeH="0" baseline="0" noProof="0">
                <a:ln>
                  <a:noFill/>
                </a:ln>
                <a:effectLst/>
                <a:uLnTx/>
                <a:uFillTx/>
                <a:ea typeface="+mn-ea"/>
                <a:cs typeface="Segoe UI"/>
              </a:rPr>
              <a:t>Remember your preferences, like the format or tone you like to receive updates.</a:t>
            </a:r>
          </a:p>
          <a:p>
            <a:pPr marL="285750" indent="-171450" defTabSz="914367">
              <a:spcBef>
                <a:spcPts val="800"/>
              </a:spcBef>
              <a:buFont typeface="Arial" panose="020B0604020202020204" pitchFamily="34" charset="0"/>
              <a:buChar char="•"/>
              <a:defRPr/>
            </a:pPr>
            <a:r>
              <a:rPr kumimoji="0" lang="en-US" sz="1200" i="0" u="none" strike="noStrike" kern="1200" cap="none" normalizeH="0" baseline="0" noProof="0">
                <a:ln>
                  <a:noFill/>
                </a:ln>
                <a:effectLst/>
                <a:uLnTx/>
                <a:uFillTx/>
                <a:ea typeface="+mn-ea"/>
                <a:cs typeface="Segoe UI"/>
              </a:rPr>
              <a:t>Provide insights about a project or topic from across your related work communications and documents.</a:t>
            </a:r>
          </a:p>
          <a:p>
            <a:pPr marL="285750" indent="-171450" defTabSz="914367">
              <a:spcBef>
                <a:spcPts val="800"/>
              </a:spcBef>
              <a:buFont typeface="Arial" panose="020B0604020202020204" pitchFamily="34" charset="0"/>
              <a:buChar char="•"/>
              <a:defRPr/>
            </a:pPr>
            <a:r>
              <a:rPr kumimoji="0" lang="en-US" sz="1200" i="0" u="none" strike="noStrike" kern="1200" cap="none" normalizeH="0" baseline="0" noProof="0">
                <a:ln>
                  <a:noFill/>
                </a:ln>
                <a:effectLst/>
                <a:uLnTx/>
                <a:uFillTx/>
                <a:ea typeface="+mn-ea"/>
                <a:cs typeface="Segoe UI"/>
              </a:rPr>
              <a:t>Prepare you for meetings with relevant context and talking points.</a:t>
            </a:r>
          </a:p>
          <a:p>
            <a:pPr marL="285750" indent="-171450" defTabSz="914367">
              <a:spcBef>
                <a:spcPts val="800"/>
              </a:spcBef>
              <a:buFont typeface="Arial" panose="020B0604020202020204" pitchFamily="34" charset="0"/>
              <a:buChar char="•"/>
              <a:defRPr/>
            </a:pPr>
            <a:r>
              <a:rPr kumimoji="0" lang="en-US" sz="1200" i="0" u="none" strike="noStrike" kern="1200" cap="none" normalizeH="0" baseline="0" noProof="0">
                <a:ln>
                  <a:noFill/>
                </a:ln>
                <a:effectLst/>
                <a:uLnTx/>
                <a:uFillTx/>
                <a:ea typeface="+mn-ea"/>
                <a:cs typeface="Segoe UI"/>
              </a:rPr>
              <a:t>Draft content that reflects your work and priorities.</a:t>
            </a:r>
          </a:p>
        </p:txBody>
      </p:sp>
      <p:grpSp>
        <p:nvGrpSpPr>
          <p:cNvPr id="4" name="Group 3" descr="Microsoft 365 Copilot visual showing a central user image surrounded by connected files and Microsoft apps including Word, Excel, PowerPoint, Teams, OneDrive, and SharePoint, with circular data flow and a lock icon indicating security.">
            <a:extLst>
              <a:ext uri="{FF2B5EF4-FFF2-40B4-BE49-F238E27FC236}">
                <a16:creationId xmlns:a16="http://schemas.microsoft.com/office/drawing/2014/main" id="{50ACBAA2-7493-9396-5B18-886899E1D645}"/>
              </a:ext>
              <a:ext uri="{C183D7F6-B498-43B3-948B-1728B52AA6E4}">
                <adec:decorative xmlns:adec="http://schemas.microsoft.com/office/drawing/2017/decorative" val="0"/>
              </a:ext>
            </a:extLst>
          </p:cNvPr>
          <p:cNvGrpSpPr/>
          <p:nvPr/>
        </p:nvGrpSpPr>
        <p:grpSpPr>
          <a:xfrm>
            <a:off x="6825347" y="1601538"/>
            <a:ext cx="4315249" cy="4267188"/>
            <a:chOff x="1246080" y="1765541"/>
            <a:chExt cx="4471158" cy="4421360"/>
          </a:xfrm>
        </p:grpSpPr>
        <p:sp>
          <p:nvSpPr>
            <p:cNvPr id="5" name="Title 6">
              <a:extLst>
                <a:ext uri="{FF2B5EF4-FFF2-40B4-BE49-F238E27FC236}">
                  <a16:creationId xmlns:a16="http://schemas.microsoft.com/office/drawing/2014/main" id="{2A007FA3-5619-3FD2-91EC-3B1F5DEE5089}"/>
                </a:ext>
              </a:extLst>
            </p:cNvPr>
            <p:cNvSpPr txBox="1">
              <a:spLocks/>
            </p:cNvSpPr>
            <p:nvPr/>
          </p:nvSpPr>
          <p:spPr>
            <a:xfrm rot="16200000">
              <a:off x="571087" y="3630707"/>
              <a:ext cx="1808807" cy="430887"/>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defPPr>
                <a:defRPr lang="en-US"/>
              </a:defPPr>
              <a:lvl1pPr algn="ctr" defTabSz="2901014" fontAlgn="base">
                <a:lnSpc>
                  <a:spcPct val="100000"/>
                </a:lnSpc>
                <a:spcBef>
                  <a:spcPct val="0"/>
                </a:spcBef>
                <a:spcAft>
                  <a:spcPct val="0"/>
                </a:spcAft>
                <a:buNone/>
                <a:defRPr sz="8000" b="0" cap="none" spc="0" baseline="0">
                  <a:ln>
                    <a:noFill/>
                  </a:ln>
                  <a:gradFill>
                    <a:gsLst>
                      <a:gs pos="89510">
                        <a:schemeClr val="tx1"/>
                      </a:gs>
                      <a:gs pos="68966">
                        <a:schemeClr val="tx1"/>
                      </a:gs>
                    </a:gsLst>
                    <a:path path="circle">
                      <a:fillToRect l="100000" t="100000"/>
                    </a:path>
                  </a:gradFill>
                  <a:effectLst/>
                  <a:latin typeface="Segoe UI Variable Display Semibold" pitchFamily="2" charset="0"/>
                  <a:cs typeface="Segoe UI" pitchFamily="34" charset="0"/>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2901014"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a:ln>
                    <a:noFill/>
                  </a:ln>
                  <a:solidFill>
                    <a:srgbClr val="091F2C">
                      <a:alpha val="0"/>
                    </a:srgbClr>
                  </a:solidFill>
                  <a:effectLst/>
                  <a:uLnTx/>
                  <a:uFillTx/>
                  <a:latin typeface="Segoe Sans Display Semibold"/>
                  <a:ea typeface="+mn-ea"/>
                  <a:cs typeface="Segoe UI" pitchFamily="34" charset="0"/>
                </a:rPr>
                <a:t>Work IQ</a:t>
              </a:r>
            </a:p>
          </p:txBody>
        </p:sp>
        <p:sp>
          <p:nvSpPr>
            <p:cNvPr id="6" name="Shield">
              <a:extLst>
                <a:ext uri="{FF2B5EF4-FFF2-40B4-BE49-F238E27FC236}">
                  <a16:creationId xmlns:a16="http://schemas.microsoft.com/office/drawing/2014/main" id="{C68DFAA1-4684-0F25-CA36-7B96184A977D}"/>
                </a:ext>
              </a:extLst>
            </p:cNvPr>
            <p:cNvSpPr>
              <a:spLocks noChangeAspect="1"/>
            </p:cNvSpPr>
            <p:nvPr/>
          </p:nvSpPr>
          <p:spPr bwMode="auto">
            <a:xfrm>
              <a:off x="1465666" y="2029532"/>
              <a:ext cx="3988542" cy="3988542"/>
            </a:xfrm>
            <a:prstGeom prst="ellipse">
              <a:avLst/>
            </a:prstGeom>
            <a:gradFill flip="none" rotWithShape="1">
              <a:gsLst>
                <a:gs pos="0">
                  <a:schemeClr val="accent3">
                    <a:lumMod val="20000"/>
                    <a:lumOff val="80000"/>
                    <a:alpha val="0"/>
                  </a:schemeClr>
                </a:gs>
                <a:gs pos="64000">
                  <a:schemeClr val="accent3">
                    <a:lumMod val="20000"/>
                    <a:lumOff val="80000"/>
                    <a:alpha val="0"/>
                  </a:schemeClr>
                </a:gs>
                <a:gs pos="100000">
                  <a:schemeClr val="accent3">
                    <a:lumMod val="40000"/>
                    <a:lumOff val="60000"/>
                  </a:schemeClr>
                </a:gs>
              </a:gsLst>
              <a:path path="circle">
                <a:fillToRect l="50000" t="50000" r="50000" b="50000"/>
              </a:path>
              <a:tileRect/>
            </a:gradFill>
            <a:ln w="3175" cap="flat" cmpd="sng" algn="ctr">
              <a:solidFill>
                <a:schemeClr val="accent2">
                  <a:alpha val="50000"/>
                </a:schemeClr>
              </a:solidFill>
              <a:prstDash val="solid"/>
              <a:headEnd type="none" w="med" len="med"/>
              <a:tailEnd type="none" w="med" len="med"/>
            </a:ln>
            <a:effectLst>
              <a:glow rad="38100">
                <a:schemeClr val="accent3">
                  <a:lumMod val="20000"/>
                  <a:lumOff val="80000"/>
                  <a:alpha val="9913"/>
                </a:schemeClr>
              </a:glo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CA"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pic>
          <p:nvPicPr>
            <p:cNvPr id="7" name="!!DataOrb-Base">
              <a:extLst>
                <a:ext uri="{FF2B5EF4-FFF2-40B4-BE49-F238E27FC236}">
                  <a16:creationId xmlns:a16="http://schemas.microsoft.com/office/drawing/2014/main" id="{EC17C918-75AE-F005-43EE-28FB03992886}"/>
                </a:ext>
              </a:extLst>
            </p:cNvPr>
            <p:cNvPicPr>
              <a:picLocks noChangeAspect="1"/>
            </p:cNvPicPr>
            <p:nvPr/>
          </p:nvPicPr>
          <p:blipFill>
            <a:blip r:embed="rId4" cstate="screen">
              <a:duotone>
                <a:schemeClr val="accent3">
                  <a:shade val="45000"/>
                  <a:satMod val="135000"/>
                </a:schemeClr>
                <a:prstClr val="white"/>
              </a:duotone>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a:ext>
              </a:extLst>
            </a:blip>
            <a:srcRect/>
            <a:stretch/>
          </p:blipFill>
          <p:spPr>
            <a:xfrm>
              <a:off x="1267206" y="2163946"/>
              <a:ext cx="4383880" cy="3705302"/>
            </a:xfrm>
            <a:prstGeom prst="rect">
              <a:avLst/>
            </a:prstGeom>
          </p:spPr>
        </p:pic>
        <p:grpSp>
          <p:nvGrpSpPr>
            <p:cNvPr id="8" name="Gradient">
              <a:extLst>
                <a:ext uri="{FF2B5EF4-FFF2-40B4-BE49-F238E27FC236}">
                  <a16:creationId xmlns:a16="http://schemas.microsoft.com/office/drawing/2014/main" id="{0655EC0A-192F-77C0-2979-F0F6A3F62EFB}"/>
                </a:ext>
              </a:extLst>
            </p:cNvPr>
            <p:cNvGrpSpPr/>
            <p:nvPr/>
          </p:nvGrpSpPr>
          <p:grpSpPr>
            <a:xfrm>
              <a:off x="3256102" y="3085414"/>
              <a:ext cx="1229048" cy="1144816"/>
              <a:chOff x="8328608" y="2208718"/>
              <a:chExt cx="1551334" cy="1445014"/>
            </a:xfrm>
          </p:grpSpPr>
          <p:sp>
            <p:nvSpPr>
              <p:cNvPr id="75" name="Gradient">
                <a:extLst>
                  <a:ext uri="{FF2B5EF4-FFF2-40B4-BE49-F238E27FC236}">
                    <a16:creationId xmlns:a16="http://schemas.microsoft.com/office/drawing/2014/main" id="{174BFF04-BBF4-AE15-3C5B-A15E8C555C9F}"/>
                  </a:ext>
                </a:extLst>
              </p:cNvPr>
              <p:cNvSpPr/>
              <p:nvPr/>
            </p:nvSpPr>
            <p:spPr bwMode="auto">
              <a:xfrm>
                <a:off x="8328608" y="2208718"/>
                <a:ext cx="1551334" cy="1445014"/>
              </a:xfrm>
              <a:prstGeom prst="ellipse">
                <a:avLst/>
              </a:prstGeom>
              <a:gradFill flip="none" rotWithShape="1">
                <a:gsLst>
                  <a:gs pos="63000">
                    <a:srgbClr val="1994E8"/>
                  </a:gs>
                  <a:gs pos="39000">
                    <a:srgbClr val="FD79CD">
                      <a:alpha val="80000"/>
                    </a:srgbClr>
                  </a:gs>
                  <a:gs pos="13000">
                    <a:srgbClr val="D7C31A"/>
                  </a:gs>
                  <a:gs pos="88000">
                    <a:srgbClr val="68B762"/>
                  </a:gs>
                </a:gsLst>
                <a:path path="circle">
                  <a:fillToRect l="100000" t="100000"/>
                </a:path>
                <a:tileRect r="-100000" b="-100000"/>
              </a:gradFill>
              <a:ln>
                <a:noFill/>
                <a:headEnd type="none" w="med" len="med"/>
                <a:tailEnd type="none" w="med" len="med"/>
              </a:ln>
              <a:effectLst>
                <a:softEdge rad="431800"/>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76" name="Gradient">
                <a:extLst>
                  <a:ext uri="{FF2B5EF4-FFF2-40B4-BE49-F238E27FC236}">
                    <a16:creationId xmlns:a16="http://schemas.microsoft.com/office/drawing/2014/main" id="{7411FEBB-D69F-3B93-C4AB-A69D7472C165}"/>
                  </a:ext>
                </a:extLst>
              </p:cNvPr>
              <p:cNvSpPr/>
              <p:nvPr/>
            </p:nvSpPr>
            <p:spPr bwMode="auto">
              <a:xfrm>
                <a:off x="8496508" y="2345936"/>
                <a:ext cx="1260000" cy="1163516"/>
              </a:xfrm>
              <a:prstGeom prst="ellipse">
                <a:avLst/>
              </a:prstGeom>
              <a:gradFill flip="none" rotWithShape="1">
                <a:gsLst>
                  <a:gs pos="63000">
                    <a:srgbClr val="1994E8"/>
                  </a:gs>
                  <a:gs pos="39000">
                    <a:srgbClr val="FD79CD">
                      <a:alpha val="80000"/>
                    </a:srgbClr>
                  </a:gs>
                  <a:gs pos="13000">
                    <a:srgbClr val="D7C31A"/>
                  </a:gs>
                  <a:gs pos="88000">
                    <a:srgbClr val="68B762"/>
                  </a:gs>
                </a:gsLst>
                <a:path path="circle">
                  <a:fillToRect l="100000" t="100000"/>
                </a:path>
                <a:tileRect r="-100000" b="-100000"/>
              </a:gradFill>
              <a:ln>
                <a:noFill/>
                <a:headEnd type="none" w="med" len="med"/>
                <a:tailEnd type="none" w="med" len="med"/>
              </a:ln>
              <a:effectLst>
                <a:softEdge rad="431800"/>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Sans Display"/>
                  <a:ea typeface="+mn-ea"/>
                  <a:cs typeface="+mn-cs"/>
                </a:endParaRPr>
              </a:p>
            </p:txBody>
          </p:sp>
        </p:grpSp>
        <p:pic>
          <p:nvPicPr>
            <p:cNvPr id="9" name="Context Layer">
              <a:extLst>
                <a:ext uri="{FF2B5EF4-FFF2-40B4-BE49-F238E27FC236}">
                  <a16:creationId xmlns:a16="http://schemas.microsoft.com/office/drawing/2014/main" id="{1854A8B1-5395-FC03-8E93-0CAFC80C3004}"/>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2391903" y="2949355"/>
              <a:ext cx="2134486" cy="2134484"/>
            </a:xfrm>
            <a:prstGeom prst="rect">
              <a:avLst/>
            </a:prstGeom>
          </p:spPr>
        </p:pic>
        <p:pic>
          <p:nvPicPr>
            <p:cNvPr id="10" name="Picture 9" descr="A screenshot of a computer screen&#10;&#10;AI-generated content may be incorrect.">
              <a:extLst>
                <a:ext uri="{FF2B5EF4-FFF2-40B4-BE49-F238E27FC236}">
                  <a16:creationId xmlns:a16="http://schemas.microsoft.com/office/drawing/2014/main" id="{78512B71-E237-7940-6383-9135E00B799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420550" y="3055729"/>
              <a:ext cx="500565" cy="489136"/>
            </a:xfrm>
            <a:prstGeom prst="rect">
              <a:avLst/>
            </a:prstGeom>
          </p:spPr>
        </p:pic>
        <p:pic>
          <p:nvPicPr>
            <p:cNvPr id="11" name="Picture 10" descr="A graph on a white background&#10;&#10;AI-generated content may be incorrect.">
              <a:extLst>
                <a:ext uri="{FF2B5EF4-FFF2-40B4-BE49-F238E27FC236}">
                  <a16:creationId xmlns:a16="http://schemas.microsoft.com/office/drawing/2014/main" id="{E42A5C40-517F-279D-2C21-2FB4F3D9BB1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330147" y="2726882"/>
              <a:ext cx="299531" cy="299531"/>
            </a:xfrm>
            <a:prstGeom prst="rect">
              <a:avLst/>
            </a:prstGeom>
          </p:spPr>
        </p:pic>
        <p:pic>
          <p:nvPicPr>
            <p:cNvPr id="12" name="Picture 11" descr="A paper with text on it&#10;&#10;AI-generated content may be incorrect.">
              <a:extLst>
                <a:ext uri="{FF2B5EF4-FFF2-40B4-BE49-F238E27FC236}">
                  <a16:creationId xmlns:a16="http://schemas.microsoft.com/office/drawing/2014/main" id="{8BC3C883-AB2B-32EB-324F-B493D76C4DD6}"/>
                </a:ext>
              </a:extLst>
            </p:cNvPr>
            <p:cNvPicPr>
              <a:picLocks noChangeAspect="1"/>
            </p:cNvPicPr>
            <p:nvPr/>
          </p:nvPicPr>
          <p:blipFill>
            <a:blip r:embed="rId9" cstate="screen">
              <a:alphaModFix amt="72000"/>
              <a:extLst>
                <a:ext uri="{28A0092B-C50C-407E-A947-70E740481C1C}">
                  <a14:useLocalDpi xmlns:a14="http://schemas.microsoft.com/office/drawing/2010/main"/>
                </a:ext>
              </a:extLst>
            </a:blip>
            <a:stretch>
              <a:fillRect/>
            </a:stretch>
          </p:blipFill>
          <p:spPr>
            <a:xfrm>
              <a:off x="2793249" y="4605782"/>
              <a:ext cx="260956" cy="260956"/>
            </a:xfrm>
            <a:prstGeom prst="rect">
              <a:avLst/>
            </a:prstGeom>
          </p:spPr>
        </p:pic>
        <p:grpSp>
          <p:nvGrpSpPr>
            <p:cNvPr id="13" name="Group 12">
              <a:extLst>
                <a:ext uri="{FF2B5EF4-FFF2-40B4-BE49-F238E27FC236}">
                  <a16:creationId xmlns:a16="http://schemas.microsoft.com/office/drawing/2014/main" id="{D59EA721-DF64-BCA6-DA9E-80102475A352}"/>
                </a:ext>
              </a:extLst>
            </p:cNvPr>
            <p:cNvGrpSpPr>
              <a:grpSpLocks noChangeAspect="1"/>
            </p:cNvGrpSpPr>
            <p:nvPr/>
          </p:nvGrpSpPr>
          <p:grpSpPr>
            <a:xfrm>
              <a:off x="3273302" y="5824823"/>
              <a:ext cx="362078" cy="362078"/>
              <a:chOff x="3213378" y="5756432"/>
              <a:chExt cx="481927" cy="481927"/>
            </a:xfrm>
          </p:grpSpPr>
          <p:sp>
            <p:nvSpPr>
              <p:cNvPr id="73" name="Oval 72">
                <a:extLst>
                  <a:ext uri="{FF2B5EF4-FFF2-40B4-BE49-F238E27FC236}">
                    <a16:creationId xmlns:a16="http://schemas.microsoft.com/office/drawing/2014/main" id="{DEABDF63-551B-D686-E2A0-93FD3B5DB5E2}"/>
                  </a:ext>
                </a:extLst>
              </p:cNvPr>
              <p:cNvSpPr/>
              <p:nvPr/>
            </p:nvSpPr>
            <p:spPr bwMode="auto">
              <a:xfrm>
                <a:off x="3213378" y="5756432"/>
                <a:ext cx="481927" cy="481927"/>
              </a:xfrm>
              <a:prstGeom prst="ellipse">
                <a:avLst/>
              </a:prstGeom>
              <a:gradFill flip="none" rotWithShape="1">
                <a:gsLst>
                  <a:gs pos="0">
                    <a:schemeClr val="accent1"/>
                  </a:gs>
                  <a:gs pos="59000">
                    <a:schemeClr val="accent4"/>
                  </a:gs>
                  <a:gs pos="100000">
                    <a:schemeClr val="accent2"/>
                  </a:gs>
                </a:gsLst>
                <a:path path="circle">
                  <a:fillToRect r="100000" b="100000"/>
                </a:path>
                <a:tileRect l="-100000" t="-100000"/>
              </a:gradFill>
              <a:ln w="19050">
                <a:noFill/>
              </a:ln>
              <a:effectLst>
                <a:outerShdw blurRad="63500" dist="38100" dir="5400000" algn="t" rotWithShape="0">
                  <a:schemeClr val="bg1">
                    <a:lumMod val="50000"/>
                    <a:alpha val="30000"/>
                  </a:schemeClr>
                </a:outerShdw>
              </a:effectLst>
            </p:spPr>
            <p:txBody>
              <a:bodyPr wrap="square" lIns="91440" tIns="45720" rIns="91440" bIns="4572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Segoe Sans Display"/>
                  <a:ea typeface="+mn-ea"/>
                  <a:cs typeface="Segoe Sans Display Semibold" pitchFamily="2" charset="0"/>
                </a:endParaRPr>
              </a:p>
            </p:txBody>
          </p:sp>
          <p:sp>
            <p:nvSpPr>
              <p:cNvPr id="74" name="Graphic 104">
                <a:extLst>
                  <a:ext uri="{FF2B5EF4-FFF2-40B4-BE49-F238E27FC236}">
                    <a16:creationId xmlns:a16="http://schemas.microsoft.com/office/drawing/2014/main" id="{8176590B-3379-1619-04C4-59655489AE37}"/>
                  </a:ext>
                </a:extLst>
              </p:cNvPr>
              <p:cNvSpPr/>
              <p:nvPr/>
            </p:nvSpPr>
            <p:spPr>
              <a:xfrm>
                <a:off x="3357780" y="5876694"/>
                <a:ext cx="193121" cy="229331"/>
              </a:xfrm>
              <a:custGeom>
                <a:avLst/>
                <a:gdLst>
                  <a:gd name="csX0" fmla="*/ 144841 w 193121"/>
                  <a:gd name="csY0" fmla="*/ 48280 h 229331"/>
                  <a:gd name="csX1" fmla="*/ 144841 w 193121"/>
                  <a:gd name="csY1" fmla="*/ 60350 h 229331"/>
                  <a:gd name="csX2" fmla="*/ 153894 w 193121"/>
                  <a:gd name="csY2" fmla="*/ 60350 h 229331"/>
                  <a:gd name="csX3" fmla="*/ 193121 w 193121"/>
                  <a:gd name="csY3" fmla="*/ 99578 h 229331"/>
                  <a:gd name="csX4" fmla="*/ 193121 w 193121"/>
                  <a:gd name="csY4" fmla="*/ 190104 h 229331"/>
                  <a:gd name="csX5" fmla="*/ 153894 w 193121"/>
                  <a:gd name="csY5" fmla="*/ 229332 h 229331"/>
                  <a:gd name="csX6" fmla="*/ 39228 w 193121"/>
                  <a:gd name="csY6" fmla="*/ 229332 h 229331"/>
                  <a:gd name="csX7" fmla="*/ 0 w 193121"/>
                  <a:gd name="csY7" fmla="*/ 190104 h 229331"/>
                  <a:gd name="csX8" fmla="*/ 0 w 193121"/>
                  <a:gd name="csY8" fmla="*/ 99578 h 229331"/>
                  <a:gd name="csX9" fmla="*/ 39228 w 193121"/>
                  <a:gd name="csY9" fmla="*/ 60350 h 229331"/>
                  <a:gd name="csX10" fmla="*/ 48280 w 193121"/>
                  <a:gd name="csY10" fmla="*/ 60350 h 229331"/>
                  <a:gd name="csX11" fmla="*/ 48280 w 193121"/>
                  <a:gd name="csY11" fmla="*/ 48280 h 229331"/>
                  <a:gd name="csX12" fmla="*/ 96561 w 193121"/>
                  <a:gd name="csY12" fmla="*/ 0 h 229331"/>
                  <a:gd name="csX13" fmla="*/ 144841 w 193121"/>
                  <a:gd name="csY13" fmla="*/ 48280 h 229331"/>
                  <a:gd name="csX14" fmla="*/ 66385 w 193121"/>
                  <a:gd name="csY14" fmla="*/ 48280 h 229331"/>
                  <a:gd name="csX15" fmla="*/ 66385 w 193121"/>
                  <a:gd name="csY15" fmla="*/ 60350 h 229331"/>
                  <a:gd name="csX16" fmla="*/ 126736 w 193121"/>
                  <a:gd name="csY16" fmla="*/ 60350 h 229331"/>
                  <a:gd name="csX17" fmla="*/ 126736 w 193121"/>
                  <a:gd name="csY17" fmla="*/ 48280 h 229331"/>
                  <a:gd name="csX18" fmla="*/ 96561 w 193121"/>
                  <a:gd name="csY18" fmla="*/ 18105 h 229331"/>
                  <a:gd name="csX19" fmla="*/ 66385 w 193121"/>
                  <a:gd name="csY19" fmla="*/ 48280 h 229331"/>
                  <a:gd name="csX20" fmla="*/ 96561 w 193121"/>
                  <a:gd name="csY20" fmla="*/ 162946 h 229331"/>
                  <a:gd name="csX21" fmla="*/ 114666 w 193121"/>
                  <a:gd name="csY21" fmla="*/ 144841 h 229331"/>
                  <a:gd name="csX22" fmla="*/ 96561 w 193121"/>
                  <a:gd name="csY22" fmla="*/ 126736 h 229331"/>
                  <a:gd name="csX23" fmla="*/ 78456 w 193121"/>
                  <a:gd name="csY23" fmla="*/ 144841 h 229331"/>
                  <a:gd name="csX24" fmla="*/ 96561 w 193121"/>
                  <a:gd name="csY24" fmla="*/ 162946 h 22933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Lst>
                <a:rect l="l" t="t" r="r" b="b"/>
                <a:pathLst>
                  <a:path w="193121" h="229331">
                    <a:moveTo>
                      <a:pt x="144841" y="48280"/>
                    </a:moveTo>
                    <a:lnTo>
                      <a:pt x="144841" y="60350"/>
                    </a:lnTo>
                    <a:lnTo>
                      <a:pt x="153894" y="60350"/>
                    </a:lnTo>
                    <a:cubicBezTo>
                      <a:pt x="175558" y="60350"/>
                      <a:pt x="193121" y="77913"/>
                      <a:pt x="193121" y="99578"/>
                    </a:cubicBezTo>
                    <a:lnTo>
                      <a:pt x="193121" y="190104"/>
                    </a:lnTo>
                    <a:cubicBezTo>
                      <a:pt x="193121" y="211768"/>
                      <a:pt x="175558" y="229332"/>
                      <a:pt x="153894" y="229332"/>
                    </a:cubicBezTo>
                    <a:lnTo>
                      <a:pt x="39228" y="229332"/>
                    </a:lnTo>
                    <a:cubicBezTo>
                      <a:pt x="17563" y="229332"/>
                      <a:pt x="0" y="211768"/>
                      <a:pt x="0" y="190104"/>
                    </a:cubicBezTo>
                    <a:lnTo>
                      <a:pt x="0" y="99578"/>
                    </a:lnTo>
                    <a:cubicBezTo>
                      <a:pt x="0" y="77913"/>
                      <a:pt x="17563" y="60350"/>
                      <a:pt x="39228" y="60350"/>
                    </a:cubicBezTo>
                    <a:lnTo>
                      <a:pt x="48280" y="60350"/>
                    </a:lnTo>
                    <a:lnTo>
                      <a:pt x="48280" y="48280"/>
                    </a:lnTo>
                    <a:cubicBezTo>
                      <a:pt x="48280" y="21616"/>
                      <a:pt x="69896" y="0"/>
                      <a:pt x="96561" y="0"/>
                    </a:cubicBezTo>
                    <a:cubicBezTo>
                      <a:pt x="123225" y="0"/>
                      <a:pt x="144841" y="21616"/>
                      <a:pt x="144841" y="48280"/>
                    </a:cubicBezTo>
                    <a:close/>
                    <a:moveTo>
                      <a:pt x="66385" y="48280"/>
                    </a:moveTo>
                    <a:lnTo>
                      <a:pt x="66385" y="60350"/>
                    </a:lnTo>
                    <a:lnTo>
                      <a:pt x="126736" y="60350"/>
                    </a:lnTo>
                    <a:lnTo>
                      <a:pt x="126736" y="48280"/>
                    </a:lnTo>
                    <a:cubicBezTo>
                      <a:pt x="126736" y="31615"/>
                      <a:pt x="113226" y="18105"/>
                      <a:pt x="96561" y="18105"/>
                    </a:cubicBezTo>
                    <a:cubicBezTo>
                      <a:pt x="79896" y="18105"/>
                      <a:pt x="66385" y="31615"/>
                      <a:pt x="66385" y="48280"/>
                    </a:cubicBezTo>
                    <a:close/>
                    <a:moveTo>
                      <a:pt x="96561" y="162946"/>
                    </a:moveTo>
                    <a:cubicBezTo>
                      <a:pt x="106560" y="162946"/>
                      <a:pt x="114666" y="154840"/>
                      <a:pt x="114666" y="144841"/>
                    </a:cubicBezTo>
                    <a:cubicBezTo>
                      <a:pt x="114666" y="134842"/>
                      <a:pt x="106560" y="126736"/>
                      <a:pt x="96561" y="126736"/>
                    </a:cubicBezTo>
                    <a:cubicBezTo>
                      <a:pt x="86562" y="126736"/>
                      <a:pt x="78456" y="134842"/>
                      <a:pt x="78456" y="144841"/>
                    </a:cubicBezTo>
                    <a:cubicBezTo>
                      <a:pt x="78456" y="154840"/>
                      <a:pt x="86562" y="162946"/>
                      <a:pt x="96561" y="162946"/>
                    </a:cubicBezTo>
                    <a:close/>
                  </a:path>
                </a:pathLst>
              </a:custGeom>
              <a:solidFill>
                <a:schemeClr val="bg1"/>
              </a:solidFill>
              <a:ln w="7938" cap="flat">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91F2C"/>
                  </a:solidFill>
                  <a:effectLst/>
                  <a:uLnTx/>
                  <a:uFillTx/>
                  <a:latin typeface="Segoe Sans Display"/>
                  <a:ea typeface="+mn-ea"/>
                  <a:cs typeface="+mn-cs"/>
                </a:endParaRPr>
              </a:p>
            </p:txBody>
          </p:sp>
        </p:grpSp>
        <p:sp>
          <p:nvSpPr>
            <p:cNvPr id="14" name="Oval 12">
              <a:extLst>
                <a:ext uri="{FF2B5EF4-FFF2-40B4-BE49-F238E27FC236}">
                  <a16:creationId xmlns:a16="http://schemas.microsoft.com/office/drawing/2014/main" id="{CCF75654-5500-B288-9BEF-4015E9741576}"/>
                </a:ext>
              </a:extLst>
            </p:cNvPr>
            <p:cNvSpPr/>
            <p:nvPr/>
          </p:nvSpPr>
          <p:spPr bwMode="auto">
            <a:xfrm rot="2928143">
              <a:off x="2860344" y="2505916"/>
              <a:ext cx="1162178" cy="2936376"/>
            </a:xfrm>
            <a:custGeom>
              <a:avLst/>
              <a:gdLst>
                <a:gd name="csX0" fmla="*/ 0 w 1597807"/>
                <a:gd name="csY0" fmla="*/ 2018517 h 4037034"/>
                <a:gd name="csX1" fmla="*/ 798904 w 1597807"/>
                <a:gd name="csY1" fmla="*/ 0 h 4037034"/>
                <a:gd name="csX2" fmla="*/ 1597808 w 1597807"/>
                <a:gd name="csY2" fmla="*/ 2018517 h 4037034"/>
                <a:gd name="csX3" fmla="*/ 798904 w 1597807"/>
                <a:gd name="csY3" fmla="*/ 4037034 h 4037034"/>
                <a:gd name="csX4" fmla="*/ 0 w 1597807"/>
                <a:gd name="csY4" fmla="*/ 2018517 h 4037034"/>
                <a:gd name="csX0" fmla="*/ 0 w 1597808"/>
                <a:gd name="csY0" fmla="*/ 2018788 h 4037305"/>
                <a:gd name="csX1" fmla="*/ 798904 w 1597808"/>
                <a:gd name="csY1" fmla="*/ 271 h 4037305"/>
                <a:gd name="csX2" fmla="*/ 1597808 w 1597808"/>
                <a:gd name="csY2" fmla="*/ 2018788 h 4037305"/>
                <a:gd name="csX3" fmla="*/ 798904 w 1597808"/>
                <a:gd name="csY3" fmla="*/ 4037305 h 4037305"/>
                <a:gd name="csX4" fmla="*/ 0 w 1597808"/>
                <a:gd name="csY4" fmla="*/ 2018788 h 4037305"/>
                <a:gd name="csX0" fmla="*/ 0 w 1597808"/>
                <a:gd name="csY0" fmla="*/ 2020539 h 4039056"/>
                <a:gd name="csX1" fmla="*/ 798904 w 1597808"/>
                <a:gd name="csY1" fmla="*/ 2022 h 4039056"/>
                <a:gd name="csX2" fmla="*/ 1597808 w 1597808"/>
                <a:gd name="csY2" fmla="*/ 2020539 h 4039056"/>
                <a:gd name="csX3" fmla="*/ 798904 w 1597808"/>
                <a:gd name="csY3" fmla="*/ 4039056 h 4039056"/>
                <a:gd name="csX4" fmla="*/ 0 w 1597808"/>
                <a:gd name="csY4" fmla="*/ 2020539 h 4039056"/>
                <a:gd name="csX0" fmla="*/ 0 w 1597808"/>
                <a:gd name="csY0" fmla="*/ 2020539 h 4039072"/>
                <a:gd name="csX1" fmla="*/ 798904 w 1597808"/>
                <a:gd name="csY1" fmla="*/ 2022 h 4039072"/>
                <a:gd name="csX2" fmla="*/ 1597808 w 1597808"/>
                <a:gd name="csY2" fmla="*/ 2020539 h 4039072"/>
                <a:gd name="csX3" fmla="*/ 798904 w 1597808"/>
                <a:gd name="csY3" fmla="*/ 4039056 h 4039072"/>
                <a:gd name="csX4" fmla="*/ 0 w 1597808"/>
                <a:gd name="csY4" fmla="*/ 2020539 h 4039072"/>
                <a:gd name="csX0" fmla="*/ 0 w 1597808"/>
                <a:gd name="csY0" fmla="*/ 2020539 h 4039062"/>
                <a:gd name="csX1" fmla="*/ 798904 w 1597808"/>
                <a:gd name="csY1" fmla="*/ 2022 h 4039062"/>
                <a:gd name="csX2" fmla="*/ 1597808 w 1597808"/>
                <a:gd name="csY2" fmla="*/ 2020539 h 4039062"/>
                <a:gd name="csX3" fmla="*/ 798904 w 1597808"/>
                <a:gd name="csY3" fmla="*/ 4039056 h 4039062"/>
                <a:gd name="csX4" fmla="*/ 0 w 1597808"/>
                <a:gd name="csY4" fmla="*/ 2020539 h 4039062"/>
                <a:gd name="csX0" fmla="*/ 0 w 1597808"/>
                <a:gd name="csY0" fmla="*/ 2020539 h 4039087"/>
                <a:gd name="csX1" fmla="*/ 798904 w 1597808"/>
                <a:gd name="csY1" fmla="*/ 2022 h 4039087"/>
                <a:gd name="csX2" fmla="*/ 1597808 w 1597808"/>
                <a:gd name="csY2" fmla="*/ 2020539 h 4039087"/>
                <a:gd name="csX3" fmla="*/ 798904 w 1597808"/>
                <a:gd name="csY3" fmla="*/ 4039056 h 4039087"/>
                <a:gd name="csX4" fmla="*/ 0 w 1597808"/>
                <a:gd name="csY4" fmla="*/ 2020539 h 4039087"/>
                <a:gd name="csX0" fmla="*/ 0 w 1597808"/>
                <a:gd name="csY0" fmla="*/ 2020339 h 4038887"/>
                <a:gd name="csX1" fmla="*/ 798904 w 1597808"/>
                <a:gd name="csY1" fmla="*/ 1822 h 4038887"/>
                <a:gd name="csX2" fmla="*/ 1597808 w 1597808"/>
                <a:gd name="csY2" fmla="*/ 2020339 h 4038887"/>
                <a:gd name="csX3" fmla="*/ 798904 w 1597808"/>
                <a:gd name="csY3" fmla="*/ 4038856 h 4038887"/>
                <a:gd name="csX4" fmla="*/ 0 w 1597808"/>
                <a:gd name="csY4" fmla="*/ 2020339 h 4038887"/>
                <a:gd name="csX0" fmla="*/ 0 w 1597808"/>
                <a:gd name="csY0" fmla="*/ 2019659 h 4038207"/>
                <a:gd name="csX1" fmla="*/ 798904 w 1597808"/>
                <a:gd name="csY1" fmla="*/ 1142 h 4038207"/>
                <a:gd name="csX2" fmla="*/ 1597808 w 1597808"/>
                <a:gd name="csY2" fmla="*/ 2019659 h 4038207"/>
                <a:gd name="csX3" fmla="*/ 798904 w 1597808"/>
                <a:gd name="csY3" fmla="*/ 4038176 h 4038207"/>
                <a:gd name="csX4" fmla="*/ 0 w 1597808"/>
                <a:gd name="csY4" fmla="*/ 2019659 h 4038207"/>
                <a:gd name="csX0" fmla="*/ 0 w 1597808"/>
                <a:gd name="csY0" fmla="*/ 2019659 h 4038201"/>
                <a:gd name="csX1" fmla="*/ 798904 w 1597808"/>
                <a:gd name="csY1" fmla="*/ 1142 h 4038201"/>
                <a:gd name="csX2" fmla="*/ 1597808 w 1597808"/>
                <a:gd name="csY2" fmla="*/ 2019659 h 4038201"/>
                <a:gd name="csX3" fmla="*/ 798904 w 1597808"/>
                <a:gd name="csY3" fmla="*/ 4038176 h 4038201"/>
                <a:gd name="csX4" fmla="*/ 0 w 1597808"/>
                <a:gd name="csY4" fmla="*/ 2019659 h 4038201"/>
                <a:gd name="csX0" fmla="*/ 0 w 1597808"/>
                <a:gd name="csY0" fmla="*/ 2019659 h 4038176"/>
                <a:gd name="csX1" fmla="*/ 798904 w 1597808"/>
                <a:gd name="csY1" fmla="*/ 1142 h 4038176"/>
                <a:gd name="csX2" fmla="*/ 1597808 w 1597808"/>
                <a:gd name="csY2" fmla="*/ 2019659 h 4038176"/>
                <a:gd name="csX3" fmla="*/ 798904 w 1597808"/>
                <a:gd name="csY3" fmla="*/ 4038176 h 4038176"/>
                <a:gd name="csX4" fmla="*/ 0 w 1597808"/>
                <a:gd name="csY4" fmla="*/ 2019659 h 4038176"/>
                <a:gd name="csX0" fmla="*/ 0 w 1597808"/>
                <a:gd name="csY0" fmla="*/ 2019659 h 4038176"/>
                <a:gd name="csX1" fmla="*/ 798904 w 1597808"/>
                <a:gd name="csY1" fmla="*/ 1142 h 4038176"/>
                <a:gd name="csX2" fmla="*/ 1597808 w 1597808"/>
                <a:gd name="csY2" fmla="*/ 2019659 h 4038176"/>
                <a:gd name="csX3" fmla="*/ 798904 w 1597808"/>
                <a:gd name="csY3" fmla="*/ 4038176 h 4038176"/>
                <a:gd name="csX4" fmla="*/ 0 w 1597808"/>
                <a:gd name="csY4" fmla="*/ 2019659 h 4038176"/>
                <a:gd name="csX0" fmla="*/ 0 w 1598277"/>
                <a:gd name="csY0" fmla="*/ 2019710 h 4038227"/>
                <a:gd name="csX1" fmla="*/ 798904 w 1598277"/>
                <a:gd name="csY1" fmla="*/ 1193 h 4038227"/>
                <a:gd name="csX2" fmla="*/ 1597808 w 1598277"/>
                <a:gd name="csY2" fmla="*/ 2019710 h 4038227"/>
                <a:gd name="csX3" fmla="*/ 798904 w 1598277"/>
                <a:gd name="csY3" fmla="*/ 4038227 h 4038227"/>
                <a:gd name="csX4" fmla="*/ 0 w 1598277"/>
                <a:gd name="csY4" fmla="*/ 2019710 h 4038227"/>
              </a:gdLst>
              <a:ahLst/>
              <a:cxnLst>
                <a:cxn ang="0">
                  <a:pos x="csX0" y="csY0"/>
                </a:cxn>
                <a:cxn ang="0">
                  <a:pos x="csX1" y="csY1"/>
                </a:cxn>
                <a:cxn ang="0">
                  <a:pos x="csX2" y="csY2"/>
                </a:cxn>
                <a:cxn ang="0">
                  <a:pos x="csX3" y="csY3"/>
                </a:cxn>
                <a:cxn ang="0">
                  <a:pos x="csX4" y="csY4"/>
                </a:cxn>
              </a:cxnLst>
              <a:rect l="l" t="t" r="r" b="b"/>
              <a:pathLst>
                <a:path w="1598277" h="4038227">
                  <a:moveTo>
                    <a:pt x="0" y="2019710"/>
                  </a:moveTo>
                  <a:cubicBezTo>
                    <a:pt x="0" y="904914"/>
                    <a:pt x="377782" y="50352"/>
                    <a:pt x="798904" y="1193"/>
                  </a:cubicBezTo>
                  <a:cubicBezTo>
                    <a:pt x="1313306" y="-37334"/>
                    <a:pt x="1611781" y="861907"/>
                    <a:pt x="1597808" y="2019710"/>
                  </a:cubicBezTo>
                  <a:cubicBezTo>
                    <a:pt x="1571569" y="3056301"/>
                    <a:pt x="1175896" y="4021458"/>
                    <a:pt x="798904" y="4038227"/>
                  </a:cubicBezTo>
                  <a:cubicBezTo>
                    <a:pt x="323610" y="4032075"/>
                    <a:pt x="0" y="3134506"/>
                    <a:pt x="0" y="2019710"/>
                  </a:cubicBezTo>
                  <a:close/>
                </a:path>
              </a:pathLst>
            </a:custGeom>
            <a:noFill/>
            <a:ln w="6350">
              <a:solidFill>
                <a:schemeClr val="accent3">
                  <a:lumMod val="40000"/>
                  <a:lumOff val="6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Sans Display"/>
                <a:ea typeface="+mn-ea"/>
                <a:cs typeface="Segoe UI" pitchFamily="34" charset="0"/>
              </a:endParaRPr>
            </a:p>
          </p:txBody>
        </p:sp>
        <p:sp>
          <p:nvSpPr>
            <p:cNvPr id="15" name="Oval 12">
              <a:extLst>
                <a:ext uri="{FF2B5EF4-FFF2-40B4-BE49-F238E27FC236}">
                  <a16:creationId xmlns:a16="http://schemas.microsoft.com/office/drawing/2014/main" id="{C759998C-8121-74CE-685C-02ED9569F452}"/>
                </a:ext>
              </a:extLst>
            </p:cNvPr>
            <p:cNvSpPr/>
            <p:nvPr/>
          </p:nvSpPr>
          <p:spPr bwMode="auto">
            <a:xfrm rot="18202108">
              <a:off x="2918646" y="2460470"/>
              <a:ext cx="1162178" cy="2936376"/>
            </a:xfrm>
            <a:custGeom>
              <a:avLst/>
              <a:gdLst>
                <a:gd name="csX0" fmla="*/ 0 w 1597807"/>
                <a:gd name="csY0" fmla="*/ 2018517 h 4037034"/>
                <a:gd name="csX1" fmla="*/ 798904 w 1597807"/>
                <a:gd name="csY1" fmla="*/ 0 h 4037034"/>
                <a:gd name="csX2" fmla="*/ 1597808 w 1597807"/>
                <a:gd name="csY2" fmla="*/ 2018517 h 4037034"/>
                <a:gd name="csX3" fmla="*/ 798904 w 1597807"/>
                <a:gd name="csY3" fmla="*/ 4037034 h 4037034"/>
                <a:gd name="csX4" fmla="*/ 0 w 1597807"/>
                <a:gd name="csY4" fmla="*/ 2018517 h 4037034"/>
                <a:gd name="csX0" fmla="*/ 0 w 1597808"/>
                <a:gd name="csY0" fmla="*/ 2018788 h 4037305"/>
                <a:gd name="csX1" fmla="*/ 798904 w 1597808"/>
                <a:gd name="csY1" fmla="*/ 271 h 4037305"/>
                <a:gd name="csX2" fmla="*/ 1597808 w 1597808"/>
                <a:gd name="csY2" fmla="*/ 2018788 h 4037305"/>
                <a:gd name="csX3" fmla="*/ 798904 w 1597808"/>
                <a:gd name="csY3" fmla="*/ 4037305 h 4037305"/>
                <a:gd name="csX4" fmla="*/ 0 w 1597808"/>
                <a:gd name="csY4" fmla="*/ 2018788 h 4037305"/>
                <a:gd name="csX0" fmla="*/ 0 w 1597808"/>
                <a:gd name="csY0" fmla="*/ 2020539 h 4039056"/>
                <a:gd name="csX1" fmla="*/ 798904 w 1597808"/>
                <a:gd name="csY1" fmla="*/ 2022 h 4039056"/>
                <a:gd name="csX2" fmla="*/ 1597808 w 1597808"/>
                <a:gd name="csY2" fmla="*/ 2020539 h 4039056"/>
                <a:gd name="csX3" fmla="*/ 798904 w 1597808"/>
                <a:gd name="csY3" fmla="*/ 4039056 h 4039056"/>
                <a:gd name="csX4" fmla="*/ 0 w 1597808"/>
                <a:gd name="csY4" fmla="*/ 2020539 h 4039056"/>
                <a:gd name="csX0" fmla="*/ 0 w 1597808"/>
                <a:gd name="csY0" fmla="*/ 2020539 h 4039072"/>
                <a:gd name="csX1" fmla="*/ 798904 w 1597808"/>
                <a:gd name="csY1" fmla="*/ 2022 h 4039072"/>
                <a:gd name="csX2" fmla="*/ 1597808 w 1597808"/>
                <a:gd name="csY2" fmla="*/ 2020539 h 4039072"/>
                <a:gd name="csX3" fmla="*/ 798904 w 1597808"/>
                <a:gd name="csY3" fmla="*/ 4039056 h 4039072"/>
                <a:gd name="csX4" fmla="*/ 0 w 1597808"/>
                <a:gd name="csY4" fmla="*/ 2020539 h 4039072"/>
                <a:gd name="csX0" fmla="*/ 0 w 1597808"/>
                <a:gd name="csY0" fmla="*/ 2020539 h 4039062"/>
                <a:gd name="csX1" fmla="*/ 798904 w 1597808"/>
                <a:gd name="csY1" fmla="*/ 2022 h 4039062"/>
                <a:gd name="csX2" fmla="*/ 1597808 w 1597808"/>
                <a:gd name="csY2" fmla="*/ 2020539 h 4039062"/>
                <a:gd name="csX3" fmla="*/ 798904 w 1597808"/>
                <a:gd name="csY3" fmla="*/ 4039056 h 4039062"/>
                <a:gd name="csX4" fmla="*/ 0 w 1597808"/>
                <a:gd name="csY4" fmla="*/ 2020539 h 4039062"/>
                <a:gd name="csX0" fmla="*/ 0 w 1597808"/>
                <a:gd name="csY0" fmla="*/ 2020539 h 4039087"/>
                <a:gd name="csX1" fmla="*/ 798904 w 1597808"/>
                <a:gd name="csY1" fmla="*/ 2022 h 4039087"/>
                <a:gd name="csX2" fmla="*/ 1597808 w 1597808"/>
                <a:gd name="csY2" fmla="*/ 2020539 h 4039087"/>
                <a:gd name="csX3" fmla="*/ 798904 w 1597808"/>
                <a:gd name="csY3" fmla="*/ 4039056 h 4039087"/>
                <a:gd name="csX4" fmla="*/ 0 w 1597808"/>
                <a:gd name="csY4" fmla="*/ 2020539 h 4039087"/>
                <a:gd name="csX0" fmla="*/ 0 w 1597808"/>
                <a:gd name="csY0" fmla="*/ 2020339 h 4038887"/>
                <a:gd name="csX1" fmla="*/ 798904 w 1597808"/>
                <a:gd name="csY1" fmla="*/ 1822 h 4038887"/>
                <a:gd name="csX2" fmla="*/ 1597808 w 1597808"/>
                <a:gd name="csY2" fmla="*/ 2020339 h 4038887"/>
                <a:gd name="csX3" fmla="*/ 798904 w 1597808"/>
                <a:gd name="csY3" fmla="*/ 4038856 h 4038887"/>
                <a:gd name="csX4" fmla="*/ 0 w 1597808"/>
                <a:gd name="csY4" fmla="*/ 2020339 h 4038887"/>
                <a:gd name="csX0" fmla="*/ 0 w 1597808"/>
                <a:gd name="csY0" fmla="*/ 2019659 h 4038207"/>
                <a:gd name="csX1" fmla="*/ 798904 w 1597808"/>
                <a:gd name="csY1" fmla="*/ 1142 h 4038207"/>
                <a:gd name="csX2" fmla="*/ 1597808 w 1597808"/>
                <a:gd name="csY2" fmla="*/ 2019659 h 4038207"/>
                <a:gd name="csX3" fmla="*/ 798904 w 1597808"/>
                <a:gd name="csY3" fmla="*/ 4038176 h 4038207"/>
                <a:gd name="csX4" fmla="*/ 0 w 1597808"/>
                <a:gd name="csY4" fmla="*/ 2019659 h 4038207"/>
                <a:gd name="csX0" fmla="*/ 0 w 1597808"/>
                <a:gd name="csY0" fmla="*/ 2019659 h 4038201"/>
                <a:gd name="csX1" fmla="*/ 798904 w 1597808"/>
                <a:gd name="csY1" fmla="*/ 1142 h 4038201"/>
                <a:gd name="csX2" fmla="*/ 1597808 w 1597808"/>
                <a:gd name="csY2" fmla="*/ 2019659 h 4038201"/>
                <a:gd name="csX3" fmla="*/ 798904 w 1597808"/>
                <a:gd name="csY3" fmla="*/ 4038176 h 4038201"/>
                <a:gd name="csX4" fmla="*/ 0 w 1597808"/>
                <a:gd name="csY4" fmla="*/ 2019659 h 4038201"/>
                <a:gd name="csX0" fmla="*/ 0 w 1597808"/>
                <a:gd name="csY0" fmla="*/ 2019659 h 4038176"/>
                <a:gd name="csX1" fmla="*/ 798904 w 1597808"/>
                <a:gd name="csY1" fmla="*/ 1142 h 4038176"/>
                <a:gd name="csX2" fmla="*/ 1597808 w 1597808"/>
                <a:gd name="csY2" fmla="*/ 2019659 h 4038176"/>
                <a:gd name="csX3" fmla="*/ 798904 w 1597808"/>
                <a:gd name="csY3" fmla="*/ 4038176 h 4038176"/>
                <a:gd name="csX4" fmla="*/ 0 w 1597808"/>
                <a:gd name="csY4" fmla="*/ 2019659 h 4038176"/>
                <a:gd name="csX0" fmla="*/ 0 w 1597808"/>
                <a:gd name="csY0" fmla="*/ 2019659 h 4038176"/>
                <a:gd name="csX1" fmla="*/ 798904 w 1597808"/>
                <a:gd name="csY1" fmla="*/ 1142 h 4038176"/>
                <a:gd name="csX2" fmla="*/ 1597808 w 1597808"/>
                <a:gd name="csY2" fmla="*/ 2019659 h 4038176"/>
                <a:gd name="csX3" fmla="*/ 798904 w 1597808"/>
                <a:gd name="csY3" fmla="*/ 4038176 h 4038176"/>
                <a:gd name="csX4" fmla="*/ 0 w 1597808"/>
                <a:gd name="csY4" fmla="*/ 2019659 h 4038176"/>
                <a:gd name="csX0" fmla="*/ 0 w 1598277"/>
                <a:gd name="csY0" fmla="*/ 2019710 h 4038227"/>
                <a:gd name="csX1" fmla="*/ 798904 w 1598277"/>
                <a:gd name="csY1" fmla="*/ 1193 h 4038227"/>
                <a:gd name="csX2" fmla="*/ 1597808 w 1598277"/>
                <a:gd name="csY2" fmla="*/ 2019710 h 4038227"/>
                <a:gd name="csX3" fmla="*/ 798904 w 1598277"/>
                <a:gd name="csY3" fmla="*/ 4038227 h 4038227"/>
                <a:gd name="csX4" fmla="*/ 0 w 1598277"/>
                <a:gd name="csY4" fmla="*/ 2019710 h 4038227"/>
              </a:gdLst>
              <a:ahLst/>
              <a:cxnLst>
                <a:cxn ang="0">
                  <a:pos x="csX0" y="csY0"/>
                </a:cxn>
                <a:cxn ang="0">
                  <a:pos x="csX1" y="csY1"/>
                </a:cxn>
                <a:cxn ang="0">
                  <a:pos x="csX2" y="csY2"/>
                </a:cxn>
                <a:cxn ang="0">
                  <a:pos x="csX3" y="csY3"/>
                </a:cxn>
                <a:cxn ang="0">
                  <a:pos x="csX4" y="csY4"/>
                </a:cxn>
              </a:cxnLst>
              <a:rect l="l" t="t" r="r" b="b"/>
              <a:pathLst>
                <a:path w="1598277" h="4038227">
                  <a:moveTo>
                    <a:pt x="0" y="2019710"/>
                  </a:moveTo>
                  <a:cubicBezTo>
                    <a:pt x="0" y="904914"/>
                    <a:pt x="377782" y="50352"/>
                    <a:pt x="798904" y="1193"/>
                  </a:cubicBezTo>
                  <a:cubicBezTo>
                    <a:pt x="1313306" y="-37334"/>
                    <a:pt x="1611781" y="861907"/>
                    <a:pt x="1597808" y="2019710"/>
                  </a:cubicBezTo>
                  <a:cubicBezTo>
                    <a:pt x="1571569" y="3056301"/>
                    <a:pt x="1175896" y="4021458"/>
                    <a:pt x="798904" y="4038227"/>
                  </a:cubicBezTo>
                  <a:cubicBezTo>
                    <a:pt x="323610" y="4032075"/>
                    <a:pt x="0" y="3134506"/>
                    <a:pt x="0" y="2019710"/>
                  </a:cubicBezTo>
                  <a:close/>
                </a:path>
              </a:pathLst>
            </a:custGeom>
            <a:noFill/>
            <a:ln w="6350">
              <a:solidFill>
                <a:schemeClr val="accent3">
                  <a:lumMod val="40000"/>
                  <a:lumOff val="6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Sans Display"/>
                <a:ea typeface="+mn-ea"/>
                <a:cs typeface="Segoe UI" pitchFamily="34" charset="0"/>
              </a:endParaRPr>
            </a:p>
          </p:txBody>
        </p:sp>
        <p:pic>
          <p:nvPicPr>
            <p:cNvPr id="16" name="Click 2">
              <a:extLst>
                <a:ext uri="{FF2B5EF4-FFF2-40B4-BE49-F238E27FC236}">
                  <a16:creationId xmlns:a16="http://schemas.microsoft.com/office/drawing/2014/main" id="{1642EF28-3160-B02B-DD96-524E39C1E91D}"/>
                </a:ext>
              </a:extLst>
            </p:cNvPr>
            <p:cNvPicPr>
              <a:picLocks noChangeAspect="1"/>
            </p:cNvPicPr>
            <p:nvPr/>
          </p:nvPicPr>
          <p:blipFill>
            <a:blip r:embed="rId10" cstate="screen">
              <a:extLst>
                <a:ext uri="{BEBA8EAE-BF5A-486C-A8C5-ECC9F3942E4B}">
                  <a14:imgProps xmlns:a14="http://schemas.microsoft.com/office/drawing/2010/main">
                    <a14:imgLayer r:embed="rId11">
                      <a14:imgEffect>
                        <a14:backgroundRemoval t="9199" b="99407" l="9172" r="89645">
                          <a14:foregroundMark x1="48225" y1="89911" x2="48225" y2="89911"/>
                          <a14:foregroundMark x1="36095" y1="82789" x2="68343" y2="80712"/>
                          <a14:foregroundMark x1="44675" y1="87834" x2="77811" y2="86350"/>
                          <a14:foregroundMark x1="47337" y1="9199" x2="47337" y2="9199"/>
                          <a14:foregroundMark x1="42308" y1="86350" x2="39053" y2="99407"/>
                        </a14:backgroundRemoval>
                      </a14:imgEffect>
                    </a14:imgLayer>
                  </a14:imgProps>
                </a:ext>
                <a:ext uri="{28A0092B-C50C-407E-A947-70E740481C1C}">
                  <a14:useLocalDpi xmlns:a14="http://schemas.microsoft.com/office/drawing/2010/main"/>
                </a:ext>
              </a:extLst>
            </a:blip>
            <a:srcRect/>
            <a:stretch>
              <a:fillRect/>
            </a:stretch>
          </p:blipFill>
          <p:spPr>
            <a:xfrm>
              <a:off x="2993001" y="3550689"/>
              <a:ext cx="933870" cy="933868"/>
            </a:xfrm>
            <a:prstGeom prst="ellipse">
              <a:avLst/>
            </a:prstGeom>
            <a:gradFill>
              <a:gsLst>
                <a:gs pos="0">
                  <a:schemeClr val="accent1"/>
                </a:gs>
                <a:gs pos="59000">
                  <a:schemeClr val="accent4"/>
                </a:gs>
                <a:gs pos="100000">
                  <a:schemeClr val="accent2"/>
                </a:gs>
              </a:gsLst>
              <a:path path="circle">
                <a:fillToRect r="100000" b="100000"/>
              </a:path>
            </a:gradFill>
            <a:ln w="25400" cap="flat">
              <a:noFill/>
              <a:prstDash val="solid"/>
              <a:miter/>
            </a:ln>
            <a:effectLst>
              <a:outerShdw blurRad="127000" algn="ctr" rotWithShape="0">
                <a:srgbClr val="454142">
                  <a:alpha val="30000"/>
                </a:srgbClr>
              </a:outerShdw>
            </a:effectLst>
          </p:spPr>
        </p:pic>
        <p:grpSp>
          <p:nvGrpSpPr>
            <p:cNvPr id="17" name="Group 16">
              <a:extLst>
                <a:ext uri="{FF2B5EF4-FFF2-40B4-BE49-F238E27FC236}">
                  <a16:creationId xmlns:a16="http://schemas.microsoft.com/office/drawing/2014/main" id="{4AF1171E-7BD0-BC8E-DB82-8A1ECEA9AEFF}"/>
                </a:ext>
              </a:extLst>
            </p:cNvPr>
            <p:cNvGrpSpPr/>
            <p:nvPr/>
          </p:nvGrpSpPr>
          <p:grpSpPr>
            <a:xfrm>
              <a:off x="3695305" y="3482499"/>
              <a:ext cx="350645" cy="350644"/>
              <a:chOff x="8842688" y="2642720"/>
              <a:chExt cx="526752" cy="526750"/>
            </a:xfrm>
          </p:grpSpPr>
          <p:sp>
            <p:nvSpPr>
              <p:cNvPr id="71" name="Rounded Rectangle 36">
                <a:extLst>
                  <a:ext uri="{FF2B5EF4-FFF2-40B4-BE49-F238E27FC236}">
                    <a16:creationId xmlns:a16="http://schemas.microsoft.com/office/drawing/2014/main" id="{FBCFEFD4-3AC2-7A21-4C59-7D8C85181B1A}"/>
                  </a:ext>
                </a:extLst>
              </p:cNvPr>
              <p:cNvSpPr>
                <a:spLocks noChangeAspect="1"/>
              </p:cNvSpPr>
              <p:nvPr/>
            </p:nvSpPr>
            <p:spPr bwMode="auto">
              <a:xfrm>
                <a:off x="8842688" y="2642720"/>
                <a:ext cx="526752" cy="526750"/>
              </a:xfrm>
              <a:prstGeom prst="roundRect">
                <a:avLst>
                  <a:gd name="adj" fmla="val 28731"/>
                </a:avLst>
              </a:prstGeom>
              <a:gradFill>
                <a:gsLst>
                  <a:gs pos="100000">
                    <a:srgbClr val="ECF6FF"/>
                  </a:gs>
                  <a:gs pos="0">
                    <a:srgbClr val="FFFFFF"/>
                  </a:gs>
                </a:gsLst>
                <a:lin ang="2700000" scaled="0"/>
              </a:gradFill>
              <a:ln>
                <a:gradFill>
                  <a:gsLst>
                    <a:gs pos="0">
                      <a:srgbClr val="ECF6FF"/>
                    </a:gs>
                    <a:gs pos="100000">
                      <a:schemeClr val="accent1">
                        <a:lumMod val="0"/>
                        <a:lumOff val="100000"/>
                      </a:schemeClr>
                    </a:gs>
                  </a:gsLst>
                  <a:lin ang="2700000" scaled="0"/>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8373" tIns="86699" rIns="108373" bIns="86699" numCol="1" spcCol="0" rtlCol="0" fromWordArt="0" anchor="t" anchorCtr="0" forceAA="0" compatLnSpc="1">
                <a:prstTxWarp prst="textNoShape">
                  <a:avLst/>
                </a:prstTxWarp>
                <a:noAutofit/>
              </a:bodyPr>
              <a:lstStyle/>
              <a:p>
                <a:pPr marL="0" marR="0" lvl="0" indent="0" algn="l" defTabSz="552583"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Sans Display"/>
                  <a:ea typeface="+mn-ea"/>
                  <a:cs typeface="+mn-cs"/>
                </a:endParaRPr>
              </a:p>
            </p:txBody>
          </p:sp>
          <p:pic>
            <p:nvPicPr>
              <p:cNvPr id="72" name="Graphic 71">
                <a:extLst>
                  <a:ext uri="{FF2B5EF4-FFF2-40B4-BE49-F238E27FC236}">
                    <a16:creationId xmlns:a16="http://schemas.microsoft.com/office/drawing/2014/main" id="{EA0E0786-FE5E-481C-0C10-7C6F3507CE86}"/>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8922012" y="2726322"/>
                <a:ext cx="368106" cy="359546"/>
              </a:xfrm>
              <a:prstGeom prst="rect">
                <a:avLst/>
              </a:prstGeom>
            </p:spPr>
          </p:pic>
        </p:grpSp>
        <p:pic>
          <p:nvPicPr>
            <p:cNvPr id="18" name="Picture 17" descr="A screenshot of a message&#10;&#10;AI-generated content may be incorrect.">
              <a:extLst>
                <a:ext uri="{FF2B5EF4-FFF2-40B4-BE49-F238E27FC236}">
                  <a16:creationId xmlns:a16="http://schemas.microsoft.com/office/drawing/2014/main" id="{57DAC99D-F38F-17F5-4FDA-39CFEF8BDCEE}"/>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971237" y="4794852"/>
              <a:ext cx="349822" cy="349822"/>
            </a:xfrm>
            <a:prstGeom prst="rect">
              <a:avLst/>
            </a:prstGeom>
          </p:spPr>
        </p:pic>
        <p:pic>
          <p:nvPicPr>
            <p:cNvPr id="19" name="Picture 18" descr="A screenshot of a computer&#10;&#10;AI-generated content may be incorrect.">
              <a:extLst>
                <a:ext uri="{FF2B5EF4-FFF2-40B4-BE49-F238E27FC236}">
                  <a16:creationId xmlns:a16="http://schemas.microsoft.com/office/drawing/2014/main" id="{8688010D-5D43-ED95-F5F3-18BF085ADEF3}"/>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4288131" y="3316456"/>
              <a:ext cx="520241" cy="508364"/>
            </a:xfrm>
            <a:prstGeom prst="rect">
              <a:avLst/>
            </a:prstGeom>
          </p:spPr>
        </p:pic>
        <p:pic>
          <p:nvPicPr>
            <p:cNvPr id="20" name="Picture 19" descr="A screenshot of a computer&#10;&#10;AI-generated content may be incorrect.">
              <a:extLst>
                <a:ext uri="{FF2B5EF4-FFF2-40B4-BE49-F238E27FC236}">
                  <a16:creationId xmlns:a16="http://schemas.microsoft.com/office/drawing/2014/main" id="{94364B8B-4C20-BDAF-FDA2-AEA752542056}"/>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2138314" y="4073625"/>
              <a:ext cx="497699" cy="468155"/>
            </a:xfrm>
            <a:prstGeom prst="rect">
              <a:avLst/>
            </a:prstGeom>
          </p:spPr>
        </p:pic>
        <p:pic>
          <p:nvPicPr>
            <p:cNvPr id="21" name="Sharepoint" descr="Sharepoint">
              <a:extLst>
                <a:ext uri="{FF2B5EF4-FFF2-40B4-BE49-F238E27FC236}">
                  <a16:creationId xmlns:a16="http://schemas.microsoft.com/office/drawing/2014/main" id="{0FECD01C-904F-0FCE-A7AB-35141C9F8CB2}"/>
                </a:ext>
              </a:extLst>
            </p:cNvPr>
            <p:cNvPicPr>
              <a:picLocks noChangeAspect="1"/>
            </p:cNvPicPr>
            <p:nvPr/>
          </p:nvPicPr>
          <p:blipFill>
            <a:blip r:embed="rId16" cstate="screen">
              <a:extLst>
                <a:ext uri="{28A0092B-C50C-407E-A947-70E740481C1C}">
                  <a14:useLocalDpi xmlns:a14="http://schemas.microsoft.com/office/drawing/2010/main"/>
                </a:ext>
              </a:extLst>
            </a:blip>
            <a:srcRect/>
            <a:stretch>
              <a:fillRect/>
            </a:stretch>
          </p:blipFill>
          <p:spPr>
            <a:xfrm rot="2107879">
              <a:off x="4132930" y="5524484"/>
              <a:ext cx="540690" cy="538534"/>
            </a:xfrm>
            <a:custGeom>
              <a:avLst/>
              <a:gdLst>
                <a:gd name="csX0" fmla="*/ 0 w 957864"/>
                <a:gd name="csY0" fmla="*/ 0 h 954045"/>
                <a:gd name="csX1" fmla="*/ 957864 w 957864"/>
                <a:gd name="csY1" fmla="*/ 0 h 954045"/>
                <a:gd name="csX2" fmla="*/ 957864 w 957864"/>
                <a:gd name="csY2" fmla="*/ 954045 h 954045"/>
                <a:gd name="csX3" fmla="*/ 0 w 957864"/>
                <a:gd name="csY3" fmla="*/ 954045 h 954045"/>
                <a:gd name="csX4" fmla="*/ 0 w 957864"/>
                <a:gd name="csY4" fmla="*/ 0 h 954045"/>
              </a:gdLst>
              <a:ahLst/>
              <a:cxnLst>
                <a:cxn ang="0">
                  <a:pos x="csX0" y="csY0"/>
                </a:cxn>
                <a:cxn ang="0">
                  <a:pos x="csX1" y="csY1"/>
                </a:cxn>
                <a:cxn ang="0">
                  <a:pos x="csX2" y="csY2"/>
                </a:cxn>
                <a:cxn ang="0">
                  <a:pos x="csX3" y="csY3"/>
                </a:cxn>
                <a:cxn ang="0">
                  <a:pos x="csX4" y="csY4"/>
                </a:cxn>
              </a:cxnLst>
              <a:rect l="l" t="t" r="r" b="b"/>
              <a:pathLst>
                <a:path w="957864" h="954045">
                  <a:moveTo>
                    <a:pt x="0" y="0"/>
                  </a:moveTo>
                  <a:lnTo>
                    <a:pt x="957864" y="0"/>
                  </a:lnTo>
                  <a:lnTo>
                    <a:pt x="957864" y="954045"/>
                  </a:lnTo>
                  <a:lnTo>
                    <a:pt x="0" y="954045"/>
                  </a:lnTo>
                  <a:lnTo>
                    <a:pt x="0" y="0"/>
                  </a:lnTo>
                  <a:close/>
                </a:path>
              </a:pathLst>
            </a:custGeom>
          </p:spPr>
        </p:pic>
        <p:pic>
          <p:nvPicPr>
            <p:cNvPr id="22" name="OneDrive" descr="OneDrive">
              <a:extLst>
                <a:ext uri="{FF2B5EF4-FFF2-40B4-BE49-F238E27FC236}">
                  <a16:creationId xmlns:a16="http://schemas.microsoft.com/office/drawing/2014/main" id="{6AABA768-8AA8-E297-D4AF-9A1EC6D090F4}"/>
                </a:ext>
              </a:extLst>
            </p:cNvPr>
            <p:cNvPicPr>
              <a:picLocks noChangeAspect="1"/>
            </p:cNvPicPr>
            <p:nvPr/>
          </p:nvPicPr>
          <p:blipFill>
            <a:blip r:embed="rId17" cstate="screen">
              <a:extLst>
                <a:ext uri="{28A0092B-C50C-407E-A947-70E740481C1C}">
                  <a14:useLocalDpi xmlns:a14="http://schemas.microsoft.com/office/drawing/2010/main"/>
                </a:ext>
              </a:extLst>
            </a:blip>
            <a:srcRect/>
            <a:stretch>
              <a:fillRect/>
            </a:stretch>
          </p:blipFill>
          <p:spPr>
            <a:xfrm>
              <a:off x="2267007" y="5564042"/>
              <a:ext cx="488339" cy="489575"/>
            </a:xfrm>
            <a:custGeom>
              <a:avLst/>
              <a:gdLst>
                <a:gd name="csX0" fmla="*/ 0 w 951634"/>
                <a:gd name="csY0" fmla="*/ 0 h 954044"/>
                <a:gd name="csX1" fmla="*/ 951634 w 951634"/>
                <a:gd name="csY1" fmla="*/ 0 h 954044"/>
                <a:gd name="csX2" fmla="*/ 951634 w 951634"/>
                <a:gd name="csY2" fmla="*/ 954044 h 954044"/>
                <a:gd name="csX3" fmla="*/ 0 w 951634"/>
                <a:gd name="csY3" fmla="*/ 954044 h 954044"/>
                <a:gd name="csX4" fmla="*/ 0 w 951634"/>
                <a:gd name="csY4" fmla="*/ 0 h 954044"/>
              </a:gdLst>
              <a:ahLst/>
              <a:cxnLst>
                <a:cxn ang="0">
                  <a:pos x="csX0" y="csY0"/>
                </a:cxn>
                <a:cxn ang="0">
                  <a:pos x="csX1" y="csY1"/>
                </a:cxn>
                <a:cxn ang="0">
                  <a:pos x="csX2" y="csY2"/>
                </a:cxn>
                <a:cxn ang="0">
                  <a:pos x="csX3" y="csY3"/>
                </a:cxn>
                <a:cxn ang="0">
                  <a:pos x="csX4" y="csY4"/>
                </a:cxn>
              </a:cxnLst>
              <a:rect l="l" t="t" r="r" b="b"/>
              <a:pathLst>
                <a:path w="951634" h="954044">
                  <a:moveTo>
                    <a:pt x="0" y="0"/>
                  </a:moveTo>
                  <a:lnTo>
                    <a:pt x="951634" y="0"/>
                  </a:lnTo>
                  <a:lnTo>
                    <a:pt x="951634" y="954044"/>
                  </a:lnTo>
                  <a:lnTo>
                    <a:pt x="0" y="954044"/>
                  </a:lnTo>
                  <a:lnTo>
                    <a:pt x="0" y="0"/>
                  </a:lnTo>
                  <a:close/>
                </a:path>
              </a:pathLst>
            </a:custGeom>
          </p:spPr>
        </p:pic>
        <p:pic>
          <p:nvPicPr>
            <p:cNvPr id="23" name="Teams" descr="Teams">
              <a:extLst>
                <a:ext uri="{FF2B5EF4-FFF2-40B4-BE49-F238E27FC236}">
                  <a16:creationId xmlns:a16="http://schemas.microsoft.com/office/drawing/2014/main" id="{8CCB12E1-A689-2B2E-2FDE-10D15CB8D325}"/>
                </a:ext>
              </a:extLst>
            </p:cNvPr>
            <p:cNvPicPr>
              <a:picLocks noChangeAspect="1"/>
            </p:cNvPicPr>
            <p:nvPr/>
          </p:nvPicPr>
          <p:blipFill>
            <a:blip r:embed="rId18" cstate="screen">
              <a:extLst>
                <a:ext uri="{28A0092B-C50C-407E-A947-70E740481C1C}">
                  <a14:useLocalDpi xmlns:a14="http://schemas.microsoft.com/office/drawing/2010/main"/>
                </a:ext>
              </a:extLst>
            </a:blip>
            <a:srcRect/>
            <a:stretch>
              <a:fillRect/>
            </a:stretch>
          </p:blipFill>
          <p:spPr>
            <a:xfrm>
              <a:off x="1852437" y="2211597"/>
              <a:ext cx="491536" cy="489575"/>
            </a:xfrm>
            <a:custGeom>
              <a:avLst/>
              <a:gdLst>
                <a:gd name="csX0" fmla="*/ 0 w 957864"/>
                <a:gd name="csY0" fmla="*/ 0 h 954044"/>
                <a:gd name="csX1" fmla="*/ 957864 w 957864"/>
                <a:gd name="csY1" fmla="*/ 0 h 954044"/>
                <a:gd name="csX2" fmla="*/ 957864 w 957864"/>
                <a:gd name="csY2" fmla="*/ 954044 h 954044"/>
                <a:gd name="csX3" fmla="*/ 0 w 957864"/>
                <a:gd name="csY3" fmla="*/ 954044 h 954044"/>
                <a:gd name="csX4" fmla="*/ 0 w 957864"/>
                <a:gd name="csY4" fmla="*/ 0 h 954044"/>
              </a:gdLst>
              <a:ahLst/>
              <a:cxnLst>
                <a:cxn ang="0">
                  <a:pos x="csX0" y="csY0"/>
                </a:cxn>
                <a:cxn ang="0">
                  <a:pos x="csX1" y="csY1"/>
                </a:cxn>
                <a:cxn ang="0">
                  <a:pos x="csX2" y="csY2"/>
                </a:cxn>
                <a:cxn ang="0">
                  <a:pos x="csX3" y="csY3"/>
                </a:cxn>
                <a:cxn ang="0">
                  <a:pos x="csX4" y="csY4"/>
                </a:cxn>
              </a:cxnLst>
              <a:rect l="l" t="t" r="r" b="b"/>
              <a:pathLst>
                <a:path w="957864" h="954044">
                  <a:moveTo>
                    <a:pt x="0" y="0"/>
                  </a:moveTo>
                  <a:lnTo>
                    <a:pt x="957864" y="0"/>
                  </a:lnTo>
                  <a:lnTo>
                    <a:pt x="957864" y="954044"/>
                  </a:lnTo>
                  <a:lnTo>
                    <a:pt x="0" y="954044"/>
                  </a:lnTo>
                  <a:lnTo>
                    <a:pt x="0" y="0"/>
                  </a:lnTo>
                  <a:close/>
                </a:path>
              </a:pathLst>
            </a:custGeom>
          </p:spPr>
        </p:pic>
        <p:pic>
          <p:nvPicPr>
            <p:cNvPr id="24" name="Outlook" descr="Outlook">
              <a:extLst>
                <a:ext uri="{FF2B5EF4-FFF2-40B4-BE49-F238E27FC236}">
                  <a16:creationId xmlns:a16="http://schemas.microsoft.com/office/drawing/2014/main" id="{CCC03B84-34BE-D065-C6CB-4AC7811E89EC}"/>
                </a:ext>
              </a:extLst>
            </p:cNvPr>
            <p:cNvPicPr>
              <a:picLocks noChangeAspect="1"/>
            </p:cNvPicPr>
            <p:nvPr/>
          </p:nvPicPr>
          <p:blipFill>
            <a:blip r:embed="rId19" cstate="screen">
              <a:extLst>
                <a:ext uri="{28A0092B-C50C-407E-A947-70E740481C1C}">
                  <a14:useLocalDpi xmlns:a14="http://schemas.microsoft.com/office/drawing/2010/main"/>
                </a:ext>
              </a:extLst>
            </a:blip>
            <a:srcRect/>
            <a:stretch>
              <a:fillRect/>
            </a:stretch>
          </p:blipFill>
          <p:spPr>
            <a:xfrm>
              <a:off x="2663197" y="1778997"/>
              <a:ext cx="540690" cy="538534"/>
            </a:xfrm>
            <a:custGeom>
              <a:avLst/>
              <a:gdLst>
                <a:gd name="csX0" fmla="*/ 0 w 957864"/>
                <a:gd name="csY0" fmla="*/ 0 h 954045"/>
                <a:gd name="csX1" fmla="*/ 957864 w 957864"/>
                <a:gd name="csY1" fmla="*/ 0 h 954045"/>
                <a:gd name="csX2" fmla="*/ 957864 w 957864"/>
                <a:gd name="csY2" fmla="*/ 954045 h 954045"/>
                <a:gd name="csX3" fmla="*/ 0 w 957864"/>
                <a:gd name="csY3" fmla="*/ 954045 h 954045"/>
                <a:gd name="csX4" fmla="*/ 0 w 957864"/>
                <a:gd name="csY4" fmla="*/ 0 h 954045"/>
              </a:gdLst>
              <a:ahLst/>
              <a:cxnLst>
                <a:cxn ang="0">
                  <a:pos x="csX0" y="csY0"/>
                </a:cxn>
                <a:cxn ang="0">
                  <a:pos x="csX1" y="csY1"/>
                </a:cxn>
                <a:cxn ang="0">
                  <a:pos x="csX2" y="csY2"/>
                </a:cxn>
                <a:cxn ang="0">
                  <a:pos x="csX3" y="csY3"/>
                </a:cxn>
                <a:cxn ang="0">
                  <a:pos x="csX4" y="csY4"/>
                </a:cxn>
              </a:cxnLst>
              <a:rect l="l" t="t" r="r" b="b"/>
              <a:pathLst>
                <a:path w="957864" h="954045">
                  <a:moveTo>
                    <a:pt x="0" y="0"/>
                  </a:moveTo>
                  <a:lnTo>
                    <a:pt x="957864" y="0"/>
                  </a:lnTo>
                  <a:lnTo>
                    <a:pt x="957864" y="954045"/>
                  </a:lnTo>
                  <a:lnTo>
                    <a:pt x="0" y="954045"/>
                  </a:lnTo>
                  <a:lnTo>
                    <a:pt x="0" y="0"/>
                  </a:lnTo>
                  <a:close/>
                </a:path>
              </a:pathLst>
            </a:custGeom>
          </p:spPr>
        </p:pic>
        <p:pic>
          <p:nvPicPr>
            <p:cNvPr id="25" name="Clipchamp" descr="Clipchamp">
              <a:extLst>
                <a:ext uri="{FF2B5EF4-FFF2-40B4-BE49-F238E27FC236}">
                  <a16:creationId xmlns:a16="http://schemas.microsoft.com/office/drawing/2014/main" id="{F79E41EA-FD74-2DB4-80A9-9ED309DDE4C4}"/>
                </a:ext>
              </a:extLst>
            </p:cNvPr>
            <p:cNvPicPr>
              <a:picLocks noChangeAspect="1"/>
            </p:cNvPicPr>
            <p:nvPr/>
          </p:nvPicPr>
          <p:blipFill>
            <a:blip r:embed="rId20" cstate="screen">
              <a:extLst>
                <a:ext uri="{28A0092B-C50C-407E-A947-70E740481C1C}">
                  <a14:useLocalDpi xmlns:a14="http://schemas.microsoft.com/office/drawing/2010/main"/>
                </a:ext>
              </a:extLst>
            </a:blip>
            <a:srcRect/>
            <a:stretch>
              <a:fillRect/>
            </a:stretch>
          </p:blipFill>
          <p:spPr>
            <a:xfrm>
              <a:off x="3666890" y="1765541"/>
              <a:ext cx="540690" cy="538534"/>
            </a:xfrm>
            <a:custGeom>
              <a:avLst/>
              <a:gdLst>
                <a:gd name="csX0" fmla="*/ 0 w 957864"/>
                <a:gd name="csY0" fmla="*/ 0 h 954045"/>
                <a:gd name="csX1" fmla="*/ 957864 w 957864"/>
                <a:gd name="csY1" fmla="*/ 0 h 954045"/>
                <a:gd name="csX2" fmla="*/ 957864 w 957864"/>
                <a:gd name="csY2" fmla="*/ 954045 h 954045"/>
                <a:gd name="csX3" fmla="*/ 0 w 957864"/>
                <a:gd name="csY3" fmla="*/ 954045 h 954045"/>
                <a:gd name="csX4" fmla="*/ 0 w 957864"/>
                <a:gd name="csY4" fmla="*/ 0 h 954045"/>
              </a:gdLst>
              <a:ahLst/>
              <a:cxnLst>
                <a:cxn ang="0">
                  <a:pos x="csX0" y="csY0"/>
                </a:cxn>
                <a:cxn ang="0">
                  <a:pos x="csX1" y="csY1"/>
                </a:cxn>
                <a:cxn ang="0">
                  <a:pos x="csX2" y="csY2"/>
                </a:cxn>
                <a:cxn ang="0">
                  <a:pos x="csX3" y="csY3"/>
                </a:cxn>
                <a:cxn ang="0">
                  <a:pos x="csX4" y="csY4"/>
                </a:cxn>
              </a:cxnLst>
              <a:rect l="l" t="t" r="r" b="b"/>
              <a:pathLst>
                <a:path w="957864" h="954045">
                  <a:moveTo>
                    <a:pt x="0" y="0"/>
                  </a:moveTo>
                  <a:lnTo>
                    <a:pt x="957864" y="0"/>
                  </a:lnTo>
                  <a:lnTo>
                    <a:pt x="957864" y="954045"/>
                  </a:lnTo>
                  <a:lnTo>
                    <a:pt x="0" y="954045"/>
                  </a:lnTo>
                  <a:lnTo>
                    <a:pt x="0" y="0"/>
                  </a:lnTo>
                  <a:close/>
                </a:path>
              </a:pathLst>
            </a:custGeom>
          </p:spPr>
        </p:pic>
        <p:pic>
          <p:nvPicPr>
            <p:cNvPr id="26" name="Word" descr="Word">
              <a:extLst>
                <a:ext uri="{FF2B5EF4-FFF2-40B4-BE49-F238E27FC236}">
                  <a16:creationId xmlns:a16="http://schemas.microsoft.com/office/drawing/2014/main" id="{E200FCFD-DBFD-7F60-40CC-1FA108BBAD79}"/>
                </a:ext>
              </a:extLst>
            </p:cNvPr>
            <p:cNvPicPr>
              <a:picLocks noChangeAspect="1"/>
            </p:cNvPicPr>
            <p:nvPr/>
          </p:nvPicPr>
          <p:blipFill>
            <a:blip r:embed="rId21" cstate="screen">
              <a:extLst>
                <a:ext uri="{28A0092B-C50C-407E-A947-70E740481C1C}">
                  <a14:useLocalDpi xmlns:a14="http://schemas.microsoft.com/office/drawing/2010/main"/>
                </a:ext>
              </a:extLst>
            </a:blip>
            <a:srcRect/>
            <a:stretch>
              <a:fillRect/>
            </a:stretch>
          </p:blipFill>
          <p:spPr>
            <a:xfrm>
              <a:off x="4560549" y="2230259"/>
              <a:ext cx="540690" cy="538533"/>
            </a:xfrm>
            <a:custGeom>
              <a:avLst/>
              <a:gdLst>
                <a:gd name="csX0" fmla="*/ 0 w 957864"/>
                <a:gd name="csY0" fmla="*/ 0 h 954044"/>
                <a:gd name="csX1" fmla="*/ 957864 w 957864"/>
                <a:gd name="csY1" fmla="*/ 0 h 954044"/>
                <a:gd name="csX2" fmla="*/ 957864 w 957864"/>
                <a:gd name="csY2" fmla="*/ 954044 h 954044"/>
                <a:gd name="csX3" fmla="*/ 0 w 957864"/>
                <a:gd name="csY3" fmla="*/ 954044 h 954044"/>
                <a:gd name="csX4" fmla="*/ 0 w 957864"/>
                <a:gd name="csY4" fmla="*/ 0 h 954044"/>
              </a:gdLst>
              <a:ahLst/>
              <a:cxnLst>
                <a:cxn ang="0">
                  <a:pos x="csX0" y="csY0"/>
                </a:cxn>
                <a:cxn ang="0">
                  <a:pos x="csX1" y="csY1"/>
                </a:cxn>
                <a:cxn ang="0">
                  <a:pos x="csX2" y="csY2"/>
                </a:cxn>
                <a:cxn ang="0">
                  <a:pos x="csX3" y="csY3"/>
                </a:cxn>
                <a:cxn ang="0">
                  <a:pos x="csX4" y="csY4"/>
                </a:cxn>
              </a:cxnLst>
              <a:rect l="l" t="t" r="r" b="b"/>
              <a:pathLst>
                <a:path w="957864" h="954044">
                  <a:moveTo>
                    <a:pt x="0" y="0"/>
                  </a:moveTo>
                  <a:lnTo>
                    <a:pt x="957864" y="0"/>
                  </a:lnTo>
                  <a:lnTo>
                    <a:pt x="957864" y="954044"/>
                  </a:lnTo>
                  <a:lnTo>
                    <a:pt x="0" y="954044"/>
                  </a:lnTo>
                  <a:lnTo>
                    <a:pt x="0" y="0"/>
                  </a:lnTo>
                  <a:close/>
                </a:path>
              </a:pathLst>
            </a:custGeom>
          </p:spPr>
        </p:pic>
        <p:pic>
          <p:nvPicPr>
            <p:cNvPr id="27" name="Excel" descr="Excel">
              <a:extLst>
                <a:ext uri="{FF2B5EF4-FFF2-40B4-BE49-F238E27FC236}">
                  <a16:creationId xmlns:a16="http://schemas.microsoft.com/office/drawing/2014/main" id="{98799118-A5FB-B874-35DA-9A535343656C}"/>
                </a:ext>
              </a:extLst>
            </p:cNvPr>
            <p:cNvPicPr>
              <a:picLocks noChangeAspect="1"/>
            </p:cNvPicPr>
            <p:nvPr/>
          </p:nvPicPr>
          <p:blipFill>
            <a:blip r:embed="rId22" cstate="screen">
              <a:extLst>
                <a:ext uri="{28A0092B-C50C-407E-A947-70E740481C1C}">
                  <a14:useLocalDpi xmlns:a14="http://schemas.microsoft.com/office/drawing/2010/main"/>
                </a:ext>
              </a:extLst>
            </a:blip>
            <a:srcRect/>
            <a:stretch>
              <a:fillRect/>
            </a:stretch>
          </p:blipFill>
          <p:spPr>
            <a:xfrm>
              <a:off x="5094288" y="3028783"/>
              <a:ext cx="540690" cy="538534"/>
            </a:xfrm>
            <a:custGeom>
              <a:avLst/>
              <a:gdLst>
                <a:gd name="csX0" fmla="*/ 0 w 957864"/>
                <a:gd name="csY0" fmla="*/ 0 h 954045"/>
                <a:gd name="csX1" fmla="*/ 957864 w 957864"/>
                <a:gd name="csY1" fmla="*/ 0 h 954045"/>
                <a:gd name="csX2" fmla="*/ 957864 w 957864"/>
                <a:gd name="csY2" fmla="*/ 954045 h 954045"/>
                <a:gd name="csX3" fmla="*/ 0 w 957864"/>
                <a:gd name="csY3" fmla="*/ 954045 h 954045"/>
                <a:gd name="csX4" fmla="*/ 0 w 957864"/>
                <a:gd name="csY4" fmla="*/ 0 h 954045"/>
              </a:gdLst>
              <a:ahLst/>
              <a:cxnLst>
                <a:cxn ang="0">
                  <a:pos x="csX0" y="csY0"/>
                </a:cxn>
                <a:cxn ang="0">
                  <a:pos x="csX1" y="csY1"/>
                </a:cxn>
                <a:cxn ang="0">
                  <a:pos x="csX2" y="csY2"/>
                </a:cxn>
                <a:cxn ang="0">
                  <a:pos x="csX3" y="csY3"/>
                </a:cxn>
                <a:cxn ang="0">
                  <a:pos x="csX4" y="csY4"/>
                </a:cxn>
              </a:cxnLst>
              <a:rect l="l" t="t" r="r" b="b"/>
              <a:pathLst>
                <a:path w="957864" h="954045">
                  <a:moveTo>
                    <a:pt x="0" y="0"/>
                  </a:moveTo>
                  <a:lnTo>
                    <a:pt x="957864" y="0"/>
                  </a:lnTo>
                  <a:lnTo>
                    <a:pt x="957864" y="954045"/>
                  </a:lnTo>
                  <a:lnTo>
                    <a:pt x="0" y="954045"/>
                  </a:lnTo>
                  <a:lnTo>
                    <a:pt x="0" y="0"/>
                  </a:lnTo>
                  <a:close/>
                </a:path>
              </a:pathLst>
            </a:custGeom>
          </p:spPr>
        </p:pic>
        <p:pic>
          <p:nvPicPr>
            <p:cNvPr id="28" name="PowerPoint" descr="PowerPoint">
              <a:extLst>
                <a:ext uri="{FF2B5EF4-FFF2-40B4-BE49-F238E27FC236}">
                  <a16:creationId xmlns:a16="http://schemas.microsoft.com/office/drawing/2014/main" id="{04A99987-60FC-D410-D109-3A5A1F7ACF05}"/>
                </a:ext>
              </a:extLst>
            </p:cNvPr>
            <p:cNvPicPr>
              <a:picLocks noChangeAspect="1"/>
            </p:cNvPicPr>
            <p:nvPr/>
          </p:nvPicPr>
          <p:blipFill>
            <a:blip r:embed="rId23" cstate="screen">
              <a:extLst>
                <a:ext uri="{28A0092B-C50C-407E-A947-70E740481C1C}">
                  <a14:useLocalDpi xmlns:a14="http://schemas.microsoft.com/office/drawing/2010/main"/>
                </a:ext>
              </a:extLst>
            </a:blip>
            <a:srcRect/>
            <a:stretch>
              <a:fillRect/>
            </a:stretch>
          </p:blipFill>
          <p:spPr>
            <a:xfrm>
              <a:off x="5176548" y="4003246"/>
              <a:ext cx="540690" cy="538534"/>
            </a:xfrm>
            <a:custGeom>
              <a:avLst/>
              <a:gdLst>
                <a:gd name="csX0" fmla="*/ 0 w 957864"/>
                <a:gd name="csY0" fmla="*/ 0 h 954045"/>
                <a:gd name="csX1" fmla="*/ 957864 w 957864"/>
                <a:gd name="csY1" fmla="*/ 0 h 954045"/>
                <a:gd name="csX2" fmla="*/ 957864 w 957864"/>
                <a:gd name="csY2" fmla="*/ 954045 h 954045"/>
                <a:gd name="csX3" fmla="*/ 0 w 957864"/>
                <a:gd name="csY3" fmla="*/ 954045 h 954045"/>
                <a:gd name="csX4" fmla="*/ 0 w 957864"/>
                <a:gd name="csY4" fmla="*/ 0 h 954045"/>
              </a:gdLst>
              <a:ahLst/>
              <a:cxnLst>
                <a:cxn ang="0">
                  <a:pos x="csX0" y="csY0"/>
                </a:cxn>
                <a:cxn ang="0">
                  <a:pos x="csX1" y="csY1"/>
                </a:cxn>
                <a:cxn ang="0">
                  <a:pos x="csX2" y="csY2"/>
                </a:cxn>
                <a:cxn ang="0">
                  <a:pos x="csX3" y="csY3"/>
                </a:cxn>
                <a:cxn ang="0">
                  <a:pos x="csX4" y="csY4"/>
                </a:cxn>
              </a:cxnLst>
              <a:rect l="l" t="t" r="r" b="b"/>
              <a:pathLst>
                <a:path w="957864" h="954045">
                  <a:moveTo>
                    <a:pt x="0" y="0"/>
                  </a:moveTo>
                  <a:lnTo>
                    <a:pt x="957864" y="0"/>
                  </a:lnTo>
                  <a:lnTo>
                    <a:pt x="957864" y="954045"/>
                  </a:lnTo>
                  <a:lnTo>
                    <a:pt x="0" y="954045"/>
                  </a:lnTo>
                  <a:lnTo>
                    <a:pt x="0" y="0"/>
                  </a:lnTo>
                  <a:close/>
                </a:path>
              </a:pathLst>
            </a:custGeom>
          </p:spPr>
        </p:pic>
        <p:pic>
          <p:nvPicPr>
            <p:cNvPr id="29" name="OneNote" descr="OneNote">
              <a:extLst>
                <a:ext uri="{FF2B5EF4-FFF2-40B4-BE49-F238E27FC236}">
                  <a16:creationId xmlns:a16="http://schemas.microsoft.com/office/drawing/2014/main" id="{65A43D06-F32E-0A70-D6EB-758675B71A8B}"/>
                </a:ext>
              </a:extLst>
            </p:cNvPr>
            <p:cNvPicPr>
              <a:picLocks noChangeAspect="1"/>
            </p:cNvPicPr>
            <p:nvPr/>
          </p:nvPicPr>
          <p:blipFill>
            <a:blip r:embed="rId24" cstate="screen">
              <a:extLst>
                <a:ext uri="{28A0092B-C50C-407E-A947-70E740481C1C}">
                  <a14:useLocalDpi xmlns:a14="http://schemas.microsoft.com/office/drawing/2010/main"/>
                </a:ext>
              </a:extLst>
            </a:blip>
            <a:srcRect/>
            <a:stretch>
              <a:fillRect/>
            </a:stretch>
          </p:blipFill>
          <p:spPr>
            <a:xfrm rot="537101">
              <a:off x="4880412" y="4913662"/>
              <a:ext cx="491536" cy="489576"/>
            </a:xfrm>
            <a:custGeom>
              <a:avLst/>
              <a:gdLst>
                <a:gd name="csX0" fmla="*/ 0 w 957864"/>
                <a:gd name="csY0" fmla="*/ 0 h 954045"/>
                <a:gd name="csX1" fmla="*/ 957864 w 957864"/>
                <a:gd name="csY1" fmla="*/ 0 h 954045"/>
                <a:gd name="csX2" fmla="*/ 957864 w 957864"/>
                <a:gd name="csY2" fmla="*/ 954045 h 954045"/>
                <a:gd name="csX3" fmla="*/ 0 w 957864"/>
                <a:gd name="csY3" fmla="*/ 954045 h 954045"/>
                <a:gd name="csX4" fmla="*/ 0 w 957864"/>
                <a:gd name="csY4" fmla="*/ 0 h 954045"/>
              </a:gdLst>
              <a:ahLst/>
              <a:cxnLst>
                <a:cxn ang="0">
                  <a:pos x="csX0" y="csY0"/>
                </a:cxn>
                <a:cxn ang="0">
                  <a:pos x="csX1" y="csY1"/>
                </a:cxn>
                <a:cxn ang="0">
                  <a:pos x="csX2" y="csY2"/>
                </a:cxn>
                <a:cxn ang="0">
                  <a:pos x="csX3" y="csY3"/>
                </a:cxn>
                <a:cxn ang="0">
                  <a:pos x="csX4" y="csY4"/>
                </a:cxn>
              </a:cxnLst>
              <a:rect l="l" t="t" r="r" b="b"/>
              <a:pathLst>
                <a:path w="957864" h="954045">
                  <a:moveTo>
                    <a:pt x="0" y="0"/>
                  </a:moveTo>
                  <a:lnTo>
                    <a:pt x="957864" y="0"/>
                  </a:lnTo>
                  <a:lnTo>
                    <a:pt x="957864" y="954045"/>
                  </a:lnTo>
                  <a:lnTo>
                    <a:pt x="0" y="954045"/>
                  </a:lnTo>
                  <a:lnTo>
                    <a:pt x="0" y="0"/>
                  </a:lnTo>
                  <a:close/>
                </a:path>
              </a:pathLst>
            </a:custGeom>
          </p:spPr>
        </p:pic>
        <p:pic>
          <p:nvPicPr>
            <p:cNvPr id="30" name="Graphic 112">
              <a:extLst>
                <a:ext uri="{FF2B5EF4-FFF2-40B4-BE49-F238E27FC236}">
                  <a16:creationId xmlns:a16="http://schemas.microsoft.com/office/drawing/2014/main" id="{A4454F24-83B6-B985-AC4C-216CC431C4CC}"/>
                </a:ext>
              </a:extLst>
            </p:cNvPr>
            <p:cNvPicPr>
              <a:picLocks noChangeAspect="1"/>
            </p:cNvPicPr>
            <p:nvPr/>
          </p:nvPicPr>
          <p:blipFill>
            <a:blip r:embed="rId25" cstate="screen">
              <a:extLst>
                <a:ext uri="{28A0092B-C50C-407E-A947-70E740481C1C}">
                  <a14:useLocalDpi xmlns:a14="http://schemas.microsoft.com/office/drawing/2010/main"/>
                </a:ext>
              </a:extLst>
            </a:blip>
            <a:srcRect/>
            <a:stretch/>
          </p:blipFill>
          <p:spPr>
            <a:xfrm>
              <a:off x="1929469" y="3559486"/>
              <a:ext cx="318218" cy="318218"/>
            </a:xfrm>
            <a:prstGeom prst="rect">
              <a:avLst/>
            </a:prstGeom>
          </p:spPr>
        </p:pic>
        <p:pic>
          <p:nvPicPr>
            <p:cNvPr id="31" name="Graphic 112">
              <a:extLst>
                <a:ext uri="{FF2B5EF4-FFF2-40B4-BE49-F238E27FC236}">
                  <a16:creationId xmlns:a16="http://schemas.microsoft.com/office/drawing/2014/main" id="{1D32C9D1-F380-2655-AD49-DE8947F3EF3B}"/>
                </a:ext>
              </a:extLst>
            </p:cNvPr>
            <p:cNvPicPr>
              <a:picLocks noChangeAspect="1"/>
            </p:cNvPicPr>
            <p:nvPr/>
          </p:nvPicPr>
          <p:blipFill>
            <a:blip r:embed="rId26" cstate="screen">
              <a:extLst>
                <a:ext uri="{28A0092B-C50C-407E-A947-70E740481C1C}">
                  <a14:useLocalDpi xmlns:a14="http://schemas.microsoft.com/office/drawing/2010/main"/>
                </a:ext>
              </a:extLst>
            </a:blip>
            <a:srcRect/>
            <a:stretch/>
          </p:blipFill>
          <p:spPr>
            <a:xfrm>
              <a:off x="1734611" y="2495966"/>
              <a:ext cx="128504" cy="128504"/>
            </a:xfrm>
            <a:prstGeom prst="rect">
              <a:avLst/>
            </a:prstGeom>
          </p:spPr>
        </p:pic>
        <p:pic>
          <p:nvPicPr>
            <p:cNvPr id="32" name="Graphic 112">
              <a:extLst>
                <a:ext uri="{FF2B5EF4-FFF2-40B4-BE49-F238E27FC236}">
                  <a16:creationId xmlns:a16="http://schemas.microsoft.com/office/drawing/2014/main" id="{0653F450-C447-770E-0591-5C8055C53041}"/>
                </a:ext>
              </a:extLst>
            </p:cNvPr>
            <p:cNvPicPr>
              <a:picLocks noChangeAspect="1"/>
            </p:cNvPicPr>
            <p:nvPr/>
          </p:nvPicPr>
          <p:blipFill>
            <a:blip r:embed="rId27" cstate="screen">
              <a:alphaModFix amt="45000"/>
              <a:extLst>
                <a:ext uri="{28A0092B-C50C-407E-A947-70E740481C1C}">
                  <a14:useLocalDpi xmlns:a14="http://schemas.microsoft.com/office/drawing/2010/main"/>
                </a:ext>
              </a:extLst>
            </a:blip>
            <a:srcRect/>
            <a:stretch/>
          </p:blipFill>
          <p:spPr>
            <a:xfrm>
              <a:off x="2808539" y="2577288"/>
              <a:ext cx="212587" cy="212587"/>
            </a:xfrm>
            <a:prstGeom prst="rect">
              <a:avLst/>
            </a:prstGeom>
          </p:spPr>
        </p:pic>
        <p:pic>
          <p:nvPicPr>
            <p:cNvPr id="33" name="Graphic 112">
              <a:extLst>
                <a:ext uri="{FF2B5EF4-FFF2-40B4-BE49-F238E27FC236}">
                  <a16:creationId xmlns:a16="http://schemas.microsoft.com/office/drawing/2014/main" id="{AD27213A-40C4-1D41-B514-D1BE5AED5DD8}"/>
                </a:ext>
              </a:extLst>
            </p:cNvPr>
            <p:cNvPicPr>
              <a:picLocks noChangeAspect="1"/>
            </p:cNvPicPr>
            <p:nvPr/>
          </p:nvPicPr>
          <p:blipFill>
            <a:blip r:embed="rId26" cstate="screen">
              <a:extLst>
                <a:ext uri="{28A0092B-C50C-407E-A947-70E740481C1C}">
                  <a14:useLocalDpi xmlns:a14="http://schemas.microsoft.com/office/drawing/2010/main"/>
                </a:ext>
              </a:extLst>
            </a:blip>
            <a:srcRect/>
            <a:stretch/>
          </p:blipFill>
          <p:spPr>
            <a:xfrm>
              <a:off x="3919869" y="2567022"/>
              <a:ext cx="128121" cy="128120"/>
            </a:xfrm>
            <a:prstGeom prst="rect">
              <a:avLst/>
            </a:prstGeom>
          </p:spPr>
        </p:pic>
        <p:pic>
          <p:nvPicPr>
            <p:cNvPr id="34" name="Graphic 112">
              <a:extLst>
                <a:ext uri="{FF2B5EF4-FFF2-40B4-BE49-F238E27FC236}">
                  <a16:creationId xmlns:a16="http://schemas.microsoft.com/office/drawing/2014/main" id="{B7DC1FAF-E229-A124-75CE-6FC693813751}"/>
                </a:ext>
              </a:extLst>
            </p:cNvPr>
            <p:cNvPicPr>
              <a:picLocks noChangeAspect="1"/>
            </p:cNvPicPr>
            <p:nvPr/>
          </p:nvPicPr>
          <p:blipFill>
            <a:blip r:embed="rId26" cstate="screen">
              <a:alphaModFix amt="45000"/>
              <a:extLst>
                <a:ext uri="{28A0092B-C50C-407E-A947-70E740481C1C}">
                  <a14:useLocalDpi xmlns:a14="http://schemas.microsoft.com/office/drawing/2010/main"/>
                </a:ext>
              </a:extLst>
            </a:blip>
            <a:srcRect/>
            <a:stretch/>
          </p:blipFill>
          <p:spPr>
            <a:xfrm>
              <a:off x="4002838" y="3090367"/>
              <a:ext cx="128504" cy="128504"/>
            </a:xfrm>
            <a:prstGeom prst="rect">
              <a:avLst/>
            </a:prstGeom>
          </p:spPr>
        </p:pic>
        <p:pic>
          <p:nvPicPr>
            <p:cNvPr id="35" name="Graphic 112">
              <a:extLst>
                <a:ext uri="{FF2B5EF4-FFF2-40B4-BE49-F238E27FC236}">
                  <a16:creationId xmlns:a16="http://schemas.microsoft.com/office/drawing/2014/main" id="{ABF7FE92-DBD0-3F1C-13CF-98F9D54BFF66}"/>
                </a:ext>
              </a:extLst>
            </p:cNvPr>
            <p:cNvPicPr>
              <a:picLocks noChangeAspect="1"/>
            </p:cNvPicPr>
            <p:nvPr/>
          </p:nvPicPr>
          <p:blipFill>
            <a:blip r:embed="rId28" cstate="screen">
              <a:extLst>
                <a:ext uri="{28A0092B-C50C-407E-A947-70E740481C1C}">
                  <a14:useLocalDpi xmlns:a14="http://schemas.microsoft.com/office/drawing/2010/main"/>
                </a:ext>
              </a:extLst>
            </a:blip>
            <a:srcRect/>
            <a:stretch/>
          </p:blipFill>
          <p:spPr>
            <a:xfrm>
              <a:off x="4602748" y="3910136"/>
              <a:ext cx="257231" cy="257231"/>
            </a:xfrm>
            <a:prstGeom prst="rect">
              <a:avLst/>
            </a:prstGeom>
          </p:spPr>
        </p:pic>
        <p:pic>
          <p:nvPicPr>
            <p:cNvPr id="36" name="Graphic 112">
              <a:extLst>
                <a:ext uri="{FF2B5EF4-FFF2-40B4-BE49-F238E27FC236}">
                  <a16:creationId xmlns:a16="http://schemas.microsoft.com/office/drawing/2014/main" id="{8F3690E0-9D98-E9B0-8BCC-2BC43F4D4887}"/>
                </a:ext>
              </a:extLst>
            </p:cNvPr>
            <p:cNvPicPr>
              <a:picLocks noChangeAspect="1"/>
            </p:cNvPicPr>
            <p:nvPr/>
          </p:nvPicPr>
          <p:blipFill>
            <a:blip r:embed="rId29" cstate="screen">
              <a:alphaModFix amt="45000"/>
              <a:extLst>
                <a:ext uri="{28A0092B-C50C-407E-A947-70E740481C1C}">
                  <a14:useLocalDpi xmlns:a14="http://schemas.microsoft.com/office/drawing/2010/main"/>
                </a:ext>
              </a:extLst>
            </a:blip>
            <a:srcRect/>
            <a:stretch/>
          </p:blipFill>
          <p:spPr>
            <a:xfrm>
              <a:off x="3763029" y="5342061"/>
              <a:ext cx="325181" cy="325181"/>
            </a:xfrm>
            <a:prstGeom prst="rect">
              <a:avLst/>
            </a:prstGeom>
          </p:spPr>
        </p:pic>
        <p:pic>
          <p:nvPicPr>
            <p:cNvPr id="37" name="Graphic 112">
              <a:extLst>
                <a:ext uri="{FF2B5EF4-FFF2-40B4-BE49-F238E27FC236}">
                  <a16:creationId xmlns:a16="http://schemas.microsoft.com/office/drawing/2014/main" id="{36431199-82FF-D19A-D4D5-C0FCAA63F360}"/>
                </a:ext>
              </a:extLst>
            </p:cNvPr>
            <p:cNvPicPr>
              <a:picLocks noChangeAspect="1"/>
            </p:cNvPicPr>
            <p:nvPr/>
          </p:nvPicPr>
          <p:blipFill>
            <a:blip r:embed="rId27" cstate="screen">
              <a:alphaModFix amt="45000"/>
              <a:extLst>
                <a:ext uri="{28A0092B-C50C-407E-A947-70E740481C1C}">
                  <a14:useLocalDpi xmlns:a14="http://schemas.microsoft.com/office/drawing/2010/main"/>
                </a:ext>
              </a:extLst>
            </a:blip>
            <a:srcRect/>
            <a:stretch/>
          </p:blipFill>
          <p:spPr>
            <a:xfrm>
              <a:off x="2093396" y="5138928"/>
              <a:ext cx="212587" cy="212587"/>
            </a:xfrm>
            <a:prstGeom prst="rect">
              <a:avLst/>
            </a:prstGeom>
          </p:spPr>
        </p:pic>
        <p:pic>
          <p:nvPicPr>
            <p:cNvPr id="38" name="Graphic 112">
              <a:extLst>
                <a:ext uri="{FF2B5EF4-FFF2-40B4-BE49-F238E27FC236}">
                  <a16:creationId xmlns:a16="http://schemas.microsoft.com/office/drawing/2014/main" id="{D13FEE82-E4F5-663E-CB43-6254391F6104}"/>
                </a:ext>
              </a:extLst>
            </p:cNvPr>
            <p:cNvPicPr>
              <a:picLocks noChangeAspect="1"/>
            </p:cNvPicPr>
            <p:nvPr/>
          </p:nvPicPr>
          <p:blipFill>
            <a:blip r:embed="rId26" cstate="screen">
              <a:alphaModFix amt="45000"/>
              <a:extLst>
                <a:ext uri="{28A0092B-C50C-407E-A947-70E740481C1C}">
                  <a14:useLocalDpi xmlns:a14="http://schemas.microsoft.com/office/drawing/2010/main"/>
                </a:ext>
              </a:extLst>
            </a:blip>
            <a:srcRect/>
            <a:stretch/>
          </p:blipFill>
          <p:spPr>
            <a:xfrm>
              <a:off x="2559268" y="3649641"/>
              <a:ext cx="128504" cy="128504"/>
            </a:xfrm>
            <a:prstGeom prst="rect">
              <a:avLst/>
            </a:prstGeom>
          </p:spPr>
        </p:pic>
        <p:pic>
          <p:nvPicPr>
            <p:cNvPr id="39" name="Graphic 112">
              <a:extLst>
                <a:ext uri="{FF2B5EF4-FFF2-40B4-BE49-F238E27FC236}">
                  <a16:creationId xmlns:a16="http://schemas.microsoft.com/office/drawing/2014/main" id="{420D7862-B218-0FD4-27BD-01E72878D45C}"/>
                </a:ext>
              </a:extLst>
            </p:cNvPr>
            <p:cNvPicPr>
              <a:picLocks noChangeAspect="1"/>
            </p:cNvPicPr>
            <p:nvPr/>
          </p:nvPicPr>
          <p:blipFill>
            <a:blip r:embed="rId30" cstate="screen">
              <a:extLst>
                <a:ext uri="{28A0092B-C50C-407E-A947-70E740481C1C}">
                  <a14:useLocalDpi xmlns:a14="http://schemas.microsoft.com/office/drawing/2010/main"/>
                </a:ext>
              </a:extLst>
            </a:blip>
            <a:srcRect/>
            <a:stretch/>
          </p:blipFill>
          <p:spPr>
            <a:xfrm>
              <a:off x="4052772" y="4315161"/>
              <a:ext cx="177027" cy="177027"/>
            </a:xfrm>
            <a:prstGeom prst="rect">
              <a:avLst/>
            </a:prstGeom>
          </p:spPr>
        </p:pic>
        <p:pic>
          <p:nvPicPr>
            <p:cNvPr id="40" name="Graphic 112">
              <a:extLst>
                <a:ext uri="{FF2B5EF4-FFF2-40B4-BE49-F238E27FC236}">
                  <a16:creationId xmlns:a16="http://schemas.microsoft.com/office/drawing/2014/main" id="{0865E57D-2515-A790-6116-38E6F3CAAE95}"/>
                </a:ext>
              </a:extLst>
            </p:cNvPr>
            <p:cNvPicPr>
              <a:picLocks noChangeAspect="1"/>
            </p:cNvPicPr>
            <p:nvPr/>
          </p:nvPicPr>
          <p:blipFill>
            <a:blip r:embed="rId31" cstate="screen">
              <a:alphaModFix amt="45000"/>
              <a:extLst>
                <a:ext uri="{BEBA8EAE-BF5A-486C-A8C5-ECC9F3942E4B}">
                  <a14:imgProps xmlns:a14="http://schemas.microsoft.com/office/drawing/2010/main">
                    <a14:imgLayer r:embed="rId32">
                      <a14:imgEffect>
                        <a14:sharpenSoften amount="-100000"/>
                      </a14:imgEffect>
                    </a14:imgLayer>
                  </a14:imgProps>
                </a:ext>
                <a:ext uri="{28A0092B-C50C-407E-A947-70E740481C1C}">
                  <a14:useLocalDpi xmlns:a14="http://schemas.microsoft.com/office/drawing/2010/main"/>
                </a:ext>
              </a:extLst>
            </a:blip>
            <a:srcRect/>
            <a:stretch/>
          </p:blipFill>
          <p:spPr>
            <a:xfrm>
              <a:off x="3307228" y="4956536"/>
              <a:ext cx="212587" cy="212587"/>
            </a:xfrm>
            <a:prstGeom prst="rect">
              <a:avLst/>
            </a:prstGeom>
          </p:spPr>
        </p:pic>
        <p:pic>
          <p:nvPicPr>
            <p:cNvPr id="41" name="Graphic 112">
              <a:extLst>
                <a:ext uri="{FF2B5EF4-FFF2-40B4-BE49-F238E27FC236}">
                  <a16:creationId xmlns:a16="http://schemas.microsoft.com/office/drawing/2014/main" id="{BE24D6FA-EB27-D840-365E-B7DD0CCE9D6B}"/>
                </a:ext>
              </a:extLst>
            </p:cNvPr>
            <p:cNvPicPr>
              <a:picLocks noChangeAspect="1"/>
            </p:cNvPicPr>
            <p:nvPr/>
          </p:nvPicPr>
          <p:blipFill>
            <a:blip r:embed="rId26" cstate="screen">
              <a:extLst>
                <a:ext uri="{28A0092B-C50C-407E-A947-70E740481C1C}">
                  <a14:useLocalDpi xmlns:a14="http://schemas.microsoft.com/office/drawing/2010/main"/>
                </a:ext>
              </a:extLst>
            </a:blip>
            <a:srcRect/>
            <a:stretch/>
          </p:blipFill>
          <p:spPr>
            <a:xfrm>
              <a:off x="2923727" y="5600847"/>
              <a:ext cx="128504" cy="128504"/>
            </a:xfrm>
            <a:prstGeom prst="rect">
              <a:avLst/>
            </a:prstGeom>
          </p:spPr>
        </p:pic>
        <p:pic>
          <p:nvPicPr>
            <p:cNvPr id="42" name="Graphic 112">
              <a:extLst>
                <a:ext uri="{FF2B5EF4-FFF2-40B4-BE49-F238E27FC236}">
                  <a16:creationId xmlns:a16="http://schemas.microsoft.com/office/drawing/2014/main" id="{908F0A7C-C90F-5852-0AA3-573F77AD4A62}"/>
                </a:ext>
              </a:extLst>
            </p:cNvPr>
            <p:cNvPicPr>
              <a:picLocks noChangeAspect="1"/>
            </p:cNvPicPr>
            <p:nvPr/>
          </p:nvPicPr>
          <p:blipFill>
            <a:blip r:embed="rId26" cstate="screen">
              <a:extLst>
                <a:ext uri="{28A0092B-C50C-407E-A947-70E740481C1C}">
                  <a14:useLocalDpi xmlns:a14="http://schemas.microsoft.com/office/drawing/2010/main"/>
                </a:ext>
              </a:extLst>
            </a:blip>
            <a:srcRect/>
            <a:stretch/>
          </p:blipFill>
          <p:spPr>
            <a:xfrm>
              <a:off x="4578655" y="4947971"/>
              <a:ext cx="128504" cy="128504"/>
            </a:xfrm>
            <a:prstGeom prst="rect">
              <a:avLst/>
            </a:prstGeom>
          </p:spPr>
        </p:pic>
        <p:pic>
          <p:nvPicPr>
            <p:cNvPr id="43" name="Graphic 112">
              <a:extLst>
                <a:ext uri="{FF2B5EF4-FFF2-40B4-BE49-F238E27FC236}">
                  <a16:creationId xmlns:a16="http://schemas.microsoft.com/office/drawing/2014/main" id="{7E8FBB6D-0E61-8A8D-5C36-4AB43C247701}"/>
                </a:ext>
              </a:extLst>
            </p:cNvPr>
            <p:cNvPicPr>
              <a:picLocks noChangeAspect="1"/>
            </p:cNvPicPr>
            <p:nvPr/>
          </p:nvPicPr>
          <p:blipFill>
            <a:blip r:embed="rId26" cstate="screen">
              <a:alphaModFix amt="45000"/>
              <a:extLst>
                <a:ext uri="{28A0092B-C50C-407E-A947-70E740481C1C}">
                  <a14:useLocalDpi xmlns:a14="http://schemas.microsoft.com/office/drawing/2010/main"/>
                </a:ext>
              </a:extLst>
            </a:blip>
            <a:srcRect/>
            <a:stretch/>
          </p:blipFill>
          <p:spPr>
            <a:xfrm>
              <a:off x="4434517" y="5787077"/>
              <a:ext cx="128504" cy="128504"/>
            </a:xfrm>
            <a:prstGeom prst="rect">
              <a:avLst/>
            </a:prstGeom>
          </p:spPr>
        </p:pic>
        <p:cxnSp>
          <p:nvCxnSpPr>
            <p:cNvPr id="44" name="Straight Connector 43">
              <a:extLst>
                <a:ext uri="{FF2B5EF4-FFF2-40B4-BE49-F238E27FC236}">
                  <a16:creationId xmlns:a16="http://schemas.microsoft.com/office/drawing/2014/main" id="{1287056F-C705-CD9F-DF47-2796AA10AE01}"/>
                </a:ext>
              </a:extLst>
            </p:cNvPr>
            <p:cNvCxnSpPr>
              <a:cxnSpLocks/>
            </p:cNvCxnSpPr>
            <p:nvPr/>
          </p:nvCxnSpPr>
          <p:spPr>
            <a:xfrm>
              <a:off x="2203789" y="2619168"/>
              <a:ext cx="266361" cy="298224"/>
            </a:xfrm>
            <a:prstGeom prst="line">
              <a:avLst/>
            </a:prstGeom>
            <a:ln w="6350" cap="rnd">
              <a:solidFill>
                <a:schemeClr val="accent2"/>
              </a:solidFill>
              <a:prstDash val="sysDash"/>
              <a:headEnd type="arrow" w="med" len="sm"/>
              <a:tailEnd type="arrow" w="med" len="sm"/>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E87F2A0B-C7A6-C622-B5B2-2F17C8A25D75}"/>
                </a:ext>
              </a:extLst>
            </p:cNvPr>
            <p:cNvCxnSpPr>
              <a:cxnSpLocks/>
            </p:cNvCxnSpPr>
            <p:nvPr/>
          </p:nvCxnSpPr>
          <p:spPr>
            <a:xfrm>
              <a:off x="1686954" y="3363565"/>
              <a:ext cx="382061" cy="129810"/>
            </a:xfrm>
            <a:prstGeom prst="line">
              <a:avLst/>
            </a:prstGeom>
            <a:ln w="6350" cap="rnd">
              <a:solidFill>
                <a:schemeClr val="accent2"/>
              </a:solidFill>
              <a:prstDash val="sysDash"/>
              <a:headEnd type="arrow" w="med" len="sm"/>
              <a:tailEnd type="arrow" w="med" len="sm"/>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76A61943-B69A-F873-95B6-A1254E75A640}"/>
                </a:ext>
              </a:extLst>
            </p:cNvPr>
            <p:cNvCxnSpPr>
              <a:cxnSpLocks/>
            </p:cNvCxnSpPr>
            <p:nvPr/>
          </p:nvCxnSpPr>
          <p:spPr>
            <a:xfrm flipV="1">
              <a:off x="1602125" y="4212259"/>
              <a:ext cx="379048" cy="60254"/>
            </a:xfrm>
            <a:prstGeom prst="line">
              <a:avLst/>
            </a:prstGeom>
            <a:ln w="6350" cap="rnd">
              <a:solidFill>
                <a:schemeClr val="accent2"/>
              </a:solidFill>
              <a:prstDash val="sysDash"/>
              <a:headEnd type="arrow" w="med" len="sm"/>
              <a:tailEnd type="arrow" w="med" len="sm"/>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6DE658A3-3963-5C32-A1FE-0B516C88BBBB}"/>
                </a:ext>
              </a:extLst>
            </p:cNvPr>
            <p:cNvCxnSpPr>
              <a:cxnSpLocks/>
            </p:cNvCxnSpPr>
            <p:nvPr/>
          </p:nvCxnSpPr>
          <p:spPr>
            <a:xfrm flipV="1">
              <a:off x="1940481" y="4878401"/>
              <a:ext cx="296448" cy="205438"/>
            </a:xfrm>
            <a:prstGeom prst="line">
              <a:avLst/>
            </a:prstGeom>
            <a:ln w="6350" cap="rnd">
              <a:solidFill>
                <a:schemeClr val="accent2"/>
              </a:solidFill>
              <a:prstDash val="sysDash"/>
              <a:headEnd type="arrow" w="med" len="sm"/>
              <a:tailEnd type="arrow" w="med" len="sm"/>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6B8825CB-13DD-A669-1EE4-D30B6BBB715E}"/>
                </a:ext>
              </a:extLst>
            </p:cNvPr>
            <p:cNvCxnSpPr>
              <a:cxnSpLocks/>
            </p:cNvCxnSpPr>
            <p:nvPr/>
          </p:nvCxnSpPr>
          <p:spPr>
            <a:xfrm flipV="1">
              <a:off x="2597954" y="5365287"/>
              <a:ext cx="164551" cy="341409"/>
            </a:xfrm>
            <a:prstGeom prst="line">
              <a:avLst/>
            </a:prstGeom>
            <a:ln w="6350" cap="rnd">
              <a:solidFill>
                <a:schemeClr val="accent2"/>
              </a:solidFill>
              <a:prstDash val="sysDash"/>
              <a:headEnd type="arrow" w="med" len="sm"/>
              <a:tailEnd type="arrow" w="med" len="sm"/>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DA710AD7-4A16-43CE-A677-BCDBA46BD7EC}"/>
                </a:ext>
              </a:extLst>
            </p:cNvPr>
            <p:cNvCxnSpPr>
              <a:cxnSpLocks/>
            </p:cNvCxnSpPr>
            <p:nvPr/>
          </p:nvCxnSpPr>
          <p:spPr>
            <a:xfrm flipH="1" flipV="1">
              <a:off x="4163147" y="5355904"/>
              <a:ext cx="154022" cy="288229"/>
            </a:xfrm>
            <a:prstGeom prst="line">
              <a:avLst/>
            </a:prstGeom>
            <a:ln w="6350" cap="rnd">
              <a:solidFill>
                <a:schemeClr val="accent2"/>
              </a:solidFill>
              <a:prstDash val="sysDash"/>
              <a:headEnd type="arrow" w="med" len="sm"/>
              <a:tailEnd type="arrow" w="med" len="sm"/>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BC06EFD0-B636-2843-D6E1-0002E5581E72}"/>
                </a:ext>
              </a:extLst>
            </p:cNvPr>
            <p:cNvCxnSpPr>
              <a:cxnSpLocks/>
            </p:cNvCxnSpPr>
            <p:nvPr/>
          </p:nvCxnSpPr>
          <p:spPr>
            <a:xfrm flipH="1" flipV="1">
              <a:off x="4704923" y="4874640"/>
              <a:ext cx="289968" cy="199505"/>
            </a:xfrm>
            <a:prstGeom prst="line">
              <a:avLst/>
            </a:prstGeom>
            <a:ln w="6350" cap="rnd">
              <a:solidFill>
                <a:schemeClr val="accent2"/>
              </a:solidFill>
              <a:prstDash val="sysDash"/>
              <a:headEnd type="arrow" w="med" len="sm"/>
              <a:tailEnd type="arrow" w="med" len="sm"/>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9D6712C6-2E95-2DBB-9B6E-27246EC57D96}"/>
                </a:ext>
              </a:extLst>
            </p:cNvPr>
            <p:cNvCxnSpPr>
              <a:cxnSpLocks/>
            </p:cNvCxnSpPr>
            <p:nvPr/>
          </p:nvCxnSpPr>
          <p:spPr>
            <a:xfrm>
              <a:off x="4936058" y="4186996"/>
              <a:ext cx="345568" cy="43341"/>
            </a:xfrm>
            <a:prstGeom prst="line">
              <a:avLst/>
            </a:prstGeom>
            <a:ln w="6350" cap="rnd">
              <a:solidFill>
                <a:schemeClr val="accent2"/>
              </a:solidFill>
              <a:prstDash val="sysDash"/>
              <a:headEnd type="arrow" w="med" len="sm"/>
              <a:tailEnd type="arrow" w="med" len="sm"/>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D0DC883B-EEB4-21AA-2B6E-062244EA9723}"/>
                </a:ext>
              </a:extLst>
            </p:cNvPr>
            <p:cNvCxnSpPr>
              <a:cxnSpLocks/>
            </p:cNvCxnSpPr>
            <p:nvPr/>
          </p:nvCxnSpPr>
          <p:spPr>
            <a:xfrm flipV="1">
              <a:off x="4838454" y="3363565"/>
              <a:ext cx="351267" cy="120576"/>
            </a:xfrm>
            <a:prstGeom prst="line">
              <a:avLst/>
            </a:prstGeom>
            <a:ln w="6350" cap="rnd">
              <a:solidFill>
                <a:schemeClr val="accent2"/>
              </a:solidFill>
              <a:prstDash val="sysDash"/>
              <a:headEnd type="arrow" w="med" len="sm"/>
              <a:tailEnd type="arrow" w="med" len="sm"/>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EDEBE048-74F1-7B62-2E9D-ECCE0F07D5D9}"/>
                </a:ext>
              </a:extLst>
            </p:cNvPr>
            <p:cNvCxnSpPr>
              <a:cxnSpLocks/>
            </p:cNvCxnSpPr>
            <p:nvPr/>
          </p:nvCxnSpPr>
          <p:spPr>
            <a:xfrm flipH="1">
              <a:off x="4455374" y="2611152"/>
              <a:ext cx="251280" cy="265495"/>
            </a:xfrm>
            <a:prstGeom prst="line">
              <a:avLst/>
            </a:prstGeom>
            <a:ln w="6350" cap="rnd">
              <a:solidFill>
                <a:schemeClr val="accent2"/>
              </a:solidFill>
              <a:prstDash val="sysDash"/>
              <a:headEnd type="arrow" w="med" len="sm"/>
              <a:tailEnd type="arrow" w="med" len="sm"/>
            </a:ln>
          </p:spPr>
          <p:style>
            <a:lnRef idx="2">
              <a:schemeClr val="accent1"/>
            </a:lnRef>
            <a:fillRef idx="0">
              <a:schemeClr val="accent1"/>
            </a:fillRef>
            <a:effectRef idx="1">
              <a:schemeClr val="accent1"/>
            </a:effectRef>
            <a:fontRef idx="minor">
              <a:schemeClr val="tx1"/>
            </a:fontRef>
          </p:style>
        </p:cxnSp>
        <p:pic>
          <p:nvPicPr>
            <p:cNvPr id="54" name="!!DataMovingGlow-WHITE">
              <a:extLst>
                <a:ext uri="{FF2B5EF4-FFF2-40B4-BE49-F238E27FC236}">
                  <a16:creationId xmlns:a16="http://schemas.microsoft.com/office/drawing/2014/main" id="{24644B67-3011-2E22-ABB1-62159559F810}"/>
                </a:ext>
                <a:ext uri="{C183D7F6-B498-43B3-948B-1728B52AA6E4}">
                  <adec:decorative xmlns:adec="http://schemas.microsoft.com/office/drawing/2017/decorative" val="1"/>
                </a:ext>
              </a:extLst>
            </p:cNvPr>
            <p:cNvPicPr>
              <a:picLocks noChangeAspect="1"/>
            </p:cNvPicPr>
            <p:nvPr/>
          </p:nvPicPr>
          <p:blipFill>
            <a:blip r:embed="rId33" cstate="screen">
              <a:duotone>
                <a:prstClr val="black"/>
                <a:schemeClr val="accent2">
                  <a:tint val="45000"/>
                  <a:satMod val="400000"/>
                </a:schemeClr>
              </a:duotone>
              <a:extLst>
                <a:ext uri="{BEBA8EAE-BF5A-486C-A8C5-ECC9F3942E4B}">
                  <a14:imgProps xmlns:a14="http://schemas.microsoft.com/office/drawing/2010/main">
                    <a14:imgLayer r:embed="rId34">
                      <a14:imgEffect>
                        <a14:colorTemperature colorTemp="11500"/>
                      </a14:imgEffect>
                      <a14:imgEffect>
                        <a14:brightnessContrast bright="41000"/>
                      </a14:imgEffect>
                    </a14:imgLayer>
                  </a14:imgProps>
                </a:ext>
                <a:ext uri="{28A0092B-C50C-407E-A947-70E740481C1C}">
                  <a14:useLocalDpi xmlns:a14="http://schemas.microsoft.com/office/drawing/2010/main"/>
                </a:ext>
              </a:extLst>
            </a:blip>
            <a:stretch>
              <a:fillRect/>
            </a:stretch>
          </p:blipFill>
          <p:spPr>
            <a:xfrm>
              <a:off x="4460916" y="2782098"/>
              <a:ext cx="87335" cy="81973"/>
            </a:xfrm>
            <a:prstGeom prst="rect">
              <a:avLst/>
            </a:prstGeom>
          </p:spPr>
        </p:pic>
        <p:pic>
          <p:nvPicPr>
            <p:cNvPr id="55" name="!!DataMovingGlow-WHITE">
              <a:extLst>
                <a:ext uri="{FF2B5EF4-FFF2-40B4-BE49-F238E27FC236}">
                  <a16:creationId xmlns:a16="http://schemas.microsoft.com/office/drawing/2014/main" id="{A6BFF2AF-B43C-5C09-AE7D-F983096E2432}"/>
                </a:ext>
                <a:ext uri="{C183D7F6-B498-43B3-948B-1728B52AA6E4}">
                  <adec:decorative xmlns:adec="http://schemas.microsoft.com/office/drawing/2017/decorative" val="1"/>
                </a:ext>
              </a:extLst>
            </p:cNvPr>
            <p:cNvPicPr>
              <a:picLocks noChangeAspect="1"/>
            </p:cNvPicPr>
            <p:nvPr/>
          </p:nvPicPr>
          <p:blipFill>
            <a:blip r:embed="rId33" cstate="screen">
              <a:duotone>
                <a:prstClr val="black"/>
                <a:schemeClr val="accent2">
                  <a:tint val="45000"/>
                  <a:satMod val="400000"/>
                </a:schemeClr>
              </a:duotone>
              <a:extLst>
                <a:ext uri="{BEBA8EAE-BF5A-486C-A8C5-ECC9F3942E4B}">
                  <a14:imgProps xmlns:a14="http://schemas.microsoft.com/office/drawing/2010/main">
                    <a14:imgLayer r:embed="rId34">
                      <a14:imgEffect>
                        <a14:colorTemperature colorTemp="11500"/>
                      </a14:imgEffect>
                      <a14:imgEffect>
                        <a14:brightnessContrast bright="41000"/>
                      </a14:imgEffect>
                    </a14:imgLayer>
                  </a14:imgProps>
                </a:ext>
                <a:ext uri="{28A0092B-C50C-407E-A947-70E740481C1C}">
                  <a14:useLocalDpi xmlns:a14="http://schemas.microsoft.com/office/drawing/2010/main"/>
                </a:ext>
              </a:extLst>
            </a:blip>
            <a:stretch>
              <a:fillRect/>
            </a:stretch>
          </p:blipFill>
          <p:spPr>
            <a:xfrm>
              <a:off x="2374315" y="2817447"/>
              <a:ext cx="87335" cy="81973"/>
            </a:xfrm>
            <a:prstGeom prst="rect">
              <a:avLst/>
            </a:prstGeom>
          </p:spPr>
        </p:pic>
        <p:pic>
          <p:nvPicPr>
            <p:cNvPr id="56" name="!!DataMovingGlow-WHITE">
              <a:extLst>
                <a:ext uri="{FF2B5EF4-FFF2-40B4-BE49-F238E27FC236}">
                  <a16:creationId xmlns:a16="http://schemas.microsoft.com/office/drawing/2014/main" id="{16DC6DB9-37EB-4768-C7EA-61109EF3AB9D}"/>
                </a:ext>
                <a:ext uri="{C183D7F6-B498-43B3-948B-1728B52AA6E4}">
                  <adec:decorative xmlns:adec="http://schemas.microsoft.com/office/drawing/2017/decorative" val="1"/>
                </a:ext>
              </a:extLst>
            </p:cNvPr>
            <p:cNvPicPr>
              <a:picLocks noChangeAspect="1"/>
            </p:cNvPicPr>
            <p:nvPr/>
          </p:nvPicPr>
          <p:blipFill>
            <a:blip r:embed="rId33" cstate="screen">
              <a:duotone>
                <a:prstClr val="black"/>
                <a:schemeClr val="accent2">
                  <a:tint val="45000"/>
                  <a:satMod val="400000"/>
                </a:schemeClr>
              </a:duotone>
              <a:extLst>
                <a:ext uri="{BEBA8EAE-BF5A-486C-A8C5-ECC9F3942E4B}">
                  <a14:imgProps xmlns:a14="http://schemas.microsoft.com/office/drawing/2010/main">
                    <a14:imgLayer r:embed="rId34">
                      <a14:imgEffect>
                        <a14:colorTemperature colorTemp="11500"/>
                      </a14:imgEffect>
                      <a14:imgEffect>
                        <a14:brightnessContrast bright="41000"/>
                      </a14:imgEffect>
                    </a14:imgLayer>
                  </a14:imgProps>
                </a:ext>
                <a:ext uri="{28A0092B-C50C-407E-A947-70E740481C1C}">
                  <a14:useLocalDpi xmlns:a14="http://schemas.microsoft.com/office/drawing/2010/main"/>
                </a:ext>
              </a:extLst>
            </a:blip>
            <a:stretch>
              <a:fillRect/>
            </a:stretch>
          </p:blipFill>
          <p:spPr>
            <a:xfrm>
              <a:off x="1950704" y="3430539"/>
              <a:ext cx="87335" cy="81973"/>
            </a:xfrm>
            <a:prstGeom prst="rect">
              <a:avLst/>
            </a:prstGeom>
          </p:spPr>
        </p:pic>
        <p:pic>
          <p:nvPicPr>
            <p:cNvPr id="57" name="!!DataMovingGlow-WHITE">
              <a:extLst>
                <a:ext uri="{FF2B5EF4-FFF2-40B4-BE49-F238E27FC236}">
                  <a16:creationId xmlns:a16="http://schemas.microsoft.com/office/drawing/2014/main" id="{A2A42AD0-C455-2194-3859-693E5216ED01}"/>
                </a:ext>
                <a:ext uri="{C183D7F6-B498-43B3-948B-1728B52AA6E4}">
                  <adec:decorative xmlns:adec="http://schemas.microsoft.com/office/drawing/2017/decorative" val="1"/>
                </a:ext>
              </a:extLst>
            </p:cNvPr>
            <p:cNvPicPr>
              <a:picLocks noChangeAspect="1"/>
            </p:cNvPicPr>
            <p:nvPr/>
          </p:nvPicPr>
          <p:blipFill>
            <a:blip r:embed="rId33" cstate="screen">
              <a:duotone>
                <a:prstClr val="black"/>
                <a:schemeClr val="accent2">
                  <a:tint val="45000"/>
                  <a:satMod val="400000"/>
                </a:schemeClr>
              </a:duotone>
              <a:extLst>
                <a:ext uri="{BEBA8EAE-BF5A-486C-A8C5-ECC9F3942E4B}">
                  <a14:imgProps xmlns:a14="http://schemas.microsoft.com/office/drawing/2010/main">
                    <a14:imgLayer r:embed="rId34">
                      <a14:imgEffect>
                        <a14:colorTemperature colorTemp="11500"/>
                      </a14:imgEffect>
                      <a14:imgEffect>
                        <a14:brightnessContrast bright="41000"/>
                      </a14:imgEffect>
                    </a14:imgLayer>
                  </a14:imgProps>
                </a:ext>
                <a:ext uri="{28A0092B-C50C-407E-A947-70E740481C1C}">
                  <a14:useLocalDpi xmlns:a14="http://schemas.microsoft.com/office/drawing/2010/main"/>
                </a:ext>
              </a:extLst>
            </a:blip>
            <a:stretch>
              <a:fillRect/>
            </a:stretch>
          </p:blipFill>
          <p:spPr>
            <a:xfrm>
              <a:off x="1874562" y="4179140"/>
              <a:ext cx="87335" cy="81973"/>
            </a:xfrm>
            <a:prstGeom prst="rect">
              <a:avLst/>
            </a:prstGeom>
          </p:spPr>
        </p:pic>
        <p:pic>
          <p:nvPicPr>
            <p:cNvPr id="58" name="!!DataMovingGlow-WHITE">
              <a:extLst>
                <a:ext uri="{FF2B5EF4-FFF2-40B4-BE49-F238E27FC236}">
                  <a16:creationId xmlns:a16="http://schemas.microsoft.com/office/drawing/2014/main" id="{A7424B73-C537-3AEC-C2B3-91BDD3524672}"/>
                </a:ext>
                <a:ext uri="{C183D7F6-B498-43B3-948B-1728B52AA6E4}">
                  <adec:decorative xmlns:adec="http://schemas.microsoft.com/office/drawing/2017/decorative" val="1"/>
                </a:ext>
              </a:extLst>
            </p:cNvPr>
            <p:cNvPicPr>
              <a:picLocks noChangeAspect="1"/>
            </p:cNvPicPr>
            <p:nvPr/>
          </p:nvPicPr>
          <p:blipFill>
            <a:blip r:embed="rId33" cstate="screen">
              <a:duotone>
                <a:prstClr val="black"/>
                <a:schemeClr val="accent2">
                  <a:tint val="45000"/>
                  <a:satMod val="400000"/>
                </a:schemeClr>
              </a:duotone>
              <a:extLst>
                <a:ext uri="{BEBA8EAE-BF5A-486C-A8C5-ECC9F3942E4B}">
                  <a14:imgProps xmlns:a14="http://schemas.microsoft.com/office/drawing/2010/main">
                    <a14:imgLayer r:embed="rId34">
                      <a14:imgEffect>
                        <a14:colorTemperature colorTemp="11500"/>
                      </a14:imgEffect>
                      <a14:imgEffect>
                        <a14:brightnessContrast bright="41000"/>
                      </a14:imgEffect>
                    </a14:imgLayer>
                  </a14:imgProps>
                </a:ext>
                <a:ext uri="{28A0092B-C50C-407E-A947-70E740481C1C}">
                  <a14:useLocalDpi xmlns:a14="http://schemas.microsoft.com/office/drawing/2010/main"/>
                </a:ext>
              </a:extLst>
            </a:blip>
            <a:stretch>
              <a:fillRect/>
            </a:stretch>
          </p:blipFill>
          <p:spPr>
            <a:xfrm>
              <a:off x="2138314" y="4867651"/>
              <a:ext cx="87335" cy="81973"/>
            </a:xfrm>
            <a:prstGeom prst="rect">
              <a:avLst/>
            </a:prstGeom>
          </p:spPr>
        </p:pic>
        <p:pic>
          <p:nvPicPr>
            <p:cNvPr id="59" name="!!DataMovingGlow-WHITE">
              <a:extLst>
                <a:ext uri="{FF2B5EF4-FFF2-40B4-BE49-F238E27FC236}">
                  <a16:creationId xmlns:a16="http://schemas.microsoft.com/office/drawing/2014/main" id="{9A7F305F-AF0E-92A0-DE6C-1F4393F8961B}"/>
                </a:ext>
                <a:ext uri="{C183D7F6-B498-43B3-948B-1728B52AA6E4}">
                  <adec:decorative xmlns:adec="http://schemas.microsoft.com/office/drawing/2017/decorative" val="1"/>
                </a:ext>
              </a:extLst>
            </p:cNvPr>
            <p:cNvPicPr>
              <a:picLocks noChangeAspect="1"/>
            </p:cNvPicPr>
            <p:nvPr/>
          </p:nvPicPr>
          <p:blipFill>
            <a:blip r:embed="rId33" cstate="screen">
              <a:duotone>
                <a:prstClr val="black"/>
                <a:schemeClr val="accent2">
                  <a:tint val="45000"/>
                  <a:satMod val="400000"/>
                </a:schemeClr>
              </a:duotone>
              <a:extLst>
                <a:ext uri="{BEBA8EAE-BF5A-486C-A8C5-ECC9F3942E4B}">
                  <a14:imgProps xmlns:a14="http://schemas.microsoft.com/office/drawing/2010/main">
                    <a14:imgLayer r:embed="rId34">
                      <a14:imgEffect>
                        <a14:colorTemperature colorTemp="11500"/>
                      </a14:imgEffect>
                      <a14:imgEffect>
                        <a14:brightnessContrast bright="41000"/>
                      </a14:imgEffect>
                    </a14:imgLayer>
                  </a14:imgProps>
                </a:ext>
                <a:ext uri="{28A0092B-C50C-407E-A947-70E740481C1C}">
                  <a14:useLocalDpi xmlns:a14="http://schemas.microsoft.com/office/drawing/2010/main"/>
                </a:ext>
              </a:extLst>
            </a:blip>
            <a:stretch>
              <a:fillRect/>
            </a:stretch>
          </p:blipFill>
          <p:spPr>
            <a:xfrm>
              <a:off x="2683255" y="5389234"/>
              <a:ext cx="87335" cy="81973"/>
            </a:xfrm>
            <a:prstGeom prst="rect">
              <a:avLst/>
            </a:prstGeom>
          </p:spPr>
        </p:pic>
        <p:pic>
          <p:nvPicPr>
            <p:cNvPr id="60" name="!!DataMovingGlow-WHITE">
              <a:extLst>
                <a:ext uri="{FF2B5EF4-FFF2-40B4-BE49-F238E27FC236}">
                  <a16:creationId xmlns:a16="http://schemas.microsoft.com/office/drawing/2014/main" id="{E7D78E60-2E03-8D7F-989F-CAFF1F2519E6}"/>
                </a:ext>
                <a:ext uri="{C183D7F6-B498-43B3-948B-1728B52AA6E4}">
                  <adec:decorative xmlns:adec="http://schemas.microsoft.com/office/drawing/2017/decorative" val="1"/>
                </a:ext>
              </a:extLst>
            </p:cNvPr>
            <p:cNvPicPr>
              <a:picLocks noChangeAspect="1"/>
            </p:cNvPicPr>
            <p:nvPr/>
          </p:nvPicPr>
          <p:blipFill>
            <a:blip r:embed="rId33" cstate="screen">
              <a:duotone>
                <a:prstClr val="black"/>
                <a:schemeClr val="accent2">
                  <a:tint val="45000"/>
                  <a:satMod val="400000"/>
                </a:schemeClr>
              </a:duotone>
              <a:extLst>
                <a:ext uri="{BEBA8EAE-BF5A-486C-A8C5-ECC9F3942E4B}">
                  <a14:imgProps xmlns:a14="http://schemas.microsoft.com/office/drawing/2010/main">
                    <a14:imgLayer r:embed="rId34">
                      <a14:imgEffect>
                        <a14:colorTemperature colorTemp="11500"/>
                      </a14:imgEffect>
                      <a14:imgEffect>
                        <a14:brightnessContrast bright="41000"/>
                      </a14:imgEffect>
                    </a14:imgLayer>
                  </a14:imgProps>
                </a:ext>
                <a:ext uri="{28A0092B-C50C-407E-A947-70E740481C1C}">
                  <a14:useLocalDpi xmlns:a14="http://schemas.microsoft.com/office/drawing/2010/main"/>
                </a:ext>
              </a:extLst>
            </a:blip>
            <a:stretch>
              <a:fillRect/>
            </a:stretch>
          </p:blipFill>
          <p:spPr>
            <a:xfrm>
              <a:off x="4145585" y="5377421"/>
              <a:ext cx="87335" cy="81973"/>
            </a:xfrm>
            <a:prstGeom prst="rect">
              <a:avLst/>
            </a:prstGeom>
          </p:spPr>
        </p:pic>
        <p:pic>
          <p:nvPicPr>
            <p:cNvPr id="61" name="!!DataMovingGlow-WHITE">
              <a:extLst>
                <a:ext uri="{FF2B5EF4-FFF2-40B4-BE49-F238E27FC236}">
                  <a16:creationId xmlns:a16="http://schemas.microsoft.com/office/drawing/2014/main" id="{5B0BCBCC-2EB0-2FB9-BECA-6FADEE106C5C}"/>
                </a:ext>
                <a:ext uri="{C183D7F6-B498-43B3-948B-1728B52AA6E4}">
                  <adec:decorative xmlns:adec="http://schemas.microsoft.com/office/drawing/2017/decorative" val="1"/>
                </a:ext>
              </a:extLst>
            </p:cNvPr>
            <p:cNvPicPr>
              <a:picLocks noChangeAspect="1"/>
            </p:cNvPicPr>
            <p:nvPr/>
          </p:nvPicPr>
          <p:blipFill>
            <a:blip r:embed="rId33" cstate="screen">
              <a:duotone>
                <a:prstClr val="black"/>
                <a:schemeClr val="accent2">
                  <a:tint val="45000"/>
                  <a:satMod val="400000"/>
                </a:schemeClr>
              </a:duotone>
              <a:extLst>
                <a:ext uri="{BEBA8EAE-BF5A-486C-A8C5-ECC9F3942E4B}">
                  <a14:imgProps xmlns:a14="http://schemas.microsoft.com/office/drawing/2010/main">
                    <a14:imgLayer r:embed="rId34">
                      <a14:imgEffect>
                        <a14:colorTemperature colorTemp="11500"/>
                      </a14:imgEffect>
                      <a14:imgEffect>
                        <a14:brightnessContrast bright="41000"/>
                      </a14:imgEffect>
                    </a14:imgLayer>
                  </a14:imgProps>
                </a:ext>
                <a:ext uri="{28A0092B-C50C-407E-A947-70E740481C1C}">
                  <a14:useLocalDpi xmlns:a14="http://schemas.microsoft.com/office/drawing/2010/main"/>
                </a:ext>
              </a:extLst>
            </a:blip>
            <a:stretch>
              <a:fillRect/>
            </a:stretch>
          </p:blipFill>
          <p:spPr>
            <a:xfrm>
              <a:off x="4721504" y="4872310"/>
              <a:ext cx="87335" cy="81973"/>
            </a:xfrm>
            <a:prstGeom prst="rect">
              <a:avLst/>
            </a:prstGeom>
          </p:spPr>
        </p:pic>
        <p:pic>
          <p:nvPicPr>
            <p:cNvPr id="62" name="!!DataMovingGlow-WHITE">
              <a:extLst>
                <a:ext uri="{FF2B5EF4-FFF2-40B4-BE49-F238E27FC236}">
                  <a16:creationId xmlns:a16="http://schemas.microsoft.com/office/drawing/2014/main" id="{7FC1C457-81E0-606F-D9AB-E5E0DE547CBD}"/>
                </a:ext>
                <a:ext uri="{C183D7F6-B498-43B3-948B-1728B52AA6E4}">
                  <adec:decorative xmlns:adec="http://schemas.microsoft.com/office/drawing/2017/decorative" val="1"/>
                </a:ext>
              </a:extLst>
            </p:cNvPr>
            <p:cNvPicPr>
              <a:picLocks noChangeAspect="1"/>
            </p:cNvPicPr>
            <p:nvPr/>
          </p:nvPicPr>
          <p:blipFill>
            <a:blip r:embed="rId33" cstate="screen">
              <a:duotone>
                <a:prstClr val="black"/>
                <a:schemeClr val="accent2">
                  <a:tint val="45000"/>
                  <a:satMod val="400000"/>
                </a:schemeClr>
              </a:duotone>
              <a:extLst>
                <a:ext uri="{BEBA8EAE-BF5A-486C-A8C5-ECC9F3942E4B}">
                  <a14:imgProps xmlns:a14="http://schemas.microsoft.com/office/drawing/2010/main">
                    <a14:imgLayer r:embed="rId34">
                      <a14:imgEffect>
                        <a14:colorTemperature colorTemp="11500"/>
                      </a14:imgEffect>
                      <a14:imgEffect>
                        <a14:brightnessContrast bright="41000"/>
                      </a14:imgEffect>
                    </a14:imgLayer>
                  </a14:imgProps>
                </a:ext>
                <a:ext uri="{28A0092B-C50C-407E-A947-70E740481C1C}">
                  <a14:useLocalDpi xmlns:a14="http://schemas.microsoft.com/office/drawing/2010/main"/>
                </a:ext>
              </a:extLst>
            </a:blip>
            <a:stretch>
              <a:fillRect/>
            </a:stretch>
          </p:blipFill>
          <p:spPr>
            <a:xfrm>
              <a:off x="4964895" y="4152125"/>
              <a:ext cx="87335" cy="81973"/>
            </a:xfrm>
            <a:prstGeom prst="rect">
              <a:avLst/>
            </a:prstGeom>
          </p:spPr>
        </p:pic>
        <p:pic>
          <p:nvPicPr>
            <p:cNvPr id="63" name="!!DataMovingGlow-WHITE">
              <a:extLst>
                <a:ext uri="{FF2B5EF4-FFF2-40B4-BE49-F238E27FC236}">
                  <a16:creationId xmlns:a16="http://schemas.microsoft.com/office/drawing/2014/main" id="{1502CBD3-4BD2-C668-7114-C0692C9CBFEC}"/>
                </a:ext>
                <a:ext uri="{C183D7F6-B498-43B3-948B-1728B52AA6E4}">
                  <adec:decorative xmlns:adec="http://schemas.microsoft.com/office/drawing/2017/decorative" val="1"/>
                </a:ext>
              </a:extLst>
            </p:cNvPr>
            <p:cNvPicPr>
              <a:picLocks noChangeAspect="1"/>
            </p:cNvPicPr>
            <p:nvPr/>
          </p:nvPicPr>
          <p:blipFill>
            <a:blip r:embed="rId33" cstate="screen">
              <a:duotone>
                <a:prstClr val="black"/>
                <a:schemeClr val="accent2">
                  <a:tint val="45000"/>
                  <a:satMod val="400000"/>
                </a:schemeClr>
              </a:duotone>
              <a:extLst>
                <a:ext uri="{BEBA8EAE-BF5A-486C-A8C5-ECC9F3942E4B}">
                  <a14:imgProps xmlns:a14="http://schemas.microsoft.com/office/drawing/2010/main">
                    <a14:imgLayer r:embed="rId34">
                      <a14:imgEffect>
                        <a14:colorTemperature colorTemp="11500"/>
                      </a14:imgEffect>
                      <a14:imgEffect>
                        <a14:brightnessContrast bright="41000"/>
                      </a14:imgEffect>
                    </a14:imgLayer>
                  </a14:imgProps>
                </a:ext>
                <a:ext uri="{28A0092B-C50C-407E-A947-70E740481C1C}">
                  <a14:useLocalDpi xmlns:a14="http://schemas.microsoft.com/office/drawing/2010/main"/>
                </a:ext>
              </a:extLst>
            </a:blip>
            <a:stretch>
              <a:fillRect/>
            </a:stretch>
          </p:blipFill>
          <p:spPr>
            <a:xfrm>
              <a:off x="4864576" y="3419756"/>
              <a:ext cx="87335" cy="81973"/>
            </a:xfrm>
            <a:prstGeom prst="rect">
              <a:avLst/>
            </a:prstGeom>
          </p:spPr>
        </p:pic>
        <p:cxnSp>
          <p:nvCxnSpPr>
            <p:cNvPr id="64" name="Straight Connector 63">
              <a:extLst>
                <a:ext uri="{FF2B5EF4-FFF2-40B4-BE49-F238E27FC236}">
                  <a16:creationId xmlns:a16="http://schemas.microsoft.com/office/drawing/2014/main" id="{1C1C25C6-FA82-465B-C5F4-75DE6808DD81}"/>
                </a:ext>
              </a:extLst>
            </p:cNvPr>
            <p:cNvCxnSpPr>
              <a:cxnSpLocks/>
            </p:cNvCxnSpPr>
            <p:nvPr/>
          </p:nvCxnSpPr>
          <p:spPr>
            <a:xfrm flipH="1">
              <a:off x="3793213" y="2187435"/>
              <a:ext cx="108672" cy="406349"/>
            </a:xfrm>
            <a:prstGeom prst="line">
              <a:avLst/>
            </a:prstGeom>
            <a:ln w="6350" cap="rnd">
              <a:solidFill>
                <a:schemeClr val="accent2"/>
              </a:solidFill>
              <a:prstDash val="sysDash"/>
              <a:headEnd type="arrow" w="med" len="sm"/>
              <a:tailEnd type="arrow" w="med" len="sm"/>
            </a:ln>
          </p:spPr>
          <p:style>
            <a:lnRef idx="2">
              <a:schemeClr val="accent1"/>
            </a:lnRef>
            <a:fillRef idx="0">
              <a:schemeClr val="accent1"/>
            </a:fillRef>
            <a:effectRef idx="1">
              <a:schemeClr val="accent1"/>
            </a:effectRef>
            <a:fontRef idx="minor">
              <a:schemeClr val="tx1"/>
            </a:fontRef>
          </p:style>
        </p:cxnSp>
        <p:pic>
          <p:nvPicPr>
            <p:cNvPr id="65" name="!!DataMovingGlow-WHITE">
              <a:extLst>
                <a:ext uri="{FF2B5EF4-FFF2-40B4-BE49-F238E27FC236}">
                  <a16:creationId xmlns:a16="http://schemas.microsoft.com/office/drawing/2014/main" id="{5CB6935E-CF7A-911B-02E4-3F0D7675403A}"/>
                </a:ext>
                <a:ext uri="{C183D7F6-B498-43B3-948B-1728B52AA6E4}">
                  <adec:decorative xmlns:adec="http://schemas.microsoft.com/office/drawing/2017/decorative" val="1"/>
                </a:ext>
              </a:extLst>
            </p:cNvPr>
            <p:cNvPicPr>
              <a:picLocks noChangeAspect="1"/>
            </p:cNvPicPr>
            <p:nvPr/>
          </p:nvPicPr>
          <p:blipFill>
            <a:blip r:embed="rId33" cstate="screen">
              <a:duotone>
                <a:prstClr val="black"/>
                <a:schemeClr val="accent2">
                  <a:tint val="45000"/>
                  <a:satMod val="400000"/>
                </a:schemeClr>
              </a:duotone>
              <a:extLst>
                <a:ext uri="{BEBA8EAE-BF5A-486C-A8C5-ECC9F3942E4B}">
                  <a14:imgProps xmlns:a14="http://schemas.microsoft.com/office/drawing/2010/main">
                    <a14:imgLayer r:embed="rId34">
                      <a14:imgEffect>
                        <a14:colorTemperature colorTemp="11500"/>
                      </a14:imgEffect>
                      <a14:imgEffect>
                        <a14:brightnessContrast bright="41000"/>
                      </a14:imgEffect>
                    </a14:imgLayer>
                  </a14:imgProps>
                </a:ext>
                <a:ext uri="{28A0092B-C50C-407E-A947-70E740481C1C}">
                  <a14:useLocalDpi xmlns:a14="http://schemas.microsoft.com/office/drawing/2010/main"/>
                </a:ext>
              </a:extLst>
            </a:blip>
            <a:stretch>
              <a:fillRect/>
            </a:stretch>
          </p:blipFill>
          <p:spPr>
            <a:xfrm>
              <a:off x="3766382" y="2480756"/>
              <a:ext cx="87335" cy="81973"/>
            </a:xfrm>
            <a:prstGeom prst="rect">
              <a:avLst/>
            </a:prstGeom>
          </p:spPr>
        </p:pic>
        <p:cxnSp>
          <p:nvCxnSpPr>
            <p:cNvPr id="66" name="Straight Connector 65">
              <a:extLst>
                <a:ext uri="{FF2B5EF4-FFF2-40B4-BE49-F238E27FC236}">
                  <a16:creationId xmlns:a16="http://schemas.microsoft.com/office/drawing/2014/main" id="{73D98FC0-3FE8-63C5-9B2B-A3BA8C728D43}"/>
                </a:ext>
              </a:extLst>
            </p:cNvPr>
            <p:cNvCxnSpPr>
              <a:cxnSpLocks/>
            </p:cNvCxnSpPr>
            <p:nvPr/>
          </p:nvCxnSpPr>
          <p:spPr>
            <a:xfrm>
              <a:off x="2984546" y="2174621"/>
              <a:ext cx="110748" cy="408669"/>
            </a:xfrm>
            <a:prstGeom prst="line">
              <a:avLst/>
            </a:prstGeom>
            <a:ln w="6350" cap="rnd">
              <a:solidFill>
                <a:schemeClr val="accent2"/>
              </a:solidFill>
              <a:prstDash val="sysDash"/>
              <a:headEnd type="arrow" w="med" len="sm"/>
              <a:tailEnd type="arrow" w="med" len="sm"/>
            </a:ln>
          </p:spPr>
          <p:style>
            <a:lnRef idx="2">
              <a:schemeClr val="accent1"/>
            </a:lnRef>
            <a:fillRef idx="0">
              <a:schemeClr val="accent1"/>
            </a:fillRef>
            <a:effectRef idx="1">
              <a:schemeClr val="accent1"/>
            </a:effectRef>
            <a:fontRef idx="minor">
              <a:schemeClr val="tx1"/>
            </a:fontRef>
          </p:style>
        </p:cxnSp>
        <p:pic>
          <p:nvPicPr>
            <p:cNvPr id="67" name="!!DataMovingGlow-WHITE">
              <a:extLst>
                <a:ext uri="{FF2B5EF4-FFF2-40B4-BE49-F238E27FC236}">
                  <a16:creationId xmlns:a16="http://schemas.microsoft.com/office/drawing/2014/main" id="{6A58BC60-DCA1-7D7F-25AC-2FD2ACD98A89}"/>
                </a:ext>
                <a:ext uri="{C183D7F6-B498-43B3-948B-1728B52AA6E4}">
                  <adec:decorative xmlns:adec="http://schemas.microsoft.com/office/drawing/2017/decorative" val="1"/>
                </a:ext>
              </a:extLst>
            </p:cNvPr>
            <p:cNvPicPr>
              <a:picLocks noChangeAspect="1"/>
            </p:cNvPicPr>
            <p:nvPr/>
          </p:nvPicPr>
          <p:blipFill>
            <a:blip r:embed="rId33" cstate="screen">
              <a:duotone>
                <a:prstClr val="black"/>
                <a:schemeClr val="accent2">
                  <a:tint val="45000"/>
                  <a:satMod val="400000"/>
                </a:schemeClr>
              </a:duotone>
              <a:extLst>
                <a:ext uri="{BEBA8EAE-BF5A-486C-A8C5-ECC9F3942E4B}">
                  <a14:imgProps xmlns:a14="http://schemas.microsoft.com/office/drawing/2010/main">
                    <a14:imgLayer r:embed="rId34">
                      <a14:imgEffect>
                        <a14:colorTemperature colorTemp="11500"/>
                      </a14:imgEffect>
                      <a14:imgEffect>
                        <a14:brightnessContrast bright="41000"/>
                      </a14:imgEffect>
                    </a14:imgLayer>
                  </a14:imgProps>
                </a:ext>
                <a:ext uri="{28A0092B-C50C-407E-A947-70E740481C1C}">
                  <a14:useLocalDpi xmlns:a14="http://schemas.microsoft.com/office/drawing/2010/main"/>
                </a:ext>
              </a:extLst>
            </a:blip>
            <a:stretch>
              <a:fillRect/>
            </a:stretch>
          </p:blipFill>
          <p:spPr>
            <a:xfrm>
              <a:off x="3032043" y="2461153"/>
              <a:ext cx="87335" cy="81973"/>
            </a:xfrm>
            <a:prstGeom prst="rect">
              <a:avLst/>
            </a:prstGeom>
          </p:spPr>
        </p:pic>
        <p:pic>
          <p:nvPicPr>
            <p:cNvPr id="68" name="Picture 67">
              <a:extLst>
                <a:ext uri="{FF2B5EF4-FFF2-40B4-BE49-F238E27FC236}">
                  <a16:creationId xmlns:a16="http://schemas.microsoft.com/office/drawing/2014/main" id="{554D1E4A-17FA-39D7-DDDD-9CE3105BDF76}"/>
                </a:ext>
              </a:extLst>
            </p:cNvPr>
            <p:cNvPicPr>
              <a:picLocks noChangeAspect="1"/>
            </p:cNvPicPr>
            <p:nvPr/>
          </p:nvPicPr>
          <p:blipFill>
            <a:blip r:embed="rId35" cstate="screen">
              <a:extLst>
                <a:ext uri="{28A0092B-C50C-407E-A947-70E740481C1C}">
                  <a14:useLocalDpi xmlns:a14="http://schemas.microsoft.com/office/drawing/2010/main"/>
                </a:ext>
              </a:extLst>
            </a:blip>
            <a:srcRect/>
            <a:stretch/>
          </p:blipFill>
          <p:spPr>
            <a:xfrm>
              <a:off x="1367528" y="3139773"/>
              <a:ext cx="312274" cy="312274"/>
            </a:xfrm>
            <a:prstGeom prst="rect">
              <a:avLst/>
            </a:prstGeom>
          </p:spPr>
        </p:pic>
        <p:pic>
          <p:nvPicPr>
            <p:cNvPr id="69" name="Picture 68">
              <a:extLst>
                <a:ext uri="{FF2B5EF4-FFF2-40B4-BE49-F238E27FC236}">
                  <a16:creationId xmlns:a16="http://schemas.microsoft.com/office/drawing/2014/main" id="{8A4EB5DF-9378-20D4-E81C-F4C407CE26A8}"/>
                </a:ext>
              </a:extLst>
            </p:cNvPr>
            <p:cNvPicPr>
              <a:picLocks noChangeAspect="1"/>
            </p:cNvPicPr>
            <p:nvPr/>
          </p:nvPicPr>
          <p:blipFill>
            <a:blip r:embed="rId36" cstate="screen">
              <a:extLst>
                <a:ext uri="{28A0092B-C50C-407E-A947-70E740481C1C}">
                  <a14:useLocalDpi xmlns:a14="http://schemas.microsoft.com/office/drawing/2010/main"/>
                </a:ext>
              </a:extLst>
            </a:blip>
            <a:stretch>
              <a:fillRect/>
            </a:stretch>
          </p:blipFill>
          <p:spPr>
            <a:xfrm>
              <a:off x="1605728" y="5022292"/>
              <a:ext cx="312274" cy="312274"/>
            </a:xfrm>
            <a:prstGeom prst="rect">
              <a:avLst/>
            </a:prstGeom>
          </p:spPr>
        </p:pic>
        <p:pic>
          <p:nvPicPr>
            <p:cNvPr id="70" name="Graphic 8">
              <a:extLst>
                <a:ext uri="{FF2B5EF4-FFF2-40B4-BE49-F238E27FC236}">
                  <a16:creationId xmlns:a16="http://schemas.microsoft.com/office/drawing/2014/main" id="{AA9BC427-721B-C543-489D-343A4835B012}"/>
                </a:ext>
                <a:ext uri="{C183D7F6-B498-43B3-948B-1728B52AA6E4}">
                  <adec:decorative xmlns:adec="http://schemas.microsoft.com/office/drawing/2017/decorative" val="1"/>
                </a:ext>
              </a:extLst>
            </p:cNvPr>
            <p:cNvPicPr>
              <a:picLocks noChangeAspect="1"/>
            </p:cNvPicPr>
            <p:nvPr/>
          </p:nvPicPr>
          <p:blipFill>
            <a:blip r:embed="rId37" cstate="screen">
              <a:extLst>
                <a:ext uri="{28A0092B-C50C-407E-A947-70E740481C1C}">
                  <a14:useLocalDpi xmlns:a14="http://schemas.microsoft.com/office/drawing/2010/main"/>
                </a:ext>
              </a:extLst>
            </a:blip>
            <a:srcRect/>
            <a:stretch/>
          </p:blipFill>
          <p:spPr>
            <a:xfrm>
              <a:off x="1246080" y="4077576"/>
              <a:ext cx="326098" cy="326098"/>
            </a:xfrm>
            <a:prstGeom prst="rect">
              <a:avLst/>
            </a:prstGeom>
            <a:effectLst/>
          </p:spPr>
        </p:pic>
      </p:grpSp>
    </p:spTree>
    <p:extLst>
      <p:ext uri="{BB962C8B-B14F-4D97-AF65-F5344CB8AC3E}">
        <p14:creationId xmlns:p14="http://schemas.microsoft.com/office/powerpoint/2010/main" val="260633810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7DE7713-BBC6-8556-353A-ECEFC21361D2}"/>
              </a:ext>
              <a:ext uri="{C183D7F6-B498-43B3-948B-1728B52AA6E4}">
                <adec:decorative xmlns:adec="http://schemas.microsoft.com/office/drawing/2017/decorative" val="1"/>
              </a:ext>
            </a:extLst>
          </p:cNvPr>
          <p:cNvPicPr>
            <a:picLocks noChangeAspect="1"/>
          </p:cNvPicPr>
          <p:nvPr/>
        </p:nvPicPr>
        <p:blipFill rotWithShape="1">
          <a:blip r:embed="rId3" cstate="screen">
            <a:alphaModFix amt="50000"/>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a:ext>
            </a:extLst>
          </a:blip>
          <a:srcRect/>
          <a:stretch/>
        </p:blipFill>
        <p:spPr>
          <a:xfrm>
            <a:off x="589069" y="1654627"/>
            <a:ext cx="11013862" cy="4656203"/>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9" name="TextBox 8">
            <a:extLst>
              <a:ext uri="{FF2B5EF4-FFF2-40B4-BE49-F238E27FC236}">
                <a16:creationId xmlns:a16="http://schemas.microsoft.com/office/drawing/2014/main" id="{18DE87D2-0493-ED80-E51F-062ACB758B3B}"/>
              </a:ext>
              <a:ext uri="{C183D7F6-B498-43B3-948B-1728B52AA6E4}">
                <adec:decorative xmlns:adec="http://schemas.microsoft.com/office/drawing/2017/decorative" val="1"/>
              </a:ext>
            </a:extLst>
          </p:cNvPr>
          <p:cNvSpPr txBox="1">
            <a:spLocks/>
          </p:cNvSpPr>
          <p:nvPr/>
        </p:nvSpPr>
        <p:spPr>
          <a:xfrm>
            <a:off x="680509" y="1737582"/>
            <a:ext cx="5415491" cy="4481808"/>
          </a:xfrm>
          <a:prstGeom prst="roundRect">
            <a:avLst>
              <a:gd name="adj" fmla="val 1735"/>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lvl="0" indent="0" defTabSz="932472" fontAlgn="base">
              <a:lnSpc>
                <a:spcPct val="100000"/>
              </a:lnSpc>
              <a:spcBef>
                <a:spcPct val="0"/>
              </a:spcBef>
              <a:spcAft>
                <a:spcPct val="0"/>
              </a:spcAft>
              <a:buClrTx/>
              <a:buSzTx/>
              <a:buFontTx/>
              <a:buNone/>
              <a:tabLst/>
              <a:defRPr kumimoji="0" sz="1600" b="0" i="0" u="none" strike="noStrike" cap="none" spc="0" normalizeH="0" baseline="0">
                <a:ln>
                  <a:noFill/>
                </a:ln>
                <a:solidFill>
                  <a:srgbClr val="000000"/>
                </a:solidFill>
                <a:effectLst/>
                <a:uLnTx/>
                <a:uFillTx/>
                <a:latin typeface="Segoe UI"/>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6" name="Title 5">
            <a:extLst>
              <a:ext uri="{FF2B5EF4-FFF2-40B4-BE49-F238E27FC236}">
                <a16:creationId xmlns:a16="http://schemas.microsoft.com/office/drawing/2014/main" id="{4B6AE859-B2F1-1242-6946-69383460BB0F}"/>
              </a:ext>
              <a:ext uri="{C183D7F6-B498-43B3-948B-1728B52AA6E4}">
                <adec:decorative xmlns:adec="http://schemas.microsoft.com/office/drawing/2017/decorative" val="0"/>
              </a:ext>
            </a:extLst>
          </p:cNvPr>
          <p:cNvSpPr>
            <a:spLocks noGrp="1"/>
          </p:cNvSpPr>
          <p:nvPr>
            <p:ph type="title"/>
          </p:nvPr>
        </p:nvSpPr>
        <p:spPr>
          <a:noFill/>
        </p:spPr>
        <p:txBody>
          <a:bodyPr/>
          <a:lstStyle/>
          <a:p>
            <a:r>
              <a:rPr lang="en-IN">
                <a:solidFill>
                  <a:schemeClr val="tx2"/>
                </a:solidFill>
              </a:rPr>
              <a:t>Chat</a:t>
            </a:r>
          </a:p>
        </p:txBody>
      </p:sp>
      <p:sp>
        <p:nvSpPr>
          <p:cNvPr id="4" name="TextBox 3">
            <a:extLst>
              <a:ext uri="{FF2B5EF4-FFF2-40B4-BE49-F238E27FC236}">
                <a16:creationId xmlns:a16="http://schemas.microsoft.com/office/drawing/2014/main" id="{F414A11B-9BA5-C019-4D79-D82885FD157B}"/>
              </a:ext>
              <a:ext uri="{C183D7F6-B498-43B3-948B-1728B52AA6E4}">
                <adec:decorative xmlns:adec="http://schemas.microsoft.com/office/drawing/2017/decorative" val="0"/>
              </a:ext>
            </a:extLst>
          </p:cNvPr>
          <p:cNvSpPr txBox="1"/>
          <p:nvPr/>
        </p:nvSpPr>
        <p:spPr>
          <a:xfrm>
            <a:off x="588261" y="1232650"/>
            <a:ext cx="4882899" cy="217945"/>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78D4"/>
                </a:solidFill>
                <a:effectLst/>
                <a:uLnTx/>
                <a:uFillTx/>
                <a:latin typeface="Segoe UI"/>
                <a:ea typeface="+mn-ea"/>
                <a:cs typeface="+mn-cs"/>
                <a:hlinkClick r:id="rId5">
                  <a:extLst>
                    <a:ext uri="{A12FA001-AC4F-418D-AE19-62706E023703}">
                      <ahyp:hlinkClr xmlns:ahyp="http://schemas.microsoft.com/office/drawing/2018/hyperlinkcolor" val="tx"/>
                    </a:ext>
                  </a:extLst>
                </a:hlinkClick>
              </a:rPr>
              <a:t>Get started with Chat in the Microsoft 365 Copilot App</a:t>
            </a:r>
            <a:endParaRPr kumimoji="0" lang="en-US" sz="1400" b="0" i="0" u="none" strike="noStrike" kern="1200" cap="none" spc="0" normalizeH="0" baseline="0" noProof="0">
              <a:ln>
                <a:noFill/>
              </a:ln>
              <a:solidFill>
                <a:srgbClr val="0078D4"/>
              </a:solidFill>
              <a:effectLst/>
              <a:uLnTx/>
              <a:uFillTx/>
              <a:latin typeface="Segoe UI"/>
              <a:ea typeface="+mn-ea"/>
              <a:cs typeface="+mn-cs"/>
            </a:endParaRPr>
          </a:p>
        </p:txBody>
      </p:sp>
      <p:sp>
        <p:nvSpPr>
          <p:cNvPr id="10" name="TextBox 9">
            <a:extLst>
              <a:ext uri="{FF2B5EF4-FFF2-40B4-BE49-F238E27FC236}">
                <a16:creationId xmlns:a16="http://schemas.microsoft.com/office/drawing/2014/main" id="{256A14F1-5451-FFDC-248A-443DFEECC7DE}"/>
              </a:ext>
              <a:ext uri="{C183D7F6-B498-43B3-948B-1728B52AA6E4}">
                <adec:decorative xmlns:adec="http://schemas.microsoft.com/office/drawing/2017/decorative" val="0"/>
              </a:ext>
            </a:extLst>
          </p:cNvPr>
          <p:cNvSpPr txBox="1"/>
          <p:nvPr/>
        </p:nvSpPr>
        <p:spPr>
          <a:xfrm>
            <a:off x="804176" y="1868555"/>
            <a:ext cx="5168156" cy="4021614"/>
          </a:xfrm>
          <a:prstGeom prst="rect">
            <a:avLst/>
          </a:prstGeom>
          <a:noFill/>
        </p:spPr>
        <p:txBody>
          <a:bodyPr wrap="square" lIns="0" tIns="0" rIns="0" bIns="0" anchor="t">
            <a:spAutoFit/>
          </a:bodyPr>
          <a:lstStyle/>
          <a:p>
            <a:pPr marL="0" marR="0" lvl="0" indent="0" algn="l" defTabSz="914367" rtl="0" eaLnBrk="1" fontAlgn="auto" latinLnBrk="0" hangingPunct="1">
              <a:spcBef>
                <a:spcPts val="600"/>
              </a:spcBef>
              <a:buClrTx/>
              <a:buSzTx/>
              <a:buFontTx/>
              <a:buNone/>
              <a:tabLst/>
              <a:defRPr/>
            </a:pPr>
            <a:r>
              <a:rPr kumimoji="0" lang="en-US" sz="1600" b="0" i="0" u="none" strike="noStrike" kern="1200" cap="none" spc="0" normalizeH="0" baseline="0" noProof="0">
                <a:ln>
                  <a:noFill/>
                </a:ln>
                <a:effectLst/>
                <a:uLnTx/>
                <a:uFillTx/>
                <a:ea typeface="+mn-ea"/>
                <a:cs typeface="+mn-cs"/>
              </a:rPr>
              <a:t>Chat is at the center of Microsoft 365 Copilot, offering secure, AI chat designed for work. Ask questions, get insights, or create new content—all using your work sources and the latest information from the web. </a:t>
            </a:r>
            <a:r>
              <a:rPr kumimoji="0" lang="en-US" sz="1600" b="0" i="0" u="none" strike="noStrike" kern="1200" cap="none" spc="0" normalizeH="0" baseline="0" noProof="0">
                <a:ln>
                  <a:noFill/>
                </a:ln>
                <a:effectLst/>
                <a:uLnTx/>
                <a:uFillTx/>
                <a:ea typeface="+mn-ea"/>
                <a:cs typeface="Segoe UI"/>
              </a:rPr>
              <a:t>Using Copilot Chat is also secure, with enterprise data protection applying to your chats. </a:t>
            </a:r>
          </a:p>
          <a:p>
            <a:pPr marL="0" marR="0" lvl="0" indent="0" algn="l" defTabSz="914367" rtl="0" eaLnBrk="1" fontAlgn="auto" latinLnBrk="0" hangingPunct="1">
              <a:spcBef>
                <a:spcPts val="800"/>
              </a:spcBef>
              <a:buClrTx/>
              <a:buSzTx/>
              <a:buFontTx/>
              <a:buNone/>
              <a:tabLst/>
              <a:defRPr/>
            </a:pPr>
            <a:r>
              <a:rPr kumimoji="0" lang="en-US" sz="1600" b="0" i="0" u="none" strike="noStrike" kern="1200" cap="none" spc="0" normalizeH="0" baseline="0" noProof="0">
                <a:ln>
                  <a:noFill/>
                </a:ln>
                <a:effectLst/>
                <a:uLnTx/>
                <a:uFillTx/>
                <a:ea typeface="+mn-ea"/>
                <a:cs typeface="Segoe UI"/>
              </a:rPr>
              <a:t>With Chat, you can:</a:t>
            </a:r>
          </a:p>
          <a:p>
            <a:pPr marL="342900" marR="0" lvl="0" indent="-228600" algn="l" defTabSz="914400" rtl="0" eaLnBrk="1" fontAlgn="auto" latinLnBrk="0" hangingPunct="1">
              <a:spcBef>
                <a:spcPts val="300"/>
              </a:spcBef>
              <a:buClrTx/>
              <a:buSzPct val="100000"/>
              <a:buFont typeface="Arial" panose="020B0604020202020204" pitchFamily="34" charset="0"/>
              <a:buChar char="•"/>
              <a:tabLst/>
              <a:defRPr/>
            </a:pPr>
            <a:r>
              <a:rPr kumimoji="0" lang="en-US" sz="1400" b="0" i="0" u="none" strike="noStrike" kern="1200" cap="none" spc="0" normalizeH="0" baseline="0" noProof="0">
                <a:ln>
                  <a:noFill/>
                </a:ln>
                <a:effectLst/>
                <a:uLnTx/>
                <a:uFillTx/>
                <a:latin typeface="+mj-lt"/>
                <a:ea typeface="+mn-ea"/>
                <a:cs typeface="Segoe Sans Display"/>
              </a:rPr>
              <a:t>Explore new ideas and problem solve </a:t>
            </a:r>
            <a:r>
              <a:rPr kumimoji="0" lang="en-US" sz="1400" b="0" i="0" u="none" strike="noStrike" kern="1200" cap="none" spc="0" normalizeH="0" baseline="0" noProof="0">
                <a:ln>
                  <a:noFill/>
                </a:ln>
                <a:effectLst/>
                <a:uLnTx/>
                <a:uFillTx/>
                <a:ea typeface="+mn-ea"/>
                <a:cs typeface="Segoe Sans Display"/>
              </a:rPr>
              <a:t>across web and work data by asking questions using conversational language. When licensed, Copilot will use advanced reasoning models for more complex queries.</a:t>
            </a:r>
          </a:p>
          <a:p>
            <a:pPr marL="342900" marR="0" lvl="0" indent="-228600" algn="l" defTabSz="914400" rtl="0" eaLnBrk="1" fontAlgn="auto" latinLnBrk="0" hangingPunct="1">
              <a:spcBef>
                <a:spcPts val="800"/>
              </a:spcBef>
              <a:buClrTx/>
              <a:buSzPct val="100000"/>
              <a:buFont typeface="Arial" panose="020B0604020202020204" pitchFamily="34" charset="0"/>
              <a:buChar char="•"/>
              <a:tabLst/>
              <a:defRPr/>
            </a:pPr>
            <a:r>
              <a:rPr kumimoji="0" lang="en-US" sz="1400" b="0" i="0" u="none" strike="noStrike" kern="1200" cap="none" spc="0" normalizeH="0" baseline="0" noProof="0">
                <a:ln>
                  <a:noFill/>
                </a:ln>
                <a:effectLst/>
                <a:uLnTx/>
                <a:uFillTx/>
                <a:latin typeface="+mj-lt"/>
                <a:ea typeface="+mn-ea"/>
                <a:cs typeface="Segoe Sans Display"/>
              </a:rPr>
              <a:t>Generate content </a:t>
            </a:r>
            <a:r>
              <a:rPr kumimoji="0" lang="en-US" sz="1400" b="0" i="0" u="none" strike="noStrike" kern="1200" cap="none" spc="0" normalizeH="0" baseline="0" noProof="0">
                <a:ln>
                  <a:noFill/>
                </a:ln>
                <a:effectLst/>
                <a:uLnTx/>
                <a:uFillTx/>
                <a:ea typeface="+mn-ea"/>
                <a:cs typeface="Segoe Sans Display"/>
              </a:rPr>
              <a:t>like summaries, emails, images, and data visualizations.</a:t>
            </a:r>
          </a:p>
          <a:p>
            <a:pPr marL="342900" marR="0" lvl="0" indent="-228600" algn="l" defTabSz="914400" rtl="0" eaLnBrk="1" fontAlgn="auto" latinLnBrk="0" hangingPunct="1">
              <a:spcBef>
                <a:spcPts val="800"/>
              </a:spcBef>
              <a:buClrTx/>
              <a:buSzPct val="100000"/>
              <a:buFont typeface="Arial" panose="020B0604020202020204" pitchFamily="34" charset="0"/>
              <a:buChar char="•"/>
              <a:tabLst/>
              <a:defRPr/>
            </a:pPr>
            <a:r>
              <a:rPr kumimoji="0" lang="en-US" sz="1400" b="0" i="0" u="none" strike="noStrike" kern="1200" cap="none" spc="0" normalizeH="0" baseline="0" noProof="0">
                <a:ln>
                  <a:noFill/>
                </a:ln>
                <a:effectLst/>
                <a:uLnTx/>
                <a:uFillTx/>
                <a:latin typeface="+mj-lt"/>
                <a:ea typeface="+mn-ea"/>
                <a:cs typeface="Segoe Sans Display"/>
              </a:rPr>
              <a:t>Convert AI outputs into durable content </a:t>
            </a:r>
            <a:r>
              <a:rPr kumimoji="0" lang="en-US" sz="1400" b="0" i="0" u="none" strike="noStrike" kern="1200" cap="none" spc="0" normalizeH="0" baseline="0" noProof="0">
                <a:ln>
                  <a:noFill/>
                </a:ln>
                <a:effectLst/>
                <a:uLnTx/>
                <a:uFillTx/>
                <a:ea typeface="+mn-ea"/>
                <a:cs typeface="Segoe Sans Display"/>
              </a:rPr>
              <a:t>in Copilot Pages, designed for dynamic collaboration with AI and your teammates.</a:t>
            </a:r>
          </a:p>
        </p:txBody>
      </p:sp>
      <p:pic>
        <p:nvPicPr>
          <p:cNvPr id="8" name="Picture 7" descr="Microsoft 365 Copilot home screen showing a chat workspace with a central prompt box labeled “Message Copilot,” suggested filters for Files, Emails, People, and Meetings, a left navigation panel with chat and agent options, and controls to switch between Work and Web modes.">
            <a:extLst>
              <a:ext uri="{FF2B5EF4-FFF2-40B4-BE49-F238E27FC236}">
                <a16:creationId xmlns:a16="http://schemas.microsoft.com/office/drawing/2014/main" id="{0A112238-792D-EFDE-4BF2-8A8BE72667A5}"/>
              </a:ext>
              <a:ext uri="{C183D7F6-B498-43B3-948B-1728B52AA6E4}">
                <adec:decorative xmlns:adec="http://schemas.microsoft.com/office/drawing/2017/decorative" val="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a:fillRect/>
          </a:stretch>
        </p:blipFill>
        <p:spPr>
          <a:xfrm>
            <a:off x="6219667" y="2438487"/>
            <a:ext cx="5269864" cy="3088482"/>
          </a:xfrm>
          <a:prstGeom prst="rect">
            <a:avLst/>
          </a:prstGeom>
        </p:spPr>
      </p:pic>
    </p:spTree>
    <p:extLst>
      <p:ext uri="{BB962C8B-B14F-4D97-AF65-F5344CB8AC3E}">
        <p14:creationId xmlns:p14="http://schemas.microsoft.com/office/powerpoint/2010/main" val="292879989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A7F42-C976-8345-5195-235DF1F50EA7}"/>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DE73D052-479A-6536-73CF-5BA2601691E3}"/>
              </a:ext>
              <a:ext uri="{C183D7F6-B498-43B3-948B-1728B52AA6E4}">
                <adec:decorative xmlns:adec="http://schemas.microsoft.com/office/drawing/2017/decorative" val="1"/>
              </a:ext>
            </a:extLst>
          </p:cNvPr>
          <p:cNvPicPr>
            <a:picLocks noChangeAspect="1"/>
          </p:cNvPicPr>
          <p:nvPr/>
        </p:nvPicPr>
        <p:blipFill rotWithShape="1">
          <a:blip r:embed="rId3" cstate="screen">
            <a:alphaModFix amt="50000"/>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a:ext>
            </a:extLst>
          </a:blip>
          <a:srcRect/>
          <a:stretch/>
        </p:blipFill>
        <p:spPr>
          <a:xfrm>
            <a:off x="589069" y="1390025"/>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29" name="TextBox 28">
            <a:extLst>
              <a:ext uri="{FF2B5EF4-FFF2-40B4-BE49-F238E27FC236}">
                <a16:creationId xmlns:a16="http://schemas.microsoft.com/office/drawing/2014/main" id="{E6FAE10C-5613-4439-E667-9CA5B6D4E43B}"/>
              </a:ext>
              <a:ext uri="{C183D7F6-B498-43B3-948B-1728B52AA6E4}">
                <adec:decorative xmlns:adec="http://schemas.microsoft.com/office/drawing/2017/decorative" val="1"/>
              </a:ext>
            </a:extLst>
          </p:cNvPr>
          <p:cNvSpPr txBox="1">
            <a:spLocks/>
          </p:cNvSpPr>
          <p:nvPr/>
        </p:nvSpPr>
        <p:spPr>
          <a:xfrm>
            <a:off x="680509" y="1481465"/>
            <a:ext cx="3525660" cy="4699879"/>
          </a:xfrm>
          <a:prstGeom prst="roundRect">
            <a:avLst>
              <a:gd name="adj" fmla="val 2923"/>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lvl="0" indent="0" defTabSz="932472" fontAlgn="base">
              <a:lnSpc>
                <a:spcPct val="100000"/>
              </a:lnSpc>
              <a:spcBef>
                <a:spcPct val="0"/>
              </a:spcBef>
              <a:spcAft>
                <a:spcPct val="0"/>
              </a:spcAft>
              <a:buClrTx/>
              <a:buSzTx/>
              <a:buFontTx/>
              <a:buNone/>
              <a:tabLst/>
              <a:defRPr kumimoji="0" sz="1600" b="0" i="0" u="none" strike="noStrike" cap="none" spc="0" normalizeH="0" baseline="0">
                <a:ln>
                  <a:noFill/>
                </a:ln>
                <a:solidFill>
                  <a:srgbClr val="000000"/>
                </a:solidFill>
                <a:effectLst/>
                <a:uLnTx/>
                <a:uFillTx/>
                <a:latin typeface="Segoe UI"/>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30" name="TextBox 29">
            <a:extLst>
              <a:ext uri="{FF2B5EF4-FFF2-40B4-BE49-F238E27FC236}">
                <a16:creationId xmlns:a16="http://schemas.microsoft.com/office/drawing/2014/main" id="{6B532ABA-1A8C-6DD4-ABEA-564B7565C0D0}"/>
              </a:ext>
              <a:ext uri="{C183D7F6-B498-43B3-948B-1728B52AA6E4}">
                <adec:decorative xmlns:adec="http://schemas.microsoft.com/office/drawing/2017/decorative" val="1"/>
              </a:ext>
            </a:extLst>
          </p:cNvPr>
          <p:cNvSpPr txBox="1">
            <a:spLocks/>
          </p:cNvSpPr>
          <p:nvPr/>
        </p:nvSpPr>
        <p:spPr>
          <a:xfrm>
            <a:off x="4333169" y="1481465"/>
            <a:ext cx="3525660" cy="4699879"/>
          </a:xfrm>
          <a:prstGeom prst="roundRect">
            <a:avLst>
              <a:gd name="adj" fmla="val 2923"/>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lvl="0" indent="0" defTabSz="932472" fontAlgn="base">
              <a:lnSpc>
                <a:spcPct val="100000"/>
              </a:lnSpc>
              <a:spcBef>
                <a:spcPct val="0"/>
              </a:spcBef>
              <a:spcAft>
                <a:spcPct val="0"/>
              </a:spcAft>
              <a:buClrTx/>
              <a:buSzTx/>
              <a:buFontTx/>
              <a:buNone/>
              <a:tabLst/>
              <a:defRPr kumimoji="0" sz="1600" b="0" i="0" u="none" strike="noStrike" cap="none" spc="0" normalizeH="0" baseline="0">
                <a:ln>
                  <a:noFill/>
                </a:ln>
                <a:solidFill>
                  <a:srgbClr val="000000"/>
                </a:solidFill>
                <a:effectLst/>
                <a:uLnTx/>
                <a:uFillTx/>
                <a:latin typeface="Segoe UI"/>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31" name="TextBox 30">
            <a:extLst>
              <a:ext uri="{FF2B5EF4-FFF2-40B4-BE49-F238E27FC236}">
                <a16:creationId xmlns:a16="http://schemas.microsoft.com/office/drawing/2014/main" id="{0AEF2EDB-C15B-607F-D391-AA02532C1040}"/>
              </a:ext>
              <a:ext uri="{C183D7F6-B498-43B3-948B-1728B52AA6E4}">
                <adec:decorative xmlns:adec="http://schemas.microsoft.com/office/drawing/2017/decorative" val="1"/>
              </a:ext>
            </a:extLst>
          </p:cNvPr>
          <p:cNvSpPr txBox="1">
            <a:spLocks/>
          </p:cNvSpPr>
          <p:nvPr/>
        </p:nvSpPr>
        <p:spPr>
          <a:xfrm>
            <a:off x="7985829" y="1481465"/>
            <a:ext cx="3525660" cy="4699879"/>
          </a:xfrm>
          <a:prstGeom prst="roundRect">
            <a:avLst>
              <a:gd name="adj" fmla="val 2923"/>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lvl="0" indent="0" defTabSz="932472" fontAlgn="base">
              <a:lnSpc>
                <a:spcPct val="100000"/>
              </a:lnSpc>
              <a:spcBef>
                <a:spcPct val="0"/>
              </a:spcBef>
              <a:spcAft>
                <a:spcPct val="0"/>
              </a:spcAft>
              <a:buClrTx/>
              <a:buSzTx/>
              <a:buFontTx/>
              <a:buNone/>
              <a:tabLst/>
              <a:defRPr kumimoji="0" sz="1600" b="0" i="0" u="none" strike="noStrike" cap="none" spc="0" normalizeH="0" baseline="0">
                <a:ln>
                  <a:noFill/>
                </a:ln>
                <a:solidFill>
                  <a:srgbClr val="000000"/>
                </a:solidFill>
                <a:effectLst/>
                <a:uLnTx/>
                <a:uFillTx/>
                <a:latin typeface="Segoe UI"/>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pic>
        <p:nvPicPr>
          <p:cNvPr id="19" name="Graphic 18">
            <a:extLst>
              <a:ext uri="{FF2B5EF4-FFF2-40B4-BE49-F238E27FC236}">
                <a16:creationId xmlns:a16="http://schemas.microsoft.com/office/drawing/2014/main" id="{DF11085B-C803-D3E3-65D5-D5C8FA984174}"/>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853683" y="1716955"/>
            <a:ext cx="484632" cy="484632"/>
          </a:xfrm>
          <a:prstGeom prst="rect">
            <a:avLst/>
          </a:prstGeom>
          <a:effectLst>
            <a:outerShdw blurRad="63500" dist="101600" dir="2700000" algn="tl" rotWithShape="0">
              <a:srgbClr val="454142">
                <a:alpha val="25000"/>
              </a:srgbClr>
            </a:outerShdw>
          </a:effectLst>
        </p:spPr>
      </p:pic>
      <p:pic>
        <p:nvPicPr>
          <p:cNvPr id="22" name="Graphic 21">
            <a:extLst>
              <a:ext uri="{FF2B5EF4-FFF2-40B4-BE49-F238E27FC236}">
                <a16:creationId xmlns:a16="http://schemas.microsoft.com/office/drawing/2014/main" id="{CC4F70CE-6300-7469-44EE-CDCBBD037E4D}"/>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9506343" y="1716955"/>
            <a:ext cx="484632" cy="484632"/>
          </a:xfrm>
          <a:prstGeom prst="rect">
            <a:avLst/>
          </a:prstGeom>
          <a:effectLst>
            <a:outerShdw blurRad="63500" dist="101600" dir="2700000" algn="tl" rotWithShape="0">
              <a:srgbClr val="454142">
                <a:alpha val="25000"/>
              </a:srgbClr>
            </a:outerShdw>
          </a:effectLst>
        </p:spPr>
      </p:pic>
      <p:pic>
        <p:nvPicPr>
          <p:cNvPr id="16" name="Graphic 15">
            <a:extLst>
              <a:ext uri="{FF2B5EF4-FFF2-40B4-BE49-F238E27FC236}">
                <a16:creationId xmlns:a16="http://schemas.microsoft.com/office/drawing/2014/main" id="{1E7D3D3C-BB7B-DC28-09E3-C76D5F46D5FB}"/>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2202784" y="1709422"/>
            <a:ext cx="481110" cy="481110"/>
          </a:xfrm>
          <a:prstGeom prst="rect">
            <a:avLst/>
          </a:prstGeom>
          <a:effectLst>
            <a:outerShdw blurRad="63500" dist="101600" dir="2700000" algn="tl" rotWithShape="0">
              <a:srgbClr val="454142">
                <a:alpha val="25000"/>
              </a:srgbClr>
            </a:outerShdw>
          </a:effectLst>
        </p:spPr>
      </p:pic>
      <p:sp>
        <p:nvSpPr>
          <p:cNvPr id="14" name="Title 1">
            <a:extLst>
              <a:ext uri="{FF2B5EF4-FFF2-40B4-BE49-F238E27FC236}">
                <a16:creationId xmlns:a16="http://schemas.microsoft.com/office/drawing/2014/main" id="{B700B8B0-4B5E-1B89-266B-78EFE0A254A1}"/>
              </a:ext>
              <a:ext uri="{C183D7F6-B498-43B3-948B-1728B52AA6E4}">
                <adec:decorative xmlns:adec="http://schemas.microsoft.com/office/drawing/2017/decorative" val="0"/>
              </a:ext>
            </a:extLst>
          </p:cNvPr>
          <p:cNvSpPr txBox="1">
            <a:spLocks noGrp="1"/>
          </p:cNvSpPr>
          <p:nvPr>
            <p:ph type="title"/>
          </p:nvPr>
        </p:nvSpPr>
        <p:spPr>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lvl="0"/>
            <a:r>
              <a:rPr lang="en-US" noProof="0"/>
              <a:t>How to chat in 3 steps</a:t>
            </a:r>
          </a:p>
        </p:txBody>
      </p:sp>
      <p:sp>
        <p:nvSpPr>
          <p:cNvPr id="5" name="TextBox 4">
            <a:extLst>
              <a:ext uri="{FF2B5EF4-FFF2-40B4-BE49-F238E27FC236}">
                <a16:creationId xmlns:a16="http://schemas.microsoft.com/office/drawing/2014/main" id="{7A860A5C-9853-987F-920B-623C2BFEC778}"/>
              </a:ext>
              <a:ext uri="{C183D7F6-B498-43B3-948B-1728B52AA6E4}">
                <adec:decorative xmlns:adec="http://schemas.microsoft.com/office/drawing/2017/decorative" val="0"/>
              </a:ext>
            </a:extLst>
          </p:cNvPr>
          <p:cNvSpPr txBox="1"/>
          <p:nvPr/>
        </p:nvSpPr>
        <p:spPr>
          <a:xfrm>
            <a:off x="809676" y="2493389"/>
            <a:ext cx="3267328" cy="484632"/>
          </a:xfrm>
          <a:prstGeom prst="roundRect">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fontAlgn="base">
              <a:spcBef>
                <a:spcPct val="0"/>
              </a:spcBef>
              <a:spcAft>
                <a:spcPct val="0"/>
              </a:spcAft>
              <a:defRPr sz="1200">
                <a:ln w="3175">
                  <a:noFill/>
                </a:ln>
                <a:solidFill>
                  <a:schemeClr val="bg1"/>
                </a:solidFill>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CA" sz="1800">
                <a:latin typeface="+mj-lt"/>
              </a:rPr>
              <a:t>1. Enter your prompt</a:t>
            </a:r>
            <a:endParaRPr lang="en-US" sz="1800">
              <a:latin typeface="+mj-lt"/>
            </a:endParaRPr>
          </a:p>
        </p:txBody>
      </p:sp>
      <p:sp>
        <p:nvSpPr>
          <p:cNvPr id="4" name="TextBox 3">
            <a:extLst>
              <a:ext uri="{FF2B5EF4-FFF2-40B4-BE49-F238E27FC236}">
                <a16:creationId xmlns:a16="http://schemas.microsoft.com/office/drawing/2014/main" id="{DE366568-0DDF-FA42-7C0F-C407D75438C4}"/>
              </a:ext>
              <a:ext uri="{C183D7F6-B498-43B3-948B-1728B52AA6E4}">
                <adec:decorative xmlns:adec="http://schemas.microsoft.com/office/drawing/2017/decorative" val="0"/>
              </a:ext>
            </a:extLst>
          </p:cNvPr>
          <p:cNvSpPr txBox="1"/>
          <p:nvPr/>
        </p:nvSpPr>
        <p:spPr>
          <a:xfrm>
            <a:off x="809676" y="3115188"/>
            <a:ext cx="3267328" cy="1969770"/>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1200"/>
              </a:spcBef>
              <a:buClrTx/>
              <a:buSzTx/>
              <a:buFontTx/>
              <a:buNone/>
              <a:tabLst/>
              <a:defRPr/>
            </a:pPr>
            <a:r>
              <a:rPr kumimoji="0" lang="en-US" sz="1600" b="0" i="0" u="none" strike="noStrike" kern="1200" cap="none" normalizeH="0" baseline="0" noProof="0">
                <a:ln>
                  <a:noFill/>
                </a:ln>
                <a:effectLst/>
                <a:uLnTx/>
                <a:uFillTx/>
                <a:ea typeface="+mn-ea"/>
                <a:cs typeface="+mn-cs"/>
              </a:rPr>
              <a:t>Enter your detailed prompt in the prompt box. If you would like </a:t>
            </a:r>
            <a:r>
              <a:rPr lang="en-US" sz="1600"/>
              <a:t>to reference a work file, email, or meeting, use the slash “/” key and start typing the name of the reference to find it. Use the “@” key to call an agent and start chatting with it. </a:t>
            </a:r>
            <a:endParaRPr kumimoji="0" lang="en-US" sz="1600" b="0" i="0" u="none" strike="noStrike" kern="1200" cap="none" normalizeH="0" baseline="0" noProof="0">
              <a:ln>
                <a:noFill/>
              </a:ln>
              <a:effectLst/>
              <a:uLnTx/>
              <a:uFillTx/>
              <a:ea typeface="+mn-ea"/>
              <a:cs typeface="+mn-cs"/>
            </a:endParaRPr>
          </a:p>
        </p:txBody>
      </p:sp>
      <p:pic>
        <p:nvPicPr>
          <p:cNvPr id="21" name="Picture Placeholder 6" descr="Message Copilot input box with a plus icon for adding content on the left and a microphone icon on the right.">
            <a:extLst>
              <a:ext uri="{FF2B5EF4-FFF2-40B4-BE49-F238E27FC236}">
                <a16:creationId xmlns:a16="http://schemas.microsoft.com/office/drawing/2014/main" id="{B7020A05-E428-5CFE-9471-E48B5CC3FBF4}"/>
              </a:ext>
              <a:ext uri="{C183D7F6-B498-43B3-948B-1728B52AA6E4}">
                <adec:decorative xmlns:adec="http://schemas.microsoft.com/office/drawing/2017/decorative" val="0"/>
              </a:ext>
            </a:extLst>
          </p:cNvPr>
          <p:cNvPicPr>
            <a:picLocks noChangeAspect="1"/>
          </p:cNvPicPr>
          <p:nvPr/>
        </p:nvPicPr>
        <p:blipFill>
          <a:blip r:embed="rId8" cstate="screen">
            <a:extLst>
              <a:ext uri="{28A0092B-C50C-407E-A947-70E740481C1C}">
                <a14:useLocalDpi xmlns:a14="http://schemas.microsoft.com/office/drawing/2010/main"/>
              </a:ext>
            </a:extLst>
          </a:blip>
          <a:srcRect t="-4442" b="4442"/>
          <a:stretch>
            <a:fillRect/>
          </a:stretch>
        </p:blipFill>
        <p:spPr>
          <a:xfrm>
            <a:off x="854183" y="5499956"/>
            <a:ext cx="3178315" cy="482530"/>
          </a:xfrm>
          <a:prstGeom prst="roundRect">
            <a:avLst>
              <a:gd name="adj" fmla="val 12061"/>
            </a:avLst>
          </a:prstGeom>
          <a:solidFill>
            <a:sysClr val="window" lastClr="FFFFFF"/>
          </a:solidFill>
          <a:ln>
            <a:solidFill>
              <a:srgbClr val="FF0000"/>
            </a:solidFill>
          </a:ln>
          <a:effectLst/>
        </p:spPr>
      </p:pic>
      <p:sp>
        <p:nvSpPr>
          <p:cNvPr id="15" name="TextBox 14">
            <a:extLst>
              <a:ext uri="{FF2B5EF4-FFF2-40B4-BE49-F238E27FC236}">
                <a16:creationId xmlns:a16="http://schemas.microsoft.com/office/drawing/2014/main" id="{C6D3FBCF-3057-DE8C-C616-029B4E8A0366}"/>
              </a:ext>
              <a:ext uri="{C183D7F6-B498-43B3-948B-1728B52AA6E4}">
                <adec:decorative xmlns:adec="http://schemas.microsoft.com/office/drawing/2017/decorative" val="0"/>
              </a:ext>
            </a:extLst>
          </p:cNvPr>
          <p:cNvSpPr txBox="1"/>
          <p:nvPr/>
        </p:nvSpPr>
        <p:spPr>
          <a:xfrm>
            <a:off x="4462335" y="2493389"/>
            <a:ext cx="3267328" cy="484632"/>
          </a:xfrm>
          <a:prstGeom prst="roundRect">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fontAlgn="base">
              <a:spcBef>
                <a:spcPct val="0"/>
              </a:spcBef>
              <a:spcAft>
                <a:spcPct val="0"/>
              </a:spcAft>
              <a:defRPr sz="1200">
                <a:ln w="3175">
                  <a:noFill/>
                </a:ln>
                <a:solidFill>
                  <a:schemeClr val="bg1"/>
                </a:solidFill>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CA" sz="1800">
                <a:latin typeface="+mj-lt"/>
              </a:rPr>
              <a:t>2. Check sources</a:t>
            </a:r>
            <a:endParaRPr lang="en-US" sz="1800">
              <a:latin typeface="+mj-lt"/>
            </a:endParaRPr>
          </a:p>
        </p:txBody>
      </p:sp>
      <p:sp>
        <p:nvSpPr>
          <p:cNvPr id="8" name="TextBox 7">
            <a:extLst>
              <a:ext uri="{FF2B5EF4-FFF2-40B4-BE49-F238E27FC236}">
                <a16:creationId xmlns:a16="http://schemas.microsoft.com/office/drawing/2014/main" id="{62A14101-EC94-C484-5249-2C0371E2E2B7}"/>
              </a:ext>
              <a:ext uri="{C183D7F6-B498-43B3-948B-1728B52AA6E4}">
                <adec:decorative xmlns:adec="http://schemas.microsoft.com/office/drawing/2017/decorative" val="0"/>
              </a:ext>
            </a:extLst>
          </p:cNvPr>
          <p:cNvSpPr txBox="1"/>
          <p:nvPr/>
        </p:nvSpPr>
        <p:spPr>
          <a:xfrm>
            <a:off x="4462335" y="3115188"/>
            <a:ext cx="3267328" cy="1631216"/>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1200"/>
              </a:spcBef>
              <a:buClrTx/>
              <a:buSzTx/>
              <a:buFontTx/>
              <a:buNone/>
              <a:tabLst/>
              <a:defRPr/>
            </a:pPr>
            <a:r>
              <a:rPr kumimoji="0" lang="en-US" sz="1600" b="0" i="0" u="none" strike="noStrike" kern="1200" cap="none" spc="0" normalizeH="0" baseline="0" noProof="0">
                <a:ln>
                  <a:noFill/>
                </a:ln>
                <a:effectLst/>
                <a:uLnTx/>
                <a:uFillTx/>
                <a:ea typeface="+mn-ea"/>
                <a:cs typeface="Segoe UI"/>
              </a:rPr>
              <a:t>Chat </a:t>
            </a:r>
            <a:r>
              <a:rPr kumimoji="0" lang="en-US" sz="1600" b="0" i="0" u="none" strike="noStrike" kern="1200" cap="none" spc="0" normalizeH="0" baseline="0" noProof="0">
                <a:ln>
                  <a:noFill/>
                </a:ln>
                <a:effectLst/>
                <a:uLnTx/>
                <a:uFillTx/>
                <a:ea typeface="+mn-ea"/>
                <a:cs typeface="+mn-cs"/>
              </a:rPr>
              <a:t>is transparent about the sources of its information. See these sources listed underneath the response. </a:t>
            </a:r>
          </a:p>
          <a:p>
            <a:pPr marL="0" marR="0" lvl="0" indent="0" algn="ctr" defTabSz="914400" rtl="0" eaLnBrk="1" fontAlgn="auto" latinLnBrk="0" hangingPunct="1">
              <a:lnSpc>
                <a:spcPct val="100000"/>
              </a:lnSpc>
              <a:spcBef>
                <a:spcPts val="1200"/>
              </a:spcBef>
              <a:buClrTx/>
              <a:buSzTx/>
              <a:buFontTx/>
              <a:buNone/>
              <a:tabLst/>
              <a:defRPr/>
            </a:pPr>
            <a:r>
              <a:rPr kumimoji="0" lang="en-US" sz="1600" b="0" i="0" u="none" strike="noStrike" kern="1200" cap="none" spc="0" normalizeH="0" baseline="0" noProof="0">
                <a:ln>
                  <a:noFill/>
                </a:ln>
                <a:effectLst/>
                <a:uLnTx/>
                <a:uFillTx/>
                <a:ea typeface="+mn-ea"/>
                <a:cs typeface="+mn-cs"/>
              </a:rPr>
              <a:t>Vet these sources and validate your answers.</a:t>
            </a:r>
          </a:p>
        </p:txBody>
      </p:sp>
      <p:pic>
        <p:nvPicPr>
          <p:cNvPr id="18" name="Picture 17" descr="Sources button showing navigation to select data sources.">
            <a:extLst>
              <a:ext uri="{FF2B5EF4-FFF2-40B4-BE49-F238E27FC236}">
                <a16:creationId xmlns:a16="http://schemas.microsoft.com/office/drawing/2014/main" id="{0DC4C2CB-DC5D-EB9C-349E-25542702CD4D}"/>
              </a:ext>
              <a:ext uri="{C183D7F6-B498-43B3-948B-1728B52AA6E4}">
                <adec:decorative xmlns:adec="http://schemas.microsoft.com/office/drawing/2017/decorative" val="0"/>
              </a:ext>
            </a:extLst>
          </p:cNvPr>
          <p:cNvPicPr>
            <a:picLocks noChangeAspect="1"/>
          </p:cNvPicPr>
          <p:nvPr/>
        </p:nvPicPr>
        <p:blipFill>
          <a:blip r:embed="rId9" cstate="screen">
            <a:extLst>
              <a:ext uri="{28A0092B-C50C-407E-A947-70E740481C1C}">
                <a14:useLocalDpi xmlns:a14="http://schemas.microsoft.com/office/drawing/2010/main"/>
              </a:ext>
            </a:extLst>
          </a:blip>
          <a:srcRect l="-7198" b="-7746"/>
          <a:stretch>
            <a:fillRect/>
          </a:stretch>
        </p:blipFill>
        <p:spPr>
          <a:xfrm>
            <a:off x="5457735" y="5498300"/>
            <a:ext cx="1276528" cy="485843"/>
          </a:xfrm>
          <a:prstGeom prst="roundRect">
            <a:avLst>
              <a:gd name="adj" fmla="val 10295"/>
            </a:avLst>
          </a:prstGeom>
          <a:solidFill>
            <a:srgbClr val="FAFAFA"/>
          </a:solidFill>
          <a:ln>
            <a:solidFill>
              <a:srgbClr val="FF0000"/>
            </a:solidFill>
          </a:ln>
          <a:effectLst/>
        </p:spPr>
      </p:pic>
      <p:sp>
        <p:nvSpPr>
          <p:cNvPr id="12" name="TextBox 11">
            <a:extLst>
              <a:ext uri="{FF2B5EF4-FFF2-40B4-BE49-F238E27FC236}">
                <a16:creationId xmlns:a16="http://schemas.microsoft.com/office/drawing/2014/main" id="{3EC72219-051C-C18D-ADB6-27759313AC16}"/>
              </a:ext>
              <a:ext uri="{C183D7F6-B498-43B3-948B-1728B52AA6E4}">
                <adec:decorative xmlns:adec="http://schemas.microsoft.com/office/drawing/2017/decorative" val="0"/>
              </a:ext>
            </a:extLst>
          </p:cNvPr>
          <p:cNvSpPr txBox="1"/>
          <p:nvPr/>
        </p:nvSpPr>
        <p:spPr>
          <a:xfrm>
            <a:off x="8114996" y="2493389"/>
            <a:ext cx="3267328" cy="484632"/>
          </a:xfrm>
          <a:prstGeom prst="roundRect">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fontAlgn="base">
              <a:spcBef>
                <a:spcPct val="0"/>
              </a:spcBef>
              <a:spcAft>
                <a:spcPct val="0"/>
              </a:spcAft>
              <a:defRPr sz="1200">
                <a:ln w="3175">
                  <a:noFill/>
                </a:ln>
                <a:solidFill>
                  <a:schemeClr val="bg1"/>
                </a:solidFill>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CA" sz="1800">
                <a:latin typeface="+mj-lt"/>
              </a:rPr>
              <a:t>3. Continue the conversation</a:t>
            </a:r>
            <a:endParaRPr lang="en-US" sz="1800">
              <a:latin typeface="+mj-lt"/>
            </a:endParaRPr>
          </a:p>
        </p:txBody>
      </p:sp>
      <p:sp>
        <p:nvSpPr>
          <p:cNvPr id="11" name="TextBox 10">
            <a:extLst>
              <a:ext uri="{FF2B5EF4-FFF2-40B4-BE49-F238E27FC236}">
                <a16:creationId xmlns:a16="http://schemas.microsoft.com/office/drawing/2014/main" id="{F869742A-B12F-760E-12A9-DCA9CAFD1295}"/>
              </a:ext>
              <a:ext uri="{C183D7F6-B498-43B3-948B-1728B52AA6E4}">
                <adec:decorative xmlns:adec="http://schemas.microsoft.com/office/drawing/2017/decorative" val="0"/>
              </a:ext>
            </a:extLst>
          </p:cNvPr>
          <p:cNvSpPr txBox="1"/>
          <p:nvPr/>
        </p:nvSpPr>
        <p:spPr>
          <a:xfrm>
            <a:off x="8114996" y="3115188"/>
            <a:ext cx="3267328" cy="1877437"/>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1200"/>
              </a:spcBef>
              <a:buClrTx/>
              <a:buSzTx/>
              <a:buFontTx/>
              <a:buNone/>
              <a:tabLst/>
              <a:defRPr/>
            </a:pPr>
            <a:r>
              <a:rPr kumimoji="0" lang="en-US" sz="1600" b="0" i="0" u="none" strike="noStrike" kern="1200" cap="none" spc="0" normalizeH="0" baseline="0" noProof="0">
                <a:ln>
                  <a:noFill/>
                </a:ln>
                <a:effectLst/>
                <a:uLnTx/>
                <a:uFillTx/>
                <a:ea typeface="+mn-ea"/>
                <a:cs typeface="+mn-cs"/>
              </a:rPr>
              <a:t>You can ask follow-up questions as you would in a conversation. You can refine the answer too. </a:t>
            </a:r>
          </a:p>
          <a:p>
            <a:pPr marL="0" marR="0" lvl="0" indent="0" algn="ctr" defTabSz="914400" rtl="0" eaLnBrk="1" fontAlgn="auto" latinLnBrk="0" hangingPunct="1">
              <a:lnSpc>
                <a:spcPct val="100000"/>
              </a:lnSpc>
              <a:spcBef>
                <a:spcPts val="1200"/>
              </a:spcBef>
              <a:buClrTx/>
              <a:buSzTx/>
              <a:buFontTx/>
              <a:buNone/>
              <a:tabLst/>
              <a:defRPr/>
            </a:pPr>
            <a:r>
              <a:rPr kumimoji="0" lang="en-US" sz="1600" b="0" i="0" u="none" strike="noStrike" kern="1200" cap="none" spc="0" normalizeH="0" baseline="0" noProof="0">
                <a:ln>
                  <a:noFill/>
                </a:ln>
                <a:effectLst/>
                <a:uLnTx/>
                <a:uFillTx/>
                <a:ea typeface="+mn-ea"/>
                <a:cs typeface="+mn-cs"/>
              </a:rPr>
              <a:t>For example, try “Write a shorter answer” or “Give me more detail about [topic].” You can also select suggested prompts.</a:t>
            </a:r>
          </a:p>
        </p:txBody>
      </p:sp>
    </p:spTree>
    <p:extLst>
      <p:ext uri="{BB962C8B-B14F-4D97-AF65-F5344CB8AC3E}">
        <p14:creationId xmlns:p14="http://schemas.microsoft.com/office/powerpoint/2010/main" val="409446276"/>
      </p:ext>
    </p:extLst>
  </p:cSld>
  <p:clrMapOvr>
    <a:masterClrMapping/>
  </p:clrMapOvr>
  <p:transition>
    <p:fade/>
  </p:transition>
</p:sld>
</file>

<file path=ppt/theme/theme1.xml><?xml version="1.0" encoding="utf-8"?>
<a:theme xmlns:a="http://schemas.openxmlformats.org/drawingml/2006/main" name="1_LIGHT MODE">
  <a:themeElements>
    <a:clrScheme name="BAR Light">
      <a:dk1>
        <a:srgbClr val="000000"/>
      </a:dk1>
      <a:lt1>
        <a:srgbClr val="FFFFFF"/>
      </a:lt1>
      <a:dk2>
        <a:srgbClr val="091F2E"/>
      </a:dk2>
      <a:lt2>
        <a:srgbClr val="FFF8F3"/>
      </a:lt2>
      <a:accent1>
        <a:srgbClr val="702573"/>
      </a:accent1>
      <a:accent2>
        <a:srgbClr val="BF3AC4"/>
      </a:accent2>
      <a:accent3>
        <a:srgbClr val="FE5B38"/>
      </a:accent3>
      <a:accent4>
        <a:srgbClr val="D59DD7"/>
      </a:accent4>
      <a:accent5>
        <a:srgbClr val="FEE298"/>
      </a:accent5>
      <a:accent6>
        <a:srgbClr val="D7D2CA"/>
      </a:accent6>
      <a:hlink>
        <a:srgbClr val="0077D3"/>
      </a:hlink>
      <a:folHlink>
        <a:srgbClr val="0077D3"/>
      </a:folHlink>
    </a:clrScheme>
    <a:fontScheme name="Custom 3">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600" dirty="0" smtClean="0"/>
        </a:defPPr>
      </a:lstStyle>
    </a:txDef>
  </a:objectDefaults>
  <a:extraClrSchemeLst/>
  <a:custClrLst>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Light Brown">
      <a:srgbClr val="E1D3C7"/>
    </a:custClr>
    <a:custClr name="Brown">
      <a:srgbClr val="BF9474"/>
    </a:custClr>
    <a:custClr name="Dark Brown">
      <a:srgbClr val="5C4738"/>
    </a:custClr>
    <a:custClr name="Light Yellow">
      <a:srgbClr val="FFE399"/>
    </a:custClr>
    <a:custClr name="Yellow">
      <a:srgbClr val="FFB900"/>
    </a:custClr>
    <a:custClr name="Dark Yellow">
      <a:srgbClr val="7F5A1A"/>
    </a:custClr>
    <a:custClr name="Light Orange">
      <a:srgbClr val="FFA38B"/>
    </a:custClr>
    <a:custClr name="Orange">
      <a:srgbClr val="FF5C39"/>
    </a:custClr>
    <a:custClr name="Dark Orange">
      <a:srgbClr val="73391D"/>
    </a:custClr>
    <a:custClr name="Light Red">
      <a:srgbClr val="FFB3BB"/>
    </a:custClr>
    <a:custClr name="Red">
      <a:srgbClr val="F4364C"/>
    </a:custClr>
    <a:custClr name="Dark Red">
      <a:srgbClr val="73262F"/>
    </a:custClr>
    <a:custClr name="Light Magenta">
      <a:srgbClr val="D59ED7"/>
    </a:custClr>
    <a:custClr name="Magenta">
      <a:srgbClr val="C03BC4"/>
    </a:custClr>
    <a:custClr name="Dark Magenta">
      <a:srgbClr val="702573"/>
    </a:custClr>
    <a:custClr name="Light Purple">
      <a:srgbClr val="C5B4E3"/>
    </a:custClr>
    <a:custClr name="Purple">
      <a:srgbClr val="8661C5"/>
    </a:custClr>
    <a:custClr name="Dark Purple">
      <a:srgbClr val="463668"/>
    </a:custClr>
    <a:custClr name="Light Blue">
      <a:srgbClr val="8DC8E8"/>
    </a:custClr>
    <a:custClr name="Blue">
      <a:srgbClr val="0078D4"/>
    </a:custClr>
    <a:custClr name="Dark Blue">
      <a:srgbClr val="2A446F"/>
    </a:custClr>
    <a:custClr name="Light Teal">
      <a:srgbClr val="B9DCD2"/>
    </a:custClr>
    <a:custClr name="Teal">
      <a:srgbClr val="49C5B1"/>
    </a:custClr>
    <a:custClr name="Dark Teal">
      <a:srgbClr val="225B62"/>
    </a:custClr>
    <a:custClr name="Light Green">
      <a:srgbClr val="D4EC8E"/>
    </a:custClr>
    <a:custClr name="Green">
      <a:srgbClr val="8DE971"/>
    </a:custClr>
    <a:custClr name="Dark Green">
      <a:srgbClr val="07641D"/>
    </a:custClr>
    <a:custClr name="Blue Black">
      <a:srgbClr val="091F2C"/>
    </a:custClr>
    <a:custClr name="Pure Black">
      <a:srgbClr val="000000"/>
    </a:custClr>
    <a:custClr name="Brown Black">
      <a:srgbClr val="291817"/>
    </a:custClr>
  </a:custClrLst>
  <a:extLst>
    <a:ext uri="{05A4C25C-085E-4340-85A3-A5531E510DB2}">
      <thm15:themeFamily xmlns:thm15="http://schemas.microsoft.com/office/thememl/2012/main" name="Microsoft_Brand_Template_May2023  -  Read-Only" id="{354821AE-6191-4F47-84CC-51318889153F}" vid="{EBB4C349-3EE2-41B8-A048-F0998BF1AC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87867195-f2b8-4ac2-b0b6-6bb73cb33af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emplate/>
  <TotalTime>0</TotalTime>
  <Words>9710</Words>
  <Application>Microsoft Office PowerPoint</Application>
  <PresentationFormat>Widescreen</PresentationFormat>
  <Paragraphs>557</Paragraphs>
  <Slides>33</Slides>
  <Notes>31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Aptos</vt:lpstr>
      <vt:lpstr>Arial</vt:lpstr>
      <vt:lpstr>Calibri</vt:lpstr>
      <vt:lpstr>Segoe Sans Display</vt:lpstr>
      <vt:lpstr>Segoe Sans Display Semibold</vt:lpstr>
      <vt:lpstr>Segoe UI</vt:lpstr>
      <vt:lpstr>Segoe UI Semibold</vt:lpstr>
      <vt:lpstr>Times New Roman</vt:lpstr>
      <vt:lpstr>Wingdings</vt:lpstr>
      <vt:lpstr>1_LIGHT MODE</vt:lpstr>
      <vt:lpstr>Get started with Microsoft 365 Copilot App</vt:lpstr>
      <vt:lpstr>Here’s what you’ll learn in this deck</vt:lpstr>
      <vt:lpstr>What is the Microsoft 365 Copilot app?</vt:lpstr>
      <vt:lpstr>How to access the app</vt:lpstr>
      <vt:lpstr>Use Microsoft 365 Copilot on the go</vt:lpstr>
      <vt:lpstr>Understand your Microsoft 365 Copilot app experience</vt:lpstr>
      <vt:lpstr>What is Work IQ?  (Premium Only)</vt:lpstr>
      <vt:lpstr>Chat</vt:lpstr>
      <vt:lpstr>How to chat in 3 steps</vt:lpstr>
      <vt:lpstr>Get to know Chat</vt:lpstr>
      <vt:lpstr>Chat response</vt:lpstr>
      <vt:lpstr>Chat conversation history</vt:lpstr>
      <vt:lpstr>Include a work source in your prompt</vt:lpstr>
      <vt:lpstr>Save, schedule, and share your favorite prompts </vt:lpstr>
      <vt:lpstr>Try it out</vt:lpstr>
      <vt:lpstr>Get prompt inspiration</vt:lpstr>
      <vt:lpstr>Search</vt:lpstr>
      <vt:lpstr>Get started with Search</vt:lpstr>
      <vt:lpstr>Search results</vt:lpstr>
      <vt:lpstr>Prompting guidance</vt:lpstr>
      <vt:lpstr>Agents</vt:lpstr>
      <vt:lpstr>Microsoft Agents</vt:lpstr>
      <vt:lpstr>Agent Store</vt:lpstr>
      <vt:lpstr>Create custom agents</vt:lpstr>
      <vt:lpstr>Copilot Notebooks (Premium only)</vt:lpstr>
      <vt:lpstr>Get to know Notebooks</vt:lpstr>
      <vt:lpstr>Understand your content in  new ways with Copilot Notebooks</vt:lpstr>
      <vt:lpstr>Interactive Mind Map</vt:lpstr>
      <vt:lpstr>Study Guides</vt:lpstr>
      <vt:lpstr>Podcast Creation</vt:lpstr>
      <vt:lpstr>Presentation Creation</vt:lpstr>
      <vt:lpstr>Create</vt:lpstr>
      <vt:lpstr>Get to know Create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cp:revision>
  <dcterms:created xsi:type="dcterms:W3CDTF">2026-05-25T15:44:01Z</dcterms:created>
  <dcterms:modified xsi:type="dcterms:W3CDTF">2026-05-25T15:44:08Z</dcterms:modified>
</cp:coreProperties>
</file>