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4"/>
  </p:sldMasterIdLst>
  <p:notesMasterIdLst>
    <p:notesMasterId r:id="rId6"/>
  </p:notes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B9A589-F6D1-EF62-F9F0-4D25DF6AC7C5}" name="Chelsea Shipp (Unify Consulting LLC)" initials="CS" userId="S::v-cshipp@microsoft.com::eeaad48a-66b6-442a-856b-103aabf14e18" providerId="AD"/>
  <p188:author id="{6D5E61A7-3E7E-8942-A511-5634EA338113}" name="Tiffany Fuller" initials="TF" userId="S::tiellis@microsoft.com::b80b2530-a376-45b2-8ebc-8e10d021bb54" providerId="AD"/>
  <p188:author id="{49B2D9B8-9E40-F92B-EA45-3AE27D34BBB6}" name="Anu Domingo" initials="AD" userId="S::anudomingo@microsoft.com::8d0d3857-3c32-4046-b556-cc76845d0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7CB"/>
    <a:srgbClr val="EB5636"/>
    <a:srgbClr val="0078D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AA97C-36D0-3916-5B73-8CD12243B97C}" v="1" dt="2026-05-26T22:17:21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58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9297-37F0-4CC1-8797-29C37DB13AD2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72BBE-E556-4BE6-AD8C-6FAAC8E9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9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34C5A-FB22-CBBB-8731-17D2BBD8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7605B-5786-0F64-A3C6-64653C74E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EBA6A-3D12-B8FF-AEF0-BB25BF54A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7B3FC-256B-AF49-2E17-104700EAE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3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11087101" cy="6858000"/>
          </a:xfrm>
          <a:prstGeom prst="rect">
            <a:avLst/>
          </a:prstGeom>
          <a:gradFill>
            <a:gsLst>
              <a:gs pos="6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</a:t>
            </a:r>
            <a:br>
              <a:rPr lang="en-US"/>
            </a:br>
            <a:r>
              <a:rPr lang="en-US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161691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lorful spiral&#10;&#10;Description automatically generated">
            <a:extLst>
              <a:ext uri="{FF2B5EF4-FFF2-40B4-BE49-F238E27FC236}">
                <a16:creationId xmlns:a16="http://schemas.microsoft.com/office/drawing/2014/main" id="{FE78A0B7-C38C-EF30-63E1-9BCE12AC5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287" b="10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9299448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6753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urved object&#10;&#10;Description automatically generated">
            <a:extLst>
              <a:ext uri="{FF2B5EF4-FFF2-40B4-BE49-F238E27FC236}">
                <a16:creationId xmlns:a16="http://schemas.microsoft.com/office/drawing/2014/main" id="{BC06A425-7693-6E8F-EB7B-6C9814E91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99868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8193024" cy="307777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790AA64-2857-089A-38D7-2F214254E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199" y="1594155"/>
            <a:ext cx="81964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AAAF14-6312-27D6-344A-FC49DD3F1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819302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337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4710689" cy="1107996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CB92EB-B163-EB38-0156-C028F872F1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2286000"/>
            <a:ext cx="47146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190326-CB8A-9A65-714A-07CD312C3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2777609"/>
            <a:ext cx="4712685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90DBB6-E167-EFBB-7028-7961583956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57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6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7248356" cy="553998"/>
          </a:xfrm>
        </p:spPr>
        <p:txBody>
          <a:bodyPr/>
          <a:lstStyle>
            <a:lvl1pPr>
              <a:defRPr sz="36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284B3A-DEE1-29EB-8131-8DF975DF3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3D4312-BF2B-32E8-5504-BD03D020A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7AB9DF2-C697-A678-389D-BE5F6AF6F2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7547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8ADB951-618D-18AA-AF3F-A625B8916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9737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9B1DE51-5CDE-B96B-62FD-3A69CF6928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8128000" y="0"/>
            <a:ext cx="4064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0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2DB4627A-42AD-DD19-0422-DBBC9408E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204442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79590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9491241" cy="6858000"/>
          </a:xfrm>
          <a:prstGeom prst="rect">
            <a:avLst/>
          </a:prstGeom>
          <a:gradFill>
            <a:gsLst>
              <a:gs pos="5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</a:t>
            </a:r>
            <a:br>
              <a:rPr lang="en-US"/>
            </a:br>
            <a:r>
              <a:rPr lang="en-US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3635519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506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4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9491241" cy="6858000"/>
          </a:xfrm>
          <a:prstGeom prst="rect">
            <a:avLst/>
          </a:prstGeom>
          <a:gradFill>
            <a:gsLst>
              <a:gs pos="5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</a:t>
            </a:r>
            <a:br>
              <a:rPr lang="en-US"/>
            </a:br>
            <a:r>
              <a:rPr lang="en-US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2966555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594F2FE5-E83C-FD34-6F42-2F895F0DD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0129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84C13370-21B5-337A-CC11-29873A731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646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B1518538-021B-0EE2-1F16-D8E5F85D0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5935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C32E3519-3202-8477-B7E6-CC33516A1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8572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83DAD36-086B-87B0-091E-EC03E2CFC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590" r="19181" b="9590"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7452360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931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lorful spiral&#10;&#10;Description automatically generated">
            <a:extLst>
              <a:ext uri="{FF2B5EF4-FFF2-40B4-BE49-F238E27FC236}">
                <a16:creationId xmlns:a16="http://schemas.microsoft.com/office/drawing/2014/main" id="{FE78A0B7-C38C-EF30-63E1-9BCE12AC5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287" b="10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9299448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2703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urved object&#10;&#10;Description automatically generated">
            <a:extLst>
              <a:ext uri="{FF2B5EF4-FFF2-40B4-BE49-F238E27FC236}">
                <a16:creationId xmlns:a16="http://schemas.microsoft.com/office/drawing/2014/main" id="{BC06A425-7693-6E8F-EB7B-6C9814E91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25836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8193024" cy="307777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790AA64-2857-089A-38D7-2F214254E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199" y="1594155"/>
            <a:ext cx="81964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AAAF14-6312-27D6-344A-FC49DD3F1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819302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094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4710689" cy="1107996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CB92EB-B163-EB38-0156-C028F872F1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2286000"/>
            <a:ext cx="47146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190326-CB8A-9A65-714A-07CD312C3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2777609"/>
            <a:ext cx="4712685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90DBB6-E167-EFBB-7028-7961583956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20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6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7248356" cy="553998"/>
          </a:xfrm>
        </p:spPr>
        <p:txBody>
          <a:bodyPr/>
          <a:lstStyle>
            <a:lvl1pPr>
              <a:defRPr sz="36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284B3A-DEE1-29EB-8131-8DF975DF3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3D4312-BF2B-32E8-5504-BD03D020A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7AB9DF2-C697-A678-389D-BE5F6AF6F2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7547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8ADB951-618D-18AA-AF3F-A625B8916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9737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9B1DE51-5CDE-B96B-62FD-3A69CF6928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8128000" y="0"/>
            <a:ext cx="4064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1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0690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2DB4627A-42AD-DD19-0422-DBBC9408E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279954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366487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98272-3D7A-0B34-A766-3948028A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A91-B98C-49DE-8553-119ECA58152C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AE55C-2163-9917-99E9-F4D899E8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0A7F5-44CE-4932-EF35-6D73ABD6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0B0-04EF-433A-8113-67BC344D39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6268A-8C5A-79C7-F256-9D7F5556F6C1}"/>
              </a:ext>
            </a:extLst>
          </p:cNvPr>
          <p:cNvSpPr/>
          <p:nvPr userDrawn="1"/>
        </p:nvSpPr>
        <p:spPr>
          <a:xfrm>
            <a:off x="0" y="6692900"/>
            <a:ext cx="12192000" cy="165100"/>
          </a:xfrm>
          <a:prstGeom prst="rect">
            <a:avLst/>
          </a:prstGeom>
          <a:gradFill flip="none" rotWithShape="1">
            <a:gsLst>
              <a:gs pos="20000">
                <a:srgbClr val="8661C5"/>
              </a:gs>
              <a:gs pos="100000">
                <a:srgbClr val="C03B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078581F-5D4E-17D5-8605-805C603A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5441"/>
            <a:ext cx="10515600" cy="590931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077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812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594F2FE5-E83C-FD34-6F42-2F895F0DD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6474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84C13370-21B5-337A-CC11-29873A731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1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B1518538-021B-0EE2-1F16-D8E5F85D0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8928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C32E3519-3202-8477-B7E6-CC33516A1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6399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83DAD36-086B-87B0-091E-EC03E2CFC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590" r="19181" b="9590"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7452360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8267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585216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199" y="1591056"/>
            <a:ext cx="11022583" cy="72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21DE6D5-FF91-85A4-E9FC-5084016E9E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ransition>
    <p:fade/>
  </p:transition>
  <p:hf sldNum="0"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137160" marR="0" indent="-13716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6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265176" marR="0" indent="-109728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84048" marR="0" indent="-118872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A5A5A5"/>
          </p15:clr>
        </p15:guide>
        <p15:guide id="2" pos="7680">
          <p15:clr>
            <a:srgbClr val="A5A5A5"/>
          </p15:clr>
        </p15:guide>
        <p15:guide id="3" pos="186">
          <p15:clr>
            <a:srgbClr val="A5A5A5"/>
          </p15:clr>
        </p15:guide>
        <p15:guide id="26" pos="7496">
          <p15:clr>
            <a:srgbClr val="A5A5A5"/>
          </p15:clr>
        </p15:guide>
        <p15:guide id="27" orient="horz">
          <p15:clr>
            <a:srgbClr val="A5A5A5"/>
          </p15:clr>
        </p15:guide>
        <p15:guide id="28" orient="horz" pos="4320">
          <p15:clr>
            <a:srgbClr val="A5A5A5"/>
          </p15:clr>
        </p15:guide>
        <p15:guide id="29" orient="horz" pos="184">
          <p15:clr>
            <a:srgbClr val="A5A5A5"/>
          </p15:clr>
        </p15:guide>
        <p15:guide id="40" orient="horz" pos="4134">
          <p15:clr>
            <a:srgbClr val="A5A5A5"/>
          </p15:clr>
        </p15:guide>
        <p15:guide id="42" pos="365">
          <p15:clr>
            <a:srgbClr val="C35EA4"/>
          </p15:clr>
        </p15:guide>
        <p15:guide id="43" orient="horz" pos="367">
          <p15:clr>
            <a:srgbClr val="C35EA4"/>
          </p15:clr>
        </p15:guide>
        <p15:guide id="44" orient="horz" pos="3953">
          <p15:clr>
            <a:srgbClr val="C35EA4"/>
          </p15:clr>
        </p15:guide>
        <p15:guide id="45" pos="7307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A51E7-E3B0-B3C2-62FB-67E63427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ounded Rectangle 1">
            <a:extLst>
              <a:ext uri="{FF2B5EF4-FFF2-40B4-BE49-F238E27FC236}">
                <a16:creationId xmlns:a16="http://schemas.microsoft.com/office/drawing/2014/main" id="{01B1DA9F-29E2-0EB2-B9EC-328724E82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65342" y="1273584"/>
            <a:ext cx="2153223" cy="2147032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 useBgFill="1">
        <p:nvSpPr>
          <p:cNvPr id="44" name="Rounded Rectangle 1">
            <a:extLst>
              <a:ext uri="{FF2B5EF4-FFF2-40B4-BE49-F238E27FC236}">
                <a16:creationId xmlns:a16="http://schemas.microsoft.com/office/drawing/2014/main" id="{3792130F-9DD1-87DE-0112-CEAC3071B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720606" y="1273584"/>
            <a:ext cx="2153223" cy="2147032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 useBgFill="1">
        <p:nvSpPr>
          <p:cNvPr id="48" name="Rounded Rectangle 1">
            <a:extLst>
              <a:ext uri="{FF2B5EF4-FFF2-40B4-BE49-F238E27FC236}">
                <a16:creationId xmlns:a16="http://schemas.microsoft.com/office/drawing/2014/main" id="{A0A4C5BC-97A4-0EE4-40F1-28E8B087A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01419" y="1273584"/>
            <a:ext cx="2153223" cy="2147032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 useBgFill="1">
        <p:nvSpPr>
          <p:cNvPr id="68" name="Rounded Rectangle 1">
            <a:extLst>
              <a:ext uri="{FF2B5EF4-FFF2-40B4-BE49-F238E27FC236}">
                <a16:creationId xmlns:a16="http://schemas.microsoft.com/office/drawing/2014/main" id="{588377B1-1159-745D-D33A-34A92647A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973684" y="3545387"/>
            <a:ext cx="2153223" cy="246888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AA697D92-7067-932C-6F0C-B4A086B8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54" y="383325"/>
            <a:ext cx="11011601" cy="55399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Segoe Sans Display Semibold" pitchFamily="2" charset="0"/>
                <a:cs typeface="Segoe Sans Display Semibold" pitchFamily="2" charset="0"/>
              </a:rPr>
              <a:t>Top 10 prompts to try with Microsoft 365 Copilot</a:t>
            </a:r>
            <a:endParaRPr lang="en-US" sz="1600" b="1" dirty="0">
              <a:solidFill>
                <a:srgbClr val="0078D4"/>
              </a:solidFill>
              <a:latin typeface="Segoe Sans Display Semibold" pitchFamily="2" charset="0"/>
              <a:cs typeface="Segoe Sans Display Semibold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19D694-B72E-A2AB-3B02-AC26AC9D43CE}"/>
              </a:ext>
            </a:extLst>
          </p:cNvPr>
          <p:cNvSpPr txBox="1"/>
          <p:nvPr/>
        </p:nvSpPr>
        <p:spPr>
          <a:xfrm>
            <a:off x="515369" y="1765038"/>
            <a:ext cx="20070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 dirty="0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Calendar conflict resolution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3D0D3F-9244-6164-C677-94EFBF97313D}"/>
              </a:ext>
            </a:extLst>
          </p:cNvPr>
          <p:cNvSpPr txBox="1"/>
          <p:nvPr/>
        </p:nvSpPr>
        <p:spPr>
          <a:xfrm>
            <a:off x="2241094" y="1264307"/>
            <a:ext cx="340158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1</a:t>
            </a:r>
            <a:endParaRPr lang="en-US"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78D009-163D-09C1-EAE7-ED2DD53D5CEF}"/>
              </a:ext>
            </a:extLst>
          </p:cNvPr>
          <p:cNvSpPr txBox="1"/>
          <p:nvPr/>
        </p:nvSpPr>
        <p:spPr>
          <a:xfrm>
            <a:off x="638020" y="2095637"/>
            <a:ext cx="194323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b="1" dirty="0">
                <a:latin typeface="Segoe Sans Display Semibold"/>
                <a:cs typeface="Segoe Sans Display Semibold"/>
              </a:rPr>
              <a:t>Schedule a meeting </a:t>
            </a:r>
            <a:r>
              <a:rPr lang="en-US" sz="1000" b="1" dirty="0">
                <a:solidFill>
                  <a:srgbClr val="EB5636"/>
                </a:solidFill>
                <a:latin typeface="Segoe Sans Display Semibold"/>
                <a:cs typeface="Segoe Sans Display Semibold"/>
              </a:rPr>
              <a:t>/person </a:t>
            </a:r>
            <a:r>
              <a:rPr lang="en-US" sz="1000" b="1" dirty="0">
                <a:latin typeface="Segoe Sans Display Semibold"/>
                <a:cs typeface="Segoe Sans Display Semibold"/>
              </a:rPr>
              <a:t>[</a:t>
            </a:r>
            <a:r>
              <a:rPr lang="en-US" sz="1000" b="1" dirty="0">
                <a:solidFill>
                  <a:srgbClr val="C757CB"/>
                </a:solidFill>
                <a:latin typeface="Segoe Sans Display Semibold"/>
                <a:cs typeface="Segoe Sans Display Semibold"/>
              </a:rPr>
              <a:t>timeframe</a:t>
            </a:r>
            <a:r>
              <a:rPr lang="en-US" sz="1000" b="1" dirty="0">
                <a:latin typeface="Segoe Sans Display Semibold"/>
                <a:cs typeface="Segoe Sans Display Semibold"/>
              </a:rPr>
              <a:t>] to discuss [</a:t>
            </a:r>
            <a:r>
              <a:rPr lang="en-US" sz="1000" b="1" dirty="0">
                <a:solidFill>
                  <a:srgbClr val="C757CB"/>
                </a:solidFill>
                <a:latin typeface="Segoe Sans Display Semibold"/>
                <a:cs typeface="Segoe Sans Display Semibold"/>
              </a:rPr>
              <a:t>topic</a:t>
            </a:r>
            <a:r>
              <a:rPr lang="en-US" sz="1000" b="1" dirty="0">
                <a:latin typeface="Segoe Sans Display Semibold"/>
                <a:cs typeface="Segoe Sans Display Semibold"/>
              </a:rPr>
              <a:t>]. Preferred [</a:t>
            </a:r>
            <a:r>
              <a:rPr lang="en-US" sz="1000" b="1" dirty="0">
                <a:solidFill>
                  <a:srgbClr val="C757CB"/>
                </a:solidFill>
                <a:latin typeface="Segoe Sans Display Semibold"/>
                <a:cs typeface="Segoe Sans Display Semibold"/>
              </a:rPr>
              <a:t>time of day</a:t>
            </a:r>
            <a:r>
              <a:rPr lang="en-US" sz="1000" b="1" dirty="0">
                <a:latin typeface="Segoe Sans Display Semibold"/>
                <a:cs typeface="Segoe Sans Display Semibold"/>
              </a:rPr>
              <a:t>] and add a meeting room. 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FD411DBC-48CF-D35A-D623-0ABD74CBD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807" y="2176471"/>
            <a:ext cx="163426" cy="163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2A44C-B204-A244-FD1E-03983C7A5BC2}"/>
              </a:ext>
            </a:extLst>
          </p:cNvPr>
          <p:cNvSpPr txBox="1"/>
          <p:nvPr/>
        </p:nvSpPr>
        <p:spPr>
          <a:xfrm>
            <a:off x="4502141" y="1264307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C73CD0-8B66-1C94-75CC-57C887A9E9EB}"/>
              </a:ext>
            </a:extLst>
          </p:cNvPr>
          <p:cNvSpPr txBox="1"/>
          <p:nvPr/>
        </p:nvSpPr>
        <p:spPr>
          <a:xfrm>
            <a:off x="5058816" y="4048988"/>
            <a:ext cx="2141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Develop project updates</a:t>
            </a:r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Sans Display Semibold" pitchFamily="2" charset="0"/>
              <a:cs typeface="Segoe Sans Display Semibold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386B4F-0A40-A1D2-8E48-F548DA4B83CA}"/>
              </a:ext>
            </a:extLst>
          </p:cNvPr>
          <p:cNvSpPr txBox="1"/>
          <p:nvPr/>
        </p:nvSpPr>
        <p:spPr>
          <a:xfrm>
            <a:off x="5168155" y="4365953"/>
            <a:ext cx="19529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00" b="1" dirty="0">
                <a:latin typeface="Segoe Sans Display Semibold" pitchFamily="2" charset="0"/>
                <a:cs typeface="Segoe Sans Display Semibold" pitchFamily="2" charset="0"/>
              </a:rPr>
              <a:t>Create an executive ready PowerPoint summarizing the current state of our work in [</a:t>
            </a:r>
            <a:r>
              <a:rPr lang="en-US" sz="1000" b="1" dirty="0">
                <a:solidFill>
                  <a:srgbClr val="C757CB"/>
                </a:solidFill>
                <a:latin typeface="Segoe Sans Display Semibold" pitchFamily="2" charset="0"/>
                <a:cs typeface="Segoe Sans Display Semibold" pitchFamily="2" charset="0"/>
              </a:rPr>
              <a:t>Project Name</a:t>
            </a:r>
            <a:r>
              <a:rPr lang="en-US" sz="1000" b="1" dirty="0">
                <a:latin typeface="Segoe Sans Display Semibold" pitchFamily="2" charset="0"/>
                <a:cs typeface="Segoe Sans Display Semibold" pitchFamily="2" charset="0"/>
              </a:rPr>
              <a:t>] — what’s progressing well, what’s blocked, and what needs attention next. This is for the quarterly product review next week, so let's focus on key updates from the last quarter. 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8FAEE9E2-071D-8AC0-E547-28D574FFC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976" y="4436293"/>
            <a:ext cx="163426" cy="163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8F7614-1421-D51F-E766-49BAB91A784E}"/>
              </a:ext>
            </a:extLst>
          </p:cNvPr>
          <p:cNvSpPr txBox="1"/>
          <p:nvPr/>
        </p:nvSpPr>
        <p:spPr>
          <a:xfrm>
            <a:off x="6721327" y="3516041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5A63BA-5DA3-ED9A-2633-16F3B1B5072B}"/>
              </a:ext>
            </a:extLst>
          </p:cNvPr>
          <p:cNvSpPr txBox="1"/>
          <p:nvPr/>
        </p:nvSpPr>
        <p:spPr>
          <a:xfrm>
            <a:off x="4985335" y="1765038"/>
            <a:ext cx="20692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 dirty="0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Refine your pitch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4AEB1-9799-1CA0-6E5A-3307CAFEDACA}"/>
              </a:ext>
            </a:extLst>
          </p:cNvPr>
          <p:cNvSpPr txBox="1"/>
          <p:nvPr/>
        </p:nvSpPr>
        <p:spPr>
          <a:xfrm>
            <a:off x="6763188" y="1264307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3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D94BF20B-7578-D03E-8A90-2496BB670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7711" y="2176471"/>
            <a:ext cx="163426" cy="163426"/>
          </a:xfrm>
          <a:prstGeom prst="rect">
            <a:avLst/>
          </a:prstGeom>
        </p:spPr>
      </p:pic>
      <p:sp useBgFill="1">
        <p:nvSpPr>
          <p:cNvPr id="64" name="Rounded Rectangle 1">
            <a:extLst>
              <a:ext uri="{FF2B5EF4-FFF2-40B4-BE49-F238E27FC236}">
                <a16:creationId xmlns:a16="http://schemas.microsoft.com/office/drawing/2014/main" id="{6FB695A6-19F4-FF99-B233-1121344CE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95779" y="3545387"/>
            <a:ext cx="2153223" cy="246888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9D58DFC-E5E8-E823-7E54-02B0BDCBCA27}"/>
              </a:ext>
            </a:extLst>
          </p:cNvPr>
          <p:cNvSpPr txBox="1"/>
          <p:nvPr/>
        </p:nvSpPr>
        <p:spPr>
          <a:xfrm>
            <a:off x="9525467" y="3992146"/>
            <a:ext cx="18500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ja-JP" sz="1100" b="1" dirty="0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Extract insights &amp; visualize data</a:t>
            </a:r>
            <a:endParaRPr lang="en-US" sz="1100" b="1" dirty="0">
              <a:solidFill>
                <a:srgbClr val="0070C0"/>
              </a:solidFill>
              <a:latin typeface="Segoe Sans Display Semibold" pitchFamily="2" charset="0"/>
              <a:cs typeface="Segoe Sans Display Semi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986FD-1B29-0C3D-A517-D251F112BDB2}"/>
              </a:ext>
            </a:extLst>
          </p:cNvPr>
          <p:cNvSpPr txBox="1"/>
          <p:nvPr/>
        </p:nvSpPr>
        <p:spPr>
          <a:xfrm>
            <a:off x="11102057" y="3550070"/>
            <a:ext cx="54694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B628F3-D267-407A-CFB5-9407DE5B7C22}"/>
              </a:ext>
            </a:extLst>
          </p:cNvPr>
          <p:cNvSpPr txBox="1"/>
          <p:nvPr/>
        </p:nvSpPr>
        <p:spPr>
          <a:xfrm>
            <a:off x="5195890" y="2095637"/>
            <a:ext cx="18586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00" b="1" dirty="0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Copilot, I need to practice my sales pitch. I’ll say it out loud, then tell me how I can be more concise. 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EB2A9140-6B88-78F5-13CF-314638655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4384" y="4436293"/>
            <a:ext cx="163426" cy="16342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977D43-94E1-E5E1-454B-79AACDCC048D}"/>
              </a:ext>
            </a:extLst>
          </p:cNvPr>
          <p:cNvSpPr txBox="1"/>
          <p:nvPr/>
        </p:nvSpPr>
        <p:spPr>
          <a:xfrm>
            <a:off x="837365" y="1295085"/>
            <a:ext cx="998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Copilot in Outlook*</a:t>
            </a:r>
          </a:p>
        </p:txBody>
      </p:sp>
      <p:pic>
        <p:nvPicPr>
          <p:cNvPr id="89" name="Picture 88" descr="M365 Copilot icon">
            <a:extLst>
              <a:ext uri="{FF2B5EF4-FFF2-40B4-BE49-F238E27FC236}">
                <a16:creationId xmlns:a16="http://schemas.microsoft.com/office/drawing/2014/main" id="{691D156F-8031-D1CD-D3CE-F9308DD77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896" y="72198"/>
            <a:ext cx="808487" cy="81481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627E925-01EB-D263-D6EE-7368766B0E12}"/>
              </a:ext>
            </a:extLst>
          </p:cNvPr>
          <p:cNvSpPr txBox="1"/>
          <p:nvPr/>
        </p:nvSpPr>
        <p:spPr>
          <a:xfrm>
            <a:off x="9648971" y="4365953"/>
            <a:ext cx="20067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000" b="1" dirty="0">
                <a:latin typeface="Segoe Sans Display Semibold" pitchFamily="2" charset="0"/>
                <a:cs typeface="Segoe Sans Display Semibold" pitchFamily="2" charset="0"/>
              </a:rPr>
              <a:t>[</a:t>
            </a:r>
            <a:r>
              <a:rPr lang="en-US" sz="1000" b="1" dirty="0">
                <a:solidFill>
                  <a:srgbClr val="C757CB"/>
                </a:solidFill>
                <a:latin typeface="Segoe Sans Display Semibold" pitchFamily="2" charset="0"/>
                <a:cs typeface="Segoe Sans Display Semibold" pitchFamily="2" charset="0"/>
              </a:rPr>
              <a:t>Use existing data set</a:t>
            </a:r>
            <a:r>
              <a:rPr lang="en-US" sz="1000" b="1" dirty="0">
                <a:latin typeface="Segoe Sans Display Semibold" pitchFamily="2" charset="0"/>
                <a:cs typeface="Segoe Sans Display Semibold" pitchFamily="2" charset="0"/>
              </a:rPr>
              <a:t>] Build a ‘Revenue Heatmap’ sheet with a pivot table summarizing revenue by Geography × Industry. Add a heatmap with conditional formatting color scale, a top-10 table, and a chart to summarize the insights.</a:t>
            </a:r>
          </a:p>
        </p:txBody>
      </p:sp>
      <p:sp useBgFill="1">
        <p:nvSpPr>
          <p:cNvPr id="95" name="Rounded Rectangle 1">
            <a:extLst>
              <a:ext uri="{FF2B5EF4-FFF2-40B4-BE49-F238E27FC236}">
                <a16:creationId xmlns:a16="http://schemas.microsoft.com/office/drawing/2014/main" id="{73556AB9-3467-9A6C-2E43-753D73C34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234731" y="3545387"/>
            <a:ext cx="2153223" cy="246888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8477A5E-6526-C21E-474B-223AFB425990}"/>
              </a:ext>
            </a:extLst>
          </p:cNvPr>
          <p:cNvSpPr txBox="1"/>
          <p:nvPr/>
        </p:nvSpPr>
        <p:spPr>
          <a:xfrm>
            <a:off x="7272813" y="4048988"/>
            <a:ext cx="2144829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 dirty="0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Visualize customer insights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19D1C5D-83CF-C2B2-702A-36C9709E2EE5}"/>
              </a:ext>
            </a:extLst>
          </p:cNvPr>
          <p:cNvSpPr txBox="1"/>
          <p:nvPr/>
        </p:nvSpPr>
        <p:spPr>
          <a:xfrm>
            <a:off x="7382956" y="4365953"/>
            <a:ext cx="1952930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1000" b="1" dirty="0">
                <a:latin typeface="Segoe Sans Display Semibold" pitchFamily="2" charset="0"/>
                <a:cs typeface="Segoe Sans Display Semibold" pitchFamily="2" charset="0"/>
              </a:rPr>
              <a:t>[</a:t>
            </a:r>
            <a:r>
              <a:rPr lang="en-US" sz="1000" b="1" dirty="0">
                <a:solidFill>
                  <a:srgbClr val="C757CB"/>
                </a:solidFill>
                <a:latin typeface="Segoe Sans Display Semibold" pitchFamily="2" charset="0"/>
                <a:cs typeface="Segoe Sans Display Semibold" pitchFamily="2" charset="0"/>
              </a:rPr>
              <a:t>Use existing data set</a:t>
            </a:r>
            <a:r>
              <a:rPr lang="en-US" sz="1000" b="1" dirty="0">
                <a:latin typeface="Segoe Sans Display Semibold" pitchFamily="2" charset="0"/>
                <a:cs typeface="Segoe Sans Display Semibold" pitchFamily="2" charset="0"/>
              </a:rPr>
              <a:t>] Analyze the customer data imported from my recent email attachment and group accounts by behavioral similarity using clustering. Create a summary table and charts showing the key characteristics of each segment.</a:t>
            </a:r>
          </a:p>
        </p:txBody>
      </p:sp>
      <p:pic>
        <p:nvPicPr>
          <p:cNvPr id="98" name="Graphic 97">
            <a:extLst>
              <a:ext uri="{FF2B5EF4-FFF2-40B4-BE49-F238E27FC236}">
                <a16:creationId xmlns:a16="http://schemas.microsoft.com/office/drawing/2014/main" id="{E6B93B5B-036E-DFC5-107F-9679599FD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7522" y="4436293"/>
            <a:ext cx="163426" cy="163426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ACC73F9D-94D5-F3F2-EE2E-4B6DF4472DDC}"/>
              </a:ext>
            </a:extLst>
          </p:cNvPr>
          <p:cNvSpPr txBox="1"/>
          <p:nvPr/>
        </p:nvSpPr>
        <p:spPr>
          <a:xfrm>
            <a:off x="7646159" y="3662740"/>
            <a:ext cx="15249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Copilot in Excel*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390F447-68D2-F1AA-DCB7-C2072E254961}"/>
              </a:ext>
            </a:extLst>
          </p:cNvPr>
          <p:cNvSpPr txBox="1"/>
          <p:nvPr/>
        </p:nvSpPr>
        <p:spPr>
          <a:xfrm>
            <a:off x="8944432" y="3532572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9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0EF848-A5D9-C39D-BBD6-354E1A2323CB}"/>
              </a:ext>
            </a:extLst>
          </p:cNvPr>
          <p:cNvSpPr txBox="1"/>
          <p:nvPr/>
        </p:nvSpPr>
        <p:spPr>
          <a:xfrm>
            <a:off x="5235743" y="1387418"/>
            <a:ext cx="17015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Voice in Copilot Chat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B9F1AF-8AFB-FDA9-B852-4FAA8CB14C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5592" y="1429321"/>
            <a:ext cx="202852" cy="193193"/>
          </a:xfrm>
          <a:prstGeom prst="rect">
            <a:avLst/>
          </a:prstGeom>
        </p:spPr>
      </p:pic>
      <p:sp useBgFill="1">
        <p:nvSpPr>
          <p:cNvPr id="52" name="Rounded Rectangle 1">
            <a:extLst>
              <a:ext uri="{FF2B5EF4-FFF2-40B4-BE49-F238E27FC236}">
                <a16:creationId xmlns:a16="http://schemas.microsoft.com/office/drawing/2014/main" id="{BF0C9247-54D6-7ADA-9131-9DC63E9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69129" y="3560679"/>
            <a:ext cx="2153223" cy="2440012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1C4A69-1A5C-2392-03D3-EA9559AD6610}"/>
              </a:ext>
            </a:extLst>
          </p:cNvPr>
          <p:cNvSpPr txBox="1"/>
          <p:nvPr/>
        </p:nvSpPr>
        <p:spPr>
          <a:xfrm>
            <a:off x="507967" y="4041634"/>
            <a:ext cx="19616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 dirty="0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Create a document library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73810D-2CAC-C7B5-7E7E-0327ED0144E4}"/>
              </a:ext>
            </a:extLst>
          </p:cNvPr>
          <p:cNvSpPr txBox="1"/>
          <p:nvPr/>
        </p:nvSpPr>
        <p:spPr>
          <a:xfrm>
            <a:off x="609737" y="4437408"/>
            <a:ext cx="1954504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1000" b="1" dirty="0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Create a document library for [</a:t>
            </a:r>
            <a:r>
              <a:rPr lang="en-US" sz="1000" b="1" dirty="0">
                <a:solidFill>
                  <a:srgbClr val="C757CB"/>
                </a:solidFill>
                <a:latin typeface="Segoe Sans Display Semibold" pitchFamily="2" charset="0"/>
                <a:cs typeface="Segoe Sans Display Semibold" pitchFamily="2" charset="0"/>
              </a:rPr>
              <a:t>program or project</a:t>
            </a:r>
            <a:r>
              <a:rPr lang="en-US" sz="1000" b="1" dirty="0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] assets. Include columns for asset type, product area, owner, review status, publish date, channel, and region. Create views for “Due this week,” “Waiting on legal,” and “Ready to publish.” 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1AE11EA0-6286-5502-6C08-5985A2286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913" y="4523688"/>
            <a:ext cx="163426" cy="174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F5E852-CB47-E113-6246-2BB21389AD43}"/>
              </a:ext>
            </a:extLst>
          </p:cNvPr>
          <p:cNvSpPr txBox="1"/>
          <p:nvPr/>
        </p:nvSpPr>
        <p:spPr>
          <a:xfrm>
            <a:off x="2154521" y="3539707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cs typeface="Segoe Sans Display" pitchFamily="2" charset="0"/>
            </a:endParaRPr>
          </a:p>
        </p:txBody>
      </p:sp>
      <p:sp useBgFill="1">
        <p:nvSpPr>
          <p:cNvPr id="56" name="Rounded Rectangle 1">
            <a:extLst>
              <a:ext uri="{FF2B5EF4-FFF2-40B4-BE49-F238E27FC236}">
                <a16:creationId xmlns:a16="http://schemas.microsoft.com/office/drawing/2014/main" id="{1A8A03FD-3159-0108-F60E-693ECE724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730177" y="3560679"/>
            <a:ext cx="2153223" cy="2440012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601B5-0661-5FE2-1000-1C33042E9183}"/>
              </a:ext>
            </a:extLst>
          </p:cNvPr>
          <p:cNvSpPr txBox="1"/>
          <p:nvPr/>
        </p:nvSpPr>
        <p:spPr>
          <a:xfrm>
            <a:off x="4491946" y="3550070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7</a:t>
            </a:r>
            <a:endParaRPr lang="en-US" dirty="0"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943F2B-A1BE-2F94-4F5F-C930E931920B}"/>
              </a:ext>
            </a:extLst>
          </p:cNvPr>
          <p:cNvSpPr txBox="1"/>
          <p:nvPr/>
        </p:nvSpPr>
        <p:spPr>
          <a:xfrm>
            <a:off x="2712636" y="4044373"/>
            <a:ext cx="21037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  <a:t>Update status reports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43432B14-A2BF-7468-E58D-B0CA88ED6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8782" y="4523688"/>
            <a:ext cx="163426" cy="17443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5E33546-98D3-4D7B-EFAC-0D6664565C3C}"/>
              </a:ext>
            </a:extLst>
          </p:cNvPr>
          <p:cNvSpPr txBox="1"/>
          <p:nvPr/>
        </p:nvSpPr>
        <p:spPr>
          <a:xfrm>
            <a:off x="2883369" y="4437408"/>
            <a:ext cx="2006714" cy="10840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Update the document with the latest information from my emails and Teams chat with my manager. Keep the structure intact and add a Key outcomes / Risks / Next steps' section.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5A528F-A5DB-77C8-6D6F-E34BE8B52E99}"/>
              </a:ext>
            </a:extLst>
          </p:cNvPr>
          <p:cNvSpPr txBox="1"/>
          <p:nvPr/>
        </p:nvSpPr>
        <p:spPr>
          <a:xfrm>
            <a:off x="822362" y="3681475"/>
            <a:ext cx="1389761" cy="295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AI in SharePoint*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1944F6-A2BA-BF2E-AEC9-9FB482FB93ED}"/>
              </a:ext>
            </a:extLst>
          </p:cNvPr>
          <p:cNvSpPr txBox="1"/>
          <p:nvPr/>
        </p:nvSpPr>
        <p:spPr>
          <a:xfrm>
            <a:off x="3013514" y="3681475"/>
            <a:ext cx="1492220" cy="295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n w="3175">
                  <a:noFill/>
                </a:ln>
                <a:latin typeface="Segoe Sans Display Semibold"/>
                <a:cs typeface="Segoe Sans Display" pitchFamily="2" charset="0"/>
              </a:rPr>
              <a:t>Copilot in</a:t>
            </a:r>
            <a:r>
              <a:rPr kumimoji="0" lang="en-US" sz="1200" b="0" i="0" u="none" strike="noStrike" kern="120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 Word*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CF87E6C-30B2-69A1-57FF-6D422F1C7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814" y="3586823"/>
            <a:ext cx="459625" cy="4849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110886-0AF3-081C-D28A-2B45E817D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2" y="3658504"/>
            <a:ext cx="320040" cy="34160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6A60E87-4F30-19EB-84B8-8F2BD6CF76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2" y="1365897"/>
            <a:ext cx="320040" cy="32004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DD01D8E-AB21-9E8A-E9BD-07B983E66E53}"/>
              </a:ext>
            </a:extLst>
          </p:cNvPr>
          <p:cNvSpPr txBox="1"/>
          <p:nvPr/>
        </p:nvSpPr>
        <p:spPr>
          <a:xfrm>
            <a:off x="5293739" y="3563350"/>
            <a:ext cx="1663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n w="3175">
                  <a:noFill/>
                </a:ln>
                <a:latin typeface="Segoe Sans Display Semibold"/>
                <a:cs typeface="Segoe Sans Display" pitchFamily="2" charset="0"/>
              </a:rPr>
              <a:t>Copilot in PowerPoint*</a:t>
            </a:r>
            <a:endParaRPr kumimoji="0" lang="en-US" sz="1200" b="0" i="0" u="none" strike="noStrike" kern="1200" cap="none" spc="0" normalizeH="0" baseline="0" noProof="0" dirty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Segoe Sans Display Semibold"/>
              <a:ea typeface="+mn-ea"/>
              <a:cs typeface="Segoe Sans Display" pitchFamily="2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61BB285-1FF4-859A-7B90-F7C22CB11E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29" y="3654788"/>
            <a:ext cx="274320" cy="27432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8331141-6A90-1E54-C415-6434B57ECC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10" y="3654788"/>
            <a:ext cx="274320" cy="27432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B2D5AC0C-FCDC-F67E-2D22-50696D6AD58F}"/>
              </a:ext>
            </a:extLst>
          </p:cNvPr>
          <p:cNvSpPr txBox="1"/>
          <p:nvPr/>
        </p:nvSpPr>
        <p:spPr>
          <a:xfrm>
            <a:off x="9779116" y="3662740"/>
            <a:ext cx="15013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Copilot in Excel*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C9DD4067-364C-4758-22AB-9CE2714467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67" y="3654788"/>
            <a:ext cx="274320" cy="274320"/>
          </a:xfrm>
          <a:prstGeom prst="rect">
            <a:avLst/>
          </a:prstGeom>
        </p:spPr>
      </p:pic>
      <p:sp>
        <p:nvSpPr>
          <p:cNvPr id="5" name="TextBox 54">
            <a:extLst>
              <a:ext uri="{FF2B5EF4-FFF2-40B4-BE49-F238E27FC236}">
                <a16:creationId xmlns:a16="http://schemas.microsoft.com/office/drawing/2014/main" id="{128F8434-20DA-F8D3-C953-0952D7BE0CAC}"/>
              </a:ext>
            </a:extLst>
          </p:cNvPr>
          <p:cNvSpPr txBox="1"/>
          <p:nvPr/>
        </p:nvSpPr>
        <p:spPr>
          <a:xfrm>
            <a:off x="491289" y="6425991"/>
            <a:ext cx="11211396" cy="40011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  <a:defRPr/>
            </a:pPr>
            <a:r>
              <a:rPr lang="en-US" sz="1000" b="1" dirty="0">
                <a:solidFill>
                  <a:srgbClr val="091F2C"/>
                </a:solidFill>
                <a:latin typeface="Segoe Sans Display"/>
              </a:rPr>
              <a:t>*</a:t>
            </a:r>
            <a:r>
              <a:rPr lang="en-US" sz="800" b="1" dirty="0">
                <a:latin typeface="Segoe Sans Display"/>
              </a:rPr>
              <a:t>Copilot in Outlook</a:t>
            </a:r>
            <a:r>
              <a:rPr lang="en-US" sz="800" b="1" dirty="0">
                <a:solidFill>
                  <a:srgbClr val="091F2C"/>
                </a:solidFill>
                <a:latin typeface="Segoe Sans Display"/>
              </a:rPr>
              <a:t>:</a:t>
            </a:r>
            <a:r>
              <a:rPr lang="en-US" sz="800" dirty="0">
                <a:solidFill>
                  <a:srgbClr val="091F2C"/>
                </a:solidFill>
                <a:latin typeface="Segoe Sans Display"/>
              </a:rPr>
              <a:t> Calendar scheduling actions are currently available in Lexical English only. </a:t>
            </a:r>
            <a:r>
              <a:rPr lang="en-US" sz="800" b="1" dirty="0">
                <a:solidFill>
                  <a:srgbClr val="091F2C"/>
                </a:solidFill>
                <a:latin typeface="Segoe Sans Display"/>
              </a:rPr>
              <a:t>Excel &amp; Word</a:t>
            </a:r>
            <a:r>
              <a:rPr lang="en-US" sz="800" dirty="0">
                <a:solidFill>
                  <a:srgbClr val="091F2C"/>
                </a:solidFill>
                <a:latin typeface="Segoe Sans Display"/>
              </a:rPr>
              <a:t>: Generally available in Jan. 2026 for Windows desktop, Mac, and web for Microsoft 365 Copilot users (excluding EU/UK for Word). </a:t>
            </a:r>
            <a:r>
              <a:rPr lang="en-US" sz="800" b="1" dirty="0">
                <a:solidFill>
                  <a:srgbClr val="091F2C"/>
                </a:solidFill>
                <a:latin typeface="Segoe Sans Display"/>
              </a:rPr>
              <a:t>PowerPoint:</a:t>
            </a:r>
            <a:r>
              <a:rPr lang="en-US" sz="800" dirty="0">
                <a:solidFill>
                  <a:srgbClr val="091F2C"/>
                </a:solidFill>
                <a:latin typeface="Segoe Sans Display"/>
              </a:rPr>
              <a:t> Rolled out to Frontier in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Nov. 2025 (Windows) and rolling to generally available on web started in February (excluding EU and UK).</a:t>
            </a:r>
            <a:r>
              <a:rPr lang="en-US" sz="800" dirty="0">
                <a:solidFill>
                  <a:srgbClr val="091F2C"/>
                </a:solidFill>
                <a:latin typeface="Segoe Sans Display"/>
              </a:rPr>
              <a:t> </a:t>
            </a:r>
            <a:r>
              <a:rPr lang="en-US" sz="800" b="1" dirty="0"/>
              <a:t>Copilot in Teams </a:t>
            </a:r>
            <a:r>
              <a:rPr lang="en-US" sz="800" dirty="0"/>
              <a:t>is generally available for Microsoft 365 Copilot licensed users on desktop, mobile, and web.  </a:t>
            </a:r>
            <a:r>
              <a:rPr lang="en-US" sz="800" b="1" dirty="0"/>
              <a:t>AI in SharePoint</a:t>
            </a:r>
            <a:r>
              <a:rPr lang="en-US" sz="800" dirty="0"/>
              <a:t>: Microsoft 365 Copilot license is required. Some features may only be available in Public Preview. </a:t>
            </a:r>
          </a:p>
        </p:txBody>
      </p:sp>
      <p:sp>
        <p:nvSpPr>
          <p:cNvPr id="13" name="TextBox 102">
            <a:extLst>
              <a:ext uri="{FF2B5EF4-FFF2-40B4-BE49-F238E27FC236}">
                <a16:creationId xmlns:a16="http://schemas.microsoft.com/office/drawing/2014/main" id="{EB739D52-9064-41BB-836C-322988A731ED}"/>
              </a:ext>
            </a:extLst>
          </p:cNvPr>
          <p:cNvSpPr txBox="1"/>
          <p:nvPr/>
        </p:nvSpPr>
        <p:spPr>
          <a:xfrm>
            <a:off x="997510" y="6032115"/>
            <a:ext cx="10306194" cy="3636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18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/>
                <a:ea typeface="Aptos" panose="020B0004020202020204" pitchFamily="34" charset="0"/>
                <a:cs typeface="Segoe Sans Display Semibold"/>
              </a:rPr>
              <a:t> For more prompt</a:t>
            </a:r>
            <a:r>
              <a:rPr kumimoji="0" lang="en-US" sz="1800" b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/>
                <a:ea typeface="Aptos" panose="020B0004020202020204" pitchFamily="34" charset="0"/>
                <a:cs typeface="Segoe Sans Display Semibold"/>
              </a:rPr>
              <a:t> examples, </a:t>
            </a:r>
            <a:r>
              <a:rPr lang="en-US" b="1" kern="100" dirty="0">
                <a:solidFill>
                  <a:prstClr val="black"/>
                </a:solidFill>
                <a:latin typeface="Segoe Sans Display Semibold"/>
                <a:ea typeface="Aptos" panose="020B0004020202020204" pitchFamily="34" charset="0"/>
                <a:cs typeface="Segoe Sans Display Semibold"/>
              </a:rPr>
              <a:t>click</a:t>
            </a:r>
            <a:r>
              <a:rPr kumimoji="0" lang="en-US" sz="1800" b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/>
                <a:ea typeface="Aptos" panose="020B0004020202020204" pitchFamily="34" charset="0"/>
                <a:cs typeface="Segoe Sans Display Semibold"/>
              </a:rPr>
              <a:t> </a:t>
            </a:r>
            <a:r>
              <a:rPr lang="en-US" b="1" kern="100" dirty="0">
                <a:solidFill>
                  <a:prstClr val="black"/>
                </a:solidFill>
                <a:latin typeface="Segoe Sans Display Semibold"/>
                <a:ea typeface="Aptos" panose="020B0004020202020204" pitchFamily="34" charset="0"/>
                <a:cs typeface="Segoe Sans Display Semibold"/>
              </a:rPr>
              <a:t>“Browse more prompts</a:t>
            </a:r>
            <a:r>
              <a:rPr kumimoji="0" lang="en-US" sz="1800" b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/>
                <a:ea typeface="Aptos" panose="020B0004020202020204" pitchFamily="34" charset="0"/>
                <a:cs typeface="Segoe Sans Display Semibold"/>
              </a:rPr>
              <a:t>” below the Copilot Chat prompt box</a:t>
            </a:r>
            <a:endParaRPr kumimoji="0" lang="en-CA" sz="1800" b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 Semibold"/>
              <a:ea typeface="Aptos" panose="020B0004020202020204" pitchFamily="34" charset="0"/>
              <a:cs typeface="Segoe Sans Display Semibold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C3C7E6F-F27D-E8EA-4122-24D09B6AF186}"/>
              </a:ext>
            </a:extLst>
          </p:cNvPr>
          <p:cNvSpPr txBox="1"/>
          <p:nvPr/>
        </p:nvSpPr>
        <p:spPr>
          <a:xfrm>
            <a:off x="3298949" y="1295085"/>
            <a:ext cx="998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Copilot in Outlook*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630B7EB2-EF67-C722-79ED-AA7253D28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37" y="1365897"/>
            <a:ext cx="320040" cy="320040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395934E-3662-3713-F4E4-93CB5B57DB2D}"/>
              </a:ext>
            </a:extLst>
          </p:cNvPr>
          <p:cNvSpPr txBox="1"/>
          <p:nvPr/>
        </p:nvSpPr>
        <p:spPr>
          <a:xfrm>
            <a:off x="2853012" y="2095637"/>
            <a:ext cx="194323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b="1" dirty="0">
                <a:latin typeface="Segoe Sans Display Semibold" pitchFamily="2" charset="0"/>
                <a:cs typeface="Segoe Sans Display Semibold" pitchFamily="2" charset="0"/>
              </a:rPr>
              <a:t>I think I have a meeting coming up with </a:t>
            </a:r>
            <a:r>
              <a:rPr lang="en-US" sz="1000" b="1" dirty="0">
                <a:solidFill>
                  <a:srgbClr val="EB5636"/>
                </a:solidFill>
                <a:latin typeface="Segoe Sans Display Semibold" pitchFamily="2" charset="0"/>
                <a:cs typeface="Segoe Sans Display Semibold" pitchFamily="2" charset="0"/>
              </a:rPr>
              <a:t>/person</a:t>
            </a:r>
            <a:r>
              <a:rPr lang="en-US" sz="1000" b="1" dirty="0">
                <a:latin typeface="Segoe Sans Display Semibold" pitchFamily="2" charset="0"/>
                <a:cs typeface="Segoe Sans Display Semibold" pitchFamily="2" charset="0"/>
              </a:rPr>
              <a:t>. What’s on the agenda and when’s the next instance?</a:t>
            </a:r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9C1F9BD9-AE2A-CB28-8AC0-F4329C935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7799" y="2176471"/>
            <a:ext cx="163426" cy="163426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E258DE6F-DE9C-2C17-CEEC-94C5601472F5}"/>
              </a:ext>
            </a:extLst>
          </p:cNvPr>
          <p:cNvSpPr txBox="1"/>
          <p:nvPr/>
        </p:nvSpPr>
        <p:spPr>
          <a:xfrm>
            <a:off x="2785806" y="1787527"/>
            <a:ext cx="20070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 dirty="0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Prepare for meetings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F8854F-65B6-6D14-365E-15CBDEB5EE76}"/>
              </a:ext>
            </a:extLst>
          </p:cNvPr>
          <p:cNvGrpSpPr/>
          <p:nvPr/>
        </p:nvGrpSpPr>
        <p:grpSpPr>
          <a:xfrm>
            <a:off x="7240515" y="1263340"/>
            <a:ext cx="4408487" cy="2157276"/>
            <a:chOff x="491289" y="3492582"/>
            <a:chExt cx="4408487" cy="2481695"/>
          </a:xfrm>
        </p:grpSpPr>
        <p:sp useBgFill="1">
          <p:nvSpPr>
            <p:cNvPr id="27" name="Rounded Rectangle 1">
              <a:extLst>
                <a:ext uri="{FF2B5EF4-FFF2-40B4-BE49-F238E27FC236}">
                  <a16:creationId xmlns:a16="http://schemas.microsoft.com/office/drawing/2014/main" id="{BF06B482-AAC5-EFD5-C95F-D2BDFB9D9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91289" y="3505396"/>
              <a:ext cx="2153223" cy="2468880"/>
            </a:xfrm>
            <a:prstGeom prst="roundRect">
              <a:avLst>
                <a:gd name="adj" fmla="val 2901"/>
              </a:avLst>
            </a:pr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18900000" scaled="1"/>
              <a:tileRect/>
            </a:gradFill>
            <a:ln w="19050">
              <a:gradFill flip="none" rotWithShape="1">
                <a:gsLst>
                  <a:gs pos="50000">
                    <a:schemeClr val="bg1">
                      <a:alpha val="20000"/>
                    </a:schemeClr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097EC2-328C-4D60-3B80-C751BB5F3666}"/>
                </a:ext>
              </a:extLst>
            </p:cNvPr>
            <p:cNvSpPr txBox="1"/>
            <p:nvPr/>
          </p:nvSpPr>
          <p:spPr>
            <a:xfrm>
              <a:off x="578170" y="4059765"/>
              <a:ext cx="2076086" cy="30095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sz="1100" b="1" dirty="0">
                  <a:solidFill>
                    <a:srgbClr val="0070C0"/>
                  </a:solidFill>
                  <a:latin typeface="Segoe Sans Display Semibold" pitchFamily="2" charset="0"/>
                  <a:cs typeface="Segoe Sans Display Semibold" pitchFamily="2" charset="0"/>
                </a:rPr>
                <a:t>Prepare for meetings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4F371F-B812-E1BF-AE93-41A7B5B694D2}"/>
                </a:ext>
              </a:extLst>
            </p:cNvPr>
            <p:cNvSpPr txBox="1"/>
            <p:nvPr/>
          </p:nvSpPr>
          <p:spPr>
            <a:xfrm>
              <a:off x="644322" y="4395920"/>
              <a:ext cx="1989043" cy="81434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 defTabSz="524695"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Segoe Sans Display Semibold" pitchFamily="2" charset="0"/>
                  <a:cs typeface="Segoe Sans Display Semibold" pitchFamily="2" charset="0"/>
                </a:rPr>
                <a:t>Draft talking points for the unresolved questions in this email based on the feedback from </a:t>
              </a:r>
              <a:r>
                <a:rPr lang="en-US" sz="1000" b="1" dirty="0">
                  <a:solidFill>
                    <a:srgbClr val="EB5636"/>
                  </a:solidFill>
                  <a:latin typeface="Segoe Sans Display Semibold" pitchFamily="2" charset="0"/>
                  <a:cs typeface="Segoe Sans Display Semibold" pitchFamily="2" charset="0"/>
                </a:rPr>
                <a:t>/insert meeting series 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71FF1B97-5B9E-96BD-92FA-21B84A0AA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8632" y="4458323"/>
              <a:ext cx="163426" cy="163426"/>
            </a:xfrm>
            <a:prstGeom prst="rect">
              <a:avLst/>
            </a:prstGeom>
          </p:spPr>
        </p:pic>
        <p:sp useBgFill="1">
          <p:nvSpPr>
            <p:cNvPr id="60" name="Rounded Rectangle 1">
              <a:extLst>
                <a:ext uri="{FF2B5EF4-FFF2-40B4-BE49-F238E27FC236}">
                  <a16:creationId xmlns:a16="http://schemas.microsoft.com/office/drawing/2014/main" id="{B30E8941-3A13-6F71-F916-0EA7041CC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46553" y="3505397"/>
              <a:ext cx="2153223" cy="2468880"/>
            </a:xfrm>
            <a:prstGeom prst="roundRect">
              <a:avLst>
                <a:gd name="adj" fmla="val 2901"/>
              </a:avLst>
            </a:pr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18900000" scaled="1"/>
              <a:tileRect/>
            </a:gradFill>
            <a:ln w="19050">
              <a:gradFill flip="none" rotWithShape="1">
                <a:gsLst>
                  <a:gs pos="50000">
                    <a:schemeClr val="bg1">
                      <a:alpha val="20000"/>
                    </a:schemeClr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07F0D97-E65A-DA60-9F38-08EFA873D5B4}"/>
                </a:ext>
              </a:extLst>
            </p:cNvPr>
            <p:cNvSpPr txBox="1"/>
            <p:nvPr/>
          </p:nvSpPr>
          <p:spPr>
            <a:xfrm>
              <a:off x="2824154" y="4061114"/>
              <a:ext cx="1998019" cy="300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sz="1100" b="1" dirty="0">
                  <a:solidFill>
                    <a:srgbClr val="0070C0"/>
                  </a:solidFill>
                  <a:latin typeface="Segoe Sans Display Semibold" pitchFamily="2" charset="0"/>
                  <a:cs typeface="Segoe Sans Display Semibold" pitchFamily="2" charset="0"/>
                </a:rPr>
                <a:t>Align with leadership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5577FE-6618-1FA6-313A-EBD86F05CF3B}"/>
                </a:ext>
              </a:extLst>
            </p:cNvPr>
            <p:cNvSpPr txBox="1"/>
            <p:nvPr/>
          </p:nvSpPr>
          <p:spPr>
            <a:xfrm>
              <a:off x="4508322" y="3492582"/>
              <a:ext cx="391454" cy="60190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Segoe Sans Display" pitchFamily="2" charset="0"/>
                  <a:cs typeface="Segoe Sans Display" pitchFamily="2" charset="0"/>
                </a:rPr>
                <a:t>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3B1B54E-6E26-A18E-BC99-310AFB62CD75}"/>
                </a:ext>
              </a:extLst>
            </p:cNvPr>
            <p:cNvSpPr txBox="1"/>
            <p:nvPr/>
          </p:nvSpPr>
          <p:spPr>
            <a:xfrm>
              <a:off x="2878348" y="4395920"/>
              <a:ext cx="1920241" cy="814340"/>
            </a:xfrm>
            <a:prstGeom prst="rect">
              <a:avLst/>
            </a:prstGeom>
            <a:noFill/>
          </p:spPr>
          <p:txBody>
            <a:bodyPr wrap="square" rIns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000" b="1" dirty="0">
                  <a:latin typeface="Segoe Sans Display Semibold" pitchFamily="2" charset="0"/>
                  <a:cs typeface="Segoe Sans Display Semibold" pitchFamily="2" charset="0"/>
                </a:rPr>
                <a:t>Brainstorm additional strategies from </a:t>
              </a:r>
              <a:r>
                <a:rPr lang="en-US" sz="1000" b="1" dirty="0">
                  <a:solidFill>
                    <a:srgbClr val="EB5636"/>
                  </a:solidFill>
                  <a:latin typeface="Segoe Sans Display Semibold" pitchFamily="2" charset="0"/>
                  <a:cs typeface="Segoe Sans Display Semibold" pitchFamily="2" charset="0"/>
                </a:rPr>
                <a:t>/insert meeting </a:t>
              </a:r>
              <a:r>
                <a:rPr lang="en-US" sz="1000" b="1" dirty="0">
                  <a:latin typeface="Segoe Sans Display Semibold" pitchFamily="2" charset="0"/>
                  <a:cs typeface="Segoe Sans Display Semibold" pitchFamily="2" charset="0"/>
                </a:rPr>
                <a:t>based on what my manager cares about</a:t>
              </a: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BC485794-CBD9-FDD5-3504-ACDEFB0B6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70525" y="4466260"/>
              <a:ext cx="163426" cy="163426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181EB7E-BA88-9415-C050-902366A113E8}"/>
                </a:ext>
              </a:extLst>
            </p:cNvPr>
            <p:cNvSpPr txBox="1"/>
            <p:nvPr/>
          </p:nvSpPr>
          <p:spPr>
            <a:xfrm>
              <a:off x="2253058" y="3492582"/>
              <a:ext cx="391454" cy="60190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 pitchFamily="2" charset="0"/>
                  <a:cs typeface="Segoe Sans Display" pitchFamily="2" charset="0"/>
                </a:rPr>
                <a:t>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AC5DC5-CD1E-EAF3-9CF2-95B5842E2B26}"/>
                </a:ext>
              </a:extLst>
            </p:cNvPr>
            <p:cNvSpPr txBox="1"/>
            <p:nvPr/>
          </p:nvSpPr>
          <p:spPr>
            <a:xfrm>
              <a:off x="3158993" y="3653038"/>
              <a:ext cx="1568040" cy="318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>
                  <a:ln w="3175">
                    <a:noFill/>
                  </a:ln>
                  <a:latin typeface="Segoe Sans Display Semibold"/>
                  <a:cs typeface="Segoe Sans Display" pitchFamily="2" charset="0"/>
                </a:rPr>
                <a:t>Copilot in Teams*</a:t>
              </a:r>
              <a:endParaRPr kumimoji="0" lang="en-US" sz="1200" b="0" i="0" u="none" strike="noStrike" kern="120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BD03E8-3173-83AC-A6A6-1911C034F2E5}"/>
                </a:ext>
              </a:extLst>
            </p:cNvPr>
            <p:cNvSpPr txBox="1"/>
            <p:nvPr/>
          </p:nvSpPr>
          <p:spPr>
            <a:xfrm>
              <a:off x="906506" y="3660915"/>
              <a:ext cx="1479390" cy="318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in Teams*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465CD1-458B-74B6-2A04-A7CE2F8CA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52238" y="3629591"/>
              <a:ext cx="323895" cy="3238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51C508D-CD84-A674-D799-293C1A445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8574" y="3637259"/>
              <a:ext cx="323895" cy="32389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E9706D-6567-9885-5C9A-222B7AD806F3}"/>
              </a:ext>
            </a:extLst>
          </p:cNvPr>
          <p:cNvGrpSpPr/>
          <p:nvPr/>
        </p:nvGrpSpPr>
        <p:grpSpPr>
          <a:xfrm>
            <a:off x="458853" y="993596"/>
            <a:ext cx="3693423" cy="204312"/>
            <a:chOff x="3640827" y="8596313"/>
            <a:chExt cx="3693423" cy="204312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C46251CA-4F90-0F2E-9519-E1C6690A48E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>
              <a:off x="3640827" y="8596313"/>
              <a:ext cx="3693423" cy="2043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en-US"/>
              </a:defPPr>
              <a:lvl1pPr marL="0" marR="0" algn="l" defTabSz="1018824" rtl="0" eaLnBrk="1" latinLnBrk="0" hangingPunct="1">
                <a:lnSpc>
                  <a:spcPts val="2300"/>
                </a:lnSpc>
                <a:spcAft>
                  <a:spcPts val="1800"/>
                </a:spcAft>
                <a:buNone/>
                <a:defRPr sz="1400" kern="1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291465" marR="0" indent="-145733" algn="l" defTabSz="59462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275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8981" marR="0" indent="-127516" algn="l" defTabSz="59462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02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7389" marR="0" indent="-115372" algn="l" defTabSz="59462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893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52760" marR="0" indent="-107275" algn="l" defTabSz="59462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893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35213" indent="-148656" algn="l" defTabSz="5946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32525" indent="-148656" algn="l" defTabSz="5946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29837" indent="-148656" algn="l" defTabSz="5946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27149" indent="-148656" algn="l" defTabSz="5946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>
                      <a:alpha val="99000"/>
                    </a:schemeClr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Legend 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C4916042-9119-EE52-BAD8-2D7F5486BD7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>
              <a:off x="4248150" y="8629220"/>
              <a:ext cx="1732133" cy="1384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marR="0" algn="l" defTabSz="1018824" rtl="0" eaLnBrk="1" latinLnBrk="0" hangingPunct="1">
                <a:lnSpc>
                  <a:spcPts val="2300"/>
                </a:lnSpc>
                <a:spcAft>
                  <a:spcPts val="1800"/>
                </a:spcAft>
                <a:buNone/>
                <a:defRPr sz="1400" kern="1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291465" marR="0" indent="-145733" algn="l" defTabSz="59462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275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8981" marR="0" indent="-127516" algn="l" defTabSz="59462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02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7389" marR="0" indent="-115372" algn="l" defTabSz="59462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893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52760" marR="0" indent="-107275" algn="l" defTabSz="59462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893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35213" indent="-148656" algn="l" defTabSz="5946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32525" indent="-148656" algn="l" defTabSz="5946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29837" indent="-148656" algn="l" defTabSz="5946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27149" indent="-148656" algn="l" defTabSz="5946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EC4A27">
                      <a:alpha val="99000"/>
                    </a:srgbClr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/ = reference files, chats, meetings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F31C42D7-EAD2-3014-F6FB-958A34E2036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>
              <a:off x="6054091" y="8629220"/>
              <a:ext cx="117166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marR="0" algn="l" defTabSz="1018824" rtl="0" eaLnBrk="1" latinLnBrk="0" hangingPunct="1">
                <a:lnSpc>
                  <a:spcPts val="2300"/>
                </a:lnSpc>
                <a:spcAft>
                  <a:spcPts val="1800"/>
                </a:spcAft>
                <a:buNone/>
                <a:defRPr sz="1400" kern="1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291465" marR="0" indent="-145733" algn="l" defTabSz="59462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275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8981" marR="0" indent="-127516" algn="l" defTabSz="59462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02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7389" marR="0" indent="-115372" algn="l" defTabSz="59462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893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52760" marR="0" indent="-107275" algn="l" defTabSz="59462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893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35213" indent="-148656" algn="l" defTabSz="5946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32525" indent="-148656" algn="l" defTabSz="5946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29837" indent="-148656" algn="l" defTabSz="5946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27149" indent="-148656" algn="l" defTabSz="5946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C03BC4">
                      <a:alpha val="99000"/>
                    </a:srgbClr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[ ] = [Details you insert]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476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2.70833E-6 0.03541 " pathEditMode="relative" rAng="0" ptsTypes="AA">
                                      <p:cBhvr>
                                        <p:cTn id="9" dur="700" spd="-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GHT MODE">
  <a:themeElements>
    <a:clrScheme name="BAR Light">
      <a:dk1>
        <a:srgbClr val="000000"/>
      </a:dk1>
      <a:lt1>
        <a:srgbClr val="FFFFFF"/>
      </a:lt1>
      <a:dk2>
        <a:srgbClr val="091F2E"/>
      </a:dk2>
      <a:lt2>
        <a:srgbClr val="FFF8F3"/>
      </a:lt2>
      <a:accent1>
        <a:srgbClr val="702573"/>
      </a:accent1>
      <a:accent2>
        <a:srgbClr val="BF3AC4"/>
      </a:accent2>
      <a:accent3>
        <a:srgbClr val="FE5B38"/>
      </a:accent3>
      <a:accent4>
        <a:srgbClr val="D59DD7"/>
      </a:accent4>
      <a:accent5>
        <a:srgbClr val="FEE298"/>
      </a:accent5>
      <a:accent6>
        <a:srgbClr val="D7D2CA"/>
      </a:accent6>
      <a:hlink>
        <a:srgbClr val="0077D3"/>
      </a:hlink>
      <a:folHlink>
        <a:srgbClr val="0077D3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Light Brown">
      <a:srgbClr val="E1D3C7"/>
    </a:custClr>
    <a:custClr name="Brown">
      <a:srgbClr val="BF9474"/>
    </a:custClr>
    <a:custClr name="Dark Brown">
      <a:srgbClr val="5C4738"/>
    </a:custClr>
    <a:custClr name="Light Yellow">
      <a:srgbClr val="FFE399"/>
    </a:custClr>
    <a:custClr name="Yellow">
      <a:srgbClr val="FFB900"/>
    </a:custClr>
    <a:custClr name="Dark Yellow">
      <a:srgbClr val="7F5A1A"/>
    </a:custClr>
    <a:custClr name="Light Orange">
      <a:srgbClr val="FFA38B"/>
    </a:custClr>
    <a:custClr name="Orange">
      <a:srgbClr val="FF5C39"/>
    </a:custClr>
    <a:custClr name="Dark Orange">
      <a:srgbClr val="73391D"/>
    </a:custClr>
    <a:custClr name="Light Red">
      <a:srgbClr val="FFB3BB"/>
    </a:custClr>
    <a:custClr name="Red">
      <a:srgbClr val="F4364C"/>
    </a:custClr>
    <a:custClr name="Dark Red">
      <a:srgbClr val="73262F"/>
    </a:custClr>
    <a:custClr name="Light Magenta">
      <a:srgbClr val="D59ED7"/>
    </a:custClr>
    <a:custClr name="Magenta">
      <a:srgbClr val="C03BC4"/>
    </a:custClr>
    <a:custClr name="Dark Magenta">
      <a:srgbClr val="702573"/>
    </a:custClr>
    <a:custClr name="Light Purple">
      <a:srgbClr val="C5B4E3"/>
    </a:custClr>
    <a:custClr name="Purple">
      <a:srgbClr val="8661C5"/>
    </a:custClr>
    <a:custClr name="Dark Purple">
      <a:srgbClr val="463668"/>
    </a:custClr>
    <a:custClr name="Light Blue">
      <a:srgbClr val="8DC8E8"/>
    </a:custClr>
    <a:custClr name="Blue">
      <a:srgbClr val="0078D4"/>
    </a:custClr>
    <a:custClr name="Dark Blue">
      <a:srgbClr val="2A446F"/>
    </a:custClr>
    <a:custClr name="Light Teal">
      <a:srgbClr val="B9DCD2"/>
    </a:custClr>
    <a:custClr name="Teal">
      <a:srgbClr val="49C5B1"/>
    </a:custClr>
    <a:custClr name="Dark Teal">
      <a:srgbClr val="225B62"/>
    </a:custClr>
    <a:custClr name="Light Green">
      <a:srgbClr val="D4EC8E"/>
    </a:custClr>
    <a:custClr name="Green">
      <a:srgbClr val="8DE971"/>
    </a:custClr>
    <a:custClr name="Dark Green">
      <a:srgbClr val="07641D"/>
    </a:custClr>
    <a:custClr name="Blue Black">
      <a:srgbClr val="091F2C"/>
    </a:custClr>
    <a:custClr name="Pure Black">
      <a:srgbClr val="000000"/>
    </a:custClr>
    <a:custClr name="Brown Black">
      <a:srgbClr val="291817"/>
    </a:custClr>
  </a:custClrLst>
  <a:extLst>
    <a:ext uri="{05A4C25C-085E-4340-85A3-A5531E510DB2}">
      <thm15:themeFamily xmlns:thm15="http://schemas.microsoft.com/office/thememl/2012/main" name="Microsoft_Brand_Template_May2023  -  Read-Only" id="{354821AE-6191-4F47-84CC-51318889153F}" vid="{EBB4C349-3EE2-41B8-A048-F0998BF1A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5B64D402CB764E9CC233FF31987642" ma:contentTypeVersion="22" ma:contentTypeDescription="Create a new document." ma:contentTypeScope="" ma:versionID="7fccc76ee1dab1efaf365864c20eca90">
  <xsd:schema xmlns:xsd="http://www.w3.org/2001/XMLSchema" xmlns:xs="http://www.w3.org/2001/XMLSchema" xmlns:p="http://schemas.microsoft.com/office/2006/metadata/properties" xmlns:ns1="http://schemas.microsoft.com/sharepoint/v3" xmlns:ns2="00cf0def-a058-47bd-9265-f6d1f111732e" xmlns:ns3="54f626bb-976e-4a25-a89f-d089672a3eb7" targetNamespace="http://schemas.microsoft.com/office/2006/metadata/properties" ma:root="true" ma:fieldsID="0e72f5cb3121eb9eb0dd12dc94081ce1" ns1:_="" ns2:_="" ns3:_="">
    <xsd:import namespace="http://schemas.microsoft.com/sharepoint/v3"/>
    <xsd:import namespace="00cf0def-a058-47bd-9265-f6d1f111732e"/>
    <xsd:import namespace="54f626bb-976e-4a25-a89f-d089672a3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  <xsd:element ref="ns2:MediaServiceDocTags" minOccurs="0"/>
                <xsd:element ref="ns2:Audience" minOccurs="0"/>
                <xsd:element ref="ns2:m6d15d1a6e5942a28eb1f6522643c4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f0def-a058-47bd-9265-f6d1f1117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DocTags" ma:index="26" nillable="true" ma:displayName="MediaServiceDocTags" ma:hidden="true" ma:internalName="MediaServiceDocTags" ma:readOnly="true">
      <xsd:simpleType>
        <xsd:restriction base="dms:Note"/>
      </xsd:simpleType>
    </xsd:element>
    <xsd:element name="Audience" ma:index="27" nillable="true" ma:displayName="Audience" ma:format="Dropdown" ma:internalName="Audience">
      <xsd:simpleType>
        <xsd:restriction base="dms:Text">
          <xsd:maxLength value="255"/>
        </xsd:restriction>
      </xsd:simpleType>
    </xsd:element>
    <xsd:element name="m6d15d1a6e5942a28eb1f6522643c4e1" ma:index="29" nillable="true" ma:taxonomy="true" ma:internalName="m6d15d1a6e5942a28eb1f6522643c4e1" ma:taxonomyFieldName="Asset_x0020_Type" ma:displayName="Asset Type" ma:default="" ma:fieldId="{66d15d1a-6e59-42a2-8eb1-f6522643c4e1}" ma:taxonomyMulti="true" ma:sspId="e385fb40-52d4-4fae-9c5b-3e8ff8a5878e" ma:termSetId="076e976b-31ab-4f71-86b0-4aacfa2b30b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626bb-976e-4a25-a89f-d089672a3e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600fa0d-e7d3-4e7d-aa6c-9a64a26f4e6d}" ma:internalName="TaxCatchAll" ma:showField="CatchAllData" ma:web="54f626bb-976e-4a25-a89f-d089672a3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0cf0def-a058-47bd-9265-f6d1f111732e">
      <Terms xmlns="http://schemas.microsoft.com/office/infopath/2007/PartnerControls"/>
    </lcf76f155ced4ddcb4097134ff3c332f>
    <TaxCatchAll xmlns="54f626bb-976e-4a25-a89f-d089672a3eb7" xsi:nil="true"/>
    <Audience xmlns="00cf0def-a058-47bd-9265-f6d1f111732e" xsi:nil="true"/>
    <m6d15d1a6e5942a28eb1f6522643c4e1 xmlns="00cf0def-a058-47bd-9265-f6d1f111732e">
      <Terms xmlns="http://schemas.microsoft.com/office/infopath/2007/PartnerControls"/>
    </m6d15d1a6e5942a28eb1f6522643c4e1>
  </documentManagement>
</p:properties>
</file>

<file path=customXml/itemProps1.xml><?xml version="1.0" encoding="utf-8"?>
<ds:datastoreItem xmlns:ds="http://schemas.openxmlformats.org/officeDocument/2006/customXml" ds:itemID="{7F217A94-DC4E-48FF-9E5E-CC9AA1F966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ED2B63-9139-4F5D-946B-69AEE178D182}">
  <ds:schemaRefs>
    <ds:schemaRef ds:uri="00cf0def-a058-47bd-9265-f6d1f111732e"/>
    <ds:schemaRef ds:uri="54f626bb-976e-4a25-a89f-d089672a3e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8666721-3CCA-4700-BC92-55103AC7E045}">
  <ds:schemaRefs>
    <ds:schemaRef ds:uri="http://schemas.microsoft.com/sharepoint/v3"/>
    <ds:schemaRef ds:uri="http://purl.org/dc/terms/"/>
    <ds:schemaRef ds:uri="http://purl.org/dc/elements/1.1/"/>
    <ds:schemaRef ds:uri="http://purl.org/dc/dcmitype/"/>
    <ds:schemaRef ds:uri="00cf0def-a058-47bd-9265-f6d1f111732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4f626bb-976e-4a25-a89f-d089672a3eb7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1146</Words>
  <Application>Microsoft Office PowerPoint</Application>
  <PresentationFormat>Widescreen</PresentationFormat>
  <Paragraphs>92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MODE</vt:lpstr>
      <vt:lpstr>Top 10 prompts to try with Microsoft 365 Copilot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Jessie Hwang</dc:creator>
  <cp:lastModifiedBy>Anu Domingo</cp:lastModifiedBy>
  <cp:revision>9</cp:revision>
  <dcterms:created xsi:type="dcterms:W3CDTF">2024-09-14T06:09:19Z</dcterms:created>
  <dcterms:modified xsi:type="dcterms:W3CDTF">2026-05-27T21:17:54Z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0x010100A65B64D402CB764E9CC233FF31987642</vt:lpwstr>
  </property>
  <property fmtid="{D5CDD505-2E9C-101B-9397-08002B2CF9AE}" pid="3" name="MediaServiceImageTags">
    <vt:lpwstr/>
  </property>
  <property fmtid="{D5CDD505-2E9C-101B-9397-08002B2CF9AE}" pid="4" name="Asset_x0020_Type">
    <vt:lpwstr/>
  </property>
  <property fmtid="{D5CDD505-2E9C-101B-9397-08002B2CF9AE}" pid="5" name="Asset Type">
    <vt:lpwstr/>
  </property>
</Properties>
</file>