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0" r:id="rId4"/>
  </p:sldMasterIdLst>
  <p:notesMasterIdLst>
    <p:notesMasterId r:id="rId8"/>
  </p:notesMasterIdLst>
  <p:sldIdLst>
    <p:sldId id="2147479558" r:id="rId5"/>
    <p:sldId id="258" r:id="rId6"/>
    <p:sldId id="28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EF7E9-2D21-42F9-99D2-8E8025EB287D}" v="6" dt="2025-09-12T17:05:23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74C22-E671-4FB3-BA40-3C785AD1D63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A37BC-BF5E-4463-9721-1D3FCD780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6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top skilling experiences for Microsoft 365 Copilot:</a:t>
            </a:r>
          </a:p>
          <a:p>
            <a:endParaRPr lang="en-US" dirty="0"/>
          </a:p>
          <a:p>
            <a:r>
              <a:rPr lang="en-US" b="1" dirty="0"/>
              <a:t>Copilot Academy </a:t>
            </a:r>
            <a:r>
              <a:rPr lang="en-US" dirty="0"/>
              <a:t>is a free training tool built on Viva Learning and available directly within your flow of work for all types of users. It is a centralized location which pulls in the best Copilot learning content into structured, consumable learning paths curated by Microsoft experts.</a:t>
            </a:r>
          </a:p>
          <a:p>
            <a:endParaRPr lang="en-US" dirty="0">
              <a:cs typeface="Calibri"/>
            </a:endParaRPr>
          </a:p>
          <a:p>
            <a:r>
              <a:rPr lang="en-US" b="1" dirty="0"/>
              <a:t>Microsoft Learn</a:t>
            </a:r>
            <a:r>
              <a:rPr lang="en-US" dirty="0"/>
              <a:t> is another free web resource for self-paced, on-demand training content and step-by-step exercises for users. The training content here is skewed towards more technical audiences.</a:t>
            </a: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3AC-C579-4519-988E-910819434F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9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Gradient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7020DBFF-DB44-B99E-54B6-E73458000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17" r="18611" b="27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B0EE32-922D-69B4-844B-F2855033F81A}"/>
              </a:ext>
            </a:extLst>
          </p:cNvPr>
          <p:cNvSpPr/>
          <p:nvPr userDrawn="1"/>
        </p:nvSpPr>
        <p:spPr bwMode="auto">
          <a:xfrm>
            <a:off x="-1" y="0"/>
            <a:ext cx="9491241" cy="6858000"/>
          </a:xfrm>
          <a:prstGeom prst="rect">
            <a:avLst/>
          </a:prstGeom>
          <a:gradFill>
            <a:gsLst>
              <a:gs pos="53000">
                <a:srgbClr val="FFF8F3">
                  <a:alpha val="52009"/>
                </a:srgbClr>
              </a:gs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1A134BE8-0BA3-4A4E-8C07-9127207B8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FF709-91C1-4573-83A1-5F07DB1F5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2" y="2769057"/>
            <a:ext cx="8193024" cy="123110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</a:t>
            </a:r>
            <a:br>
              <a:rPr lang="en-US"/>
            </a:br>
            <a:r>
              <a:rPr lang="en-US"/>
              <a:t>presentation title 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AA1ADBE6-5E29-7A6B-E210-597F443C7B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7"/>
            <a:ext cx="8193024" cy="246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D791B19-58A7-CCC1-7E59-596D253085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042" y="6446520"/>
            <a:ext cx="164592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24C9A-89BC-97E2-72D1-CB264F76EC90}"/>
              </a:ext>
            </a:extLst>
          </p:cNvPr>
          <p:cNvSpPr txBox="1"/>
          <p:nvPr userDrawn="1"/>
        </p:nvSpPr>
        <p:spPr>
          <a:xfrm>
            <a:off x="2471054" y="6446520"/>
            <a:ext cx="31434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z="10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© Copyright Microsoft Corporation.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2998287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urved object&#10;&#10;Description automatically generated">
            <a:extLst>
              <a:ext uri="{FF2B5EF4-FFF2-40B4-BE49-F238E27FC236}">
                <a16:creationId xmlns:a16="http://schemas.microsoft.com/office/drawing/2014/main" id="{BC06A425-7693-6E8F-EB7B-6C9814E91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1" i="0" spc="-50" baseline="0">
                <a:solidFill>
                  <a:schemeClr val="tx1"/>
                </a:solidFill>
                <a:latin typeface="+mj-lt"/>
                <a:ea typeface="Amazon Ember Display" panose="020F0603020204020204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09334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8193024" cy="307777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790AA64-2857-089A-38D7-2F214254E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199" y="1594155"/>
            <a:ext cx="8196463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5AAAF14-6312-27D6-344A-FC49DD3F11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90" y="2085764"/>
            <a:ext cx="819302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2900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column_Text_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4710689" cy="1107996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CB92EB-B163-EB38-0156-C028F872F1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2286000"/>
            <a:ext cx="4714663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0190326-CB8A-9A65-714A-07CD312C34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2777609"/>
            <a:ext cx="4712685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90DBB6-E167-EFBB-7028-7961583956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6096000" y="0"/>
            <a:ext cx="6096000" cy="6858000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48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6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_Text_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7248356" cy="553998"/>
          </a:xfrm>
        </p:spPr>
        <p:txBody>
          <a:bodyPr/>
          <a:lstStyle>
            <a:lvl1pPr>
              <a:defRPr sz="36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C284B3A-DEE1-29EB-8131-8DF975DF3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594155"/>
            <a:ext cx="3479071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3D4312-BF2B-32E8-5504-BD03D020A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90" y="2085764"/>
            <a:ext cx="3477611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7AB9DF2-C697-A678-389D-BE5F6AF6F2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7547" y="1594155"/>
            <a:ext cx="3479071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8ADB951-618D-18AA-AF3F-A625B89168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59737" y="2085764"/>
            <a:ext cx="3477611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9B1DE51-5CDE-B96B-62FD-3A69CF6928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8128000" y="0"/>
            <a:ext cx="4064000" cy="6858000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95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2DB4627A-42AD-DD19-0422-DBBC9408E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MS logo gray - EMF">
            <a:extLst>
              <a:ext uri="{FF2B5EF4-FFF2-40B4-BE49-F238E27FC236}">
                <a16:creationId xmlns:a16="http://schemas.microsoft.com/office/drawing/2014/main" id="{34855668-1A0A-E5EE-1D0F-97B30351B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84200" y="6446520"/>
            <a:ext cx="8193024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72CE3E-C99E-C188-A13F-A0815FF0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-307777"/>
            <a:ext cx="8193024" cy="307777"/>
          </a:xfrm>
        </p:spPr>
        <p:txBody>
          <a:bodyPr/>
          <a:lstStyle>
            <a:lvl1pPr>
              <a:defRPr sz="20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Final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4069126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_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 logo gray - EMF">
            <a:extLst>
              <a:ext uri="{FF2B5EF4-FFF2-40B4-BE49-F238E27FC236}">
                <a16:creationId xmlns:a16="http://schemas.microsoft.com/office/drawing/2014/main" id="{34855668-1A0A-E5EE-1D0F-97B30351BA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84200" y="6446520"/>
            <a:ext cx="8193024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72CE3E-C99E-C188-A13F-A0815FF0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-307777"/>
            <a:ext cx="8193024" cy="307777"/>
          </a:xfrm>
        </p:spPr>
        <p:txBody>
          <a:bodyPr/>
          <a:lstStyle>
            <a:lvl1pPr>
              <a:defRPr sz="20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Final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944226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0087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2880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&#10;&#10;Description automatically generated">
            <a:extLst>
              <a:ext uri="{FF2B5EF4-FFF2-40B4-BE49-F238E27FC236}">
                <a16:creationId xmlns:a16="http://schemas.microsoft.com/office/drawing/2014/main" id="{594F2FE5-E83C-FD34-6F42-2F895F0DD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00406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84C13370-21B5-337A-CC11-29873A731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0805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B1518538-021B-0EE2-1F16-D8E5F85D09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38712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C32E3519-3202-8477-B7E6-CC33516A10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1669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A83DAD36-086B-87B0-091E-EC03E2CFC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590" r="19181" b="9590"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7452360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3379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lorful spiral&#10;&#10;Description automatically generated">
            <a:extLst>
              <a:ext uri="{FF2B5EF4-FFF2-40B4-BE49-F238E27FC236}">
                <a16:creationId xmlns:a16="http://schemas.microsoft.com/office/drawing/2014/main" id="{FE78A0B7-C38C-EF30-63E1-9BCE12AC5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0287" b="10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9299448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1" i="0" spc="-50" baseline="0">
                <a:solidFill>
                  <a:schemeClr val="tx1"/>
                </a:solidFill>
                <a:latin typeface="+mj-lt"/>
                <a:ea typeface="Amazon Ember Display" panose="020F0603020204020204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63311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585216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199" y="1591056"/>
            <a:ext cx="11022583" cy="726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21DE6D5-FF91-85A4-E9FC-5084016E9E3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1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ransition>
    <p:fade/>
  </p:transition>
  <p:hf sldNum="0" hd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137160" marR="0" indent="-13716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tabLst/>
        <a:defRPr sz="16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265176" marR="0" indent="-109728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84048" marR="0" indent="-118872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tabLst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A5A5A5"/>
          </p15:clr>
        </p15:guide>
        <p15:guide id="2" pos="7680">
          <p15:clr>
            <a:srgbClr val="A5A5A5"/>
          </p15:clr>
        </p15:guide>
        <p15:guide id="3" pos="186">
          <p15:clr>
            <a:srgbClr val="A5A5A5"/>
          </p15:clr>
        </p15:guide>
        <p15:guide id="26" pos="7496">
          <p15:clr>
            <a:srgbClr val="A5A5A5"/>
          </p15:clr>
        </p15:guide>
        <p15:guide id="27" orient="horz">
          <p15:clr>
            <a:srgbClr val="A5A5A5"/>
          </p15:clr>
        </p15:guide>
        <p15:guide id="28" orient="horz" pos="4320">
          <p15:clr>
            <a:srgbClr val="A5A5A5"/>
          </p15:clr>
        </p15:guide>
        <p15:guide id="29" orient="horz" pos="184">
          <p15:clr>
            <a:srgbClr val="A5A5A5"/>
          </p15:clr>
        </p15:guide>
        <p15:guide id="40" orient="horz" pos="4134">
          <p15:clr>
            <a:srgbClr val="A5A5A5"/>
          </p15:clr>
        </p15:guide>
        <p15:guide id="42" pos="365">
          <p15:clr>
            <a:srgbClr val="C35EA4"/>
          </p15:clr>
        </p15:guide>
        <p15:guide id="43" orient="horz" pos="367">
          <p15:clr>
            <a:srgbClr val="C35EA4"/>
          </p15:clr>
        </p15:guide>
        <p15:guide id="44" orient="horz" pos="3953">
          <p15:clr>
            <a:srgbClr val="C35EA4"/>
          </p15:clr>
        </p15:guide>
        <p15:guide id="45" pos="7307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hyperlink" Target="https://aka.ms/Copilot/UserExperienceStrategyDoc" TargetMode="External"/><Relationship Id="rId26" Type="http://schemas.openxmlformats.org/officeDocument/2006/relationships/image" Target="../media/image18.png"/><Relationship Id="rId39" Type="http://schemas.openxmlformats.org/officeDocument/2006/relationships/hyperlink" Target="https://learn.microsoft.com/training/paths/power-virtual-agents-enhance/" TargetMode="External"/><Relationship Id="rId21" Type="http://schemas.openxmlformats.org/officeDocument/2006/relationships/hyperlink" Target="https://support.microsoft.com/topic/learn-about-copilot-prompts-f6c3b467-f07c-4db1-ae54-ffac96184dd5" TargetMode="External"/><Relationship Id="rId34" Type="http://schemas.openxmlformats.org/officeDocument/2006/relationships/hyperlink" Target="https://learn.microsoft.com/viva/insights/org-team-insights/copilot-dashboard" TargetMode="External"/><Relationship Id="rId7" Type="http://schemas.openxmlformats.org/officeDocument/2006/relationships/hyperlink" Target="https://www.youtube.com/watch?v=oeX0lsMA69U" TargetMode="External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hyperlink" Target="https://learn.microsoft.com/microsoft-365-copilot/microsoft-365-copilot-enable-users" TargetMode="External"/><Relationship Id="rId33" Type="http://schemas.openxmlformats.org/officeDocument/2006/relationships/hyperlink" Target="https://learn.microsoft.com/microsoft-365-copilot/" TargetMode="External"/><Relationship Id="rId38" Type="http://schemas.openxmlformats.org/officeDocument/2006/relationships/hyperlink" Target="https://learn.microsoft.com/training/modules/optimize-and-extend-microsoft-365-copilot/" TargetMode="External"/><Relationship Id="rId2" Type="http://schemas.openxmlformats.org/officeDocument/2006/relationships/hyperlink" Target="https://youtu.be/N6yiyXRNCJY" TargetMode="External"/><Relationship Id="rId16" Type="http://schemas.openxmlformats.org/officeDocument/2006/relationships/image" Target="../media/image16.png"/><Relationship Id="rId20" Type="http://schemas.openxmlformats.org/officeDocument/2006/relationships/hyperlink" Target="https://aka.ms/Copilot/abouttrust" TargetMode="External"/><Relationship Id="rId29" Type="http://schemas.openxmlformats.org/officeDocument/2006/relationships/hyperlink" Target="https://learn.microsoft.com/training/paths/craft-effective-prompts-copilot-microsoft-36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2-8wrF9Okc&amp;t=1s" TargetMode="External"/><Relationship Id="rId11" Type="http://schemas.openxmlformats.org/officeDocument/2006/relationships/image" Target="../media/image11.svg"/><Relationship Id="rId24" Type="http://schemas.openxmlformats.org/officeDocument/2006/relationships/hyperlink" Target="https://learn.microsoft.com/security/zero-trust/zero-trust-microsoft-365-copilot?view=o365-worldwide" TargetMode="External"/><Relationship Id="rId32" Type="http://schemas.openxmlformats.org/officeDocument/2006/relationships/hyperlink" Target="https://support.microsoft.com/topic/share-your-best-prompts-75402b14-b419-494d-9e58-1709b4f334a2" TargetMode="External"/><Relationship Id="rId37" Type="http://schemas.openxmlformats.org/officeDocument/2006/relationships/hyperlink" Target="https://learn.microsoft.com/training/paths/work-power-virtual-agents/" TargetMode="External"/><Relationship Id="rId40" Type="http://schemas.openxmlformats.org/officeDocument/2006/relationships/hyperlink" Target="https://learn.microsoft.com/training/paths/build-plugins-connectors-microsoft-copilot-microsoft-365/" TargetMode="External"/><Relationship Id="rId5" Type="http://schemas.openxmlformats.org/officeDocument/2006/relationships/hyperlink" Target="https://learn.microsoft.com/training/paths/prepare-your-organization-microsoft-365-copilot/" TargetMode="External"/><Relationship Id="rId15" Type="http://schemas.openxmlformats.org/officeDocument/2006/relationships/image" Target="../media/image15.svg"/><Relationship Id="rId23" Type="http://schemas.openxmlformats.org/officeDocument/2006/relationships/hyperlink" Target="https://www.youtube.com/watch?v=wSWufOsqwjQ" TargetMode="External"/><Relationship Id="rId28" Type="http://schemas.openxmlformats.org/officeDocument/2006/relationships/hyperlink" Target="https://learn.microsoft.com/training/paths/empower-workforce-copilot-use-cases/" TargetMode="External"/><Relationship Id="rId36" Type="http://schemas.openxmlformats.org/officeDocument/2006/relationships/hyperlink" Target="https://learn.microsoft.com/microsoft-365-copilot/extensibility/" TargetMode="External"/><Relationship Id="rId10" Type="http://schemas.openxmlformats.org/officeDocument/2006/relationships/image" Target="../media/image10.png"/><Relationship Id="rId19" Type="http://schemas.openxmlformats.org/officeDocument/2006/relationships/hyperlink" Target="https://aka.ms/prompts" TargetMode="External"/><Relationship Id="rId31" Type="http://schemas.openxmlformats.org/officeDocument/2006/relationships/hyperlink" Target="https://support.microsoft.com/topic/edit-a-copilot-prompt-to-make-it-your-own-4f766981-dd4c-4038-a025-0f88c67fd9db" TargetMode="External"/><Relationship Id="rId4" Type="http://schemas.openxmlformats.org/officeDocument/2006/relationships/hyperlink" Target="https://aka.ms/copilot/EnablementCourse" TargetMode="External"/><Relationship Id="rId9" Type="http://schemas.openxmlformats.org/officeDocument/2006/relationships/hyperlink" Target="https://learn.microsoft.com/microsoft-365-copilot/microsoft-365-copilot-requirements" TargetMode="External"/><Relationship Id="rId14" Type="http://schemas.openxmlformats.org/officeDocument/2006/relationships/image" Target="../media/image14.png"/><Relationship Id="rId22" Type="http://schemas.openxmlformats.org/officeDocument/2006/relationships/hyperlink" Target="https://learn.microsoft.com/training/paths/get-started-with-microsoft-365-copilot/" TargetMode="External"/><Relationship Id="rId27" Type="http://schemas.openxmlformats.org/officeDocument/2006/relationships/image" Target="../media/image19.svg"/><Relationship Id="rId30" Type="http://schemas.openxmlformats.org/officeDocument/2006/relationships/hyperlink" Target="https://support.microsoft.com/topic/get-better-results-with-copilot-prompting-77251d6c-e162-479d-b398-9e46cf73da55" TargetMode="External"/><Relationship Id="rId35" Type="http://schemas.openxmlformats.org/officeDocument/2006/relationships/hyperlink" Target="https://adoption.microsoft.com/enabling-modern-collaboration/" TargetMode="External"/><Relationship Id="rId8" Type="http://schemas.openxmlformats.org/officeDocument/2006/relationships/hyperlink" Target="https://learn.microsoft.com/microsoft-365-copilot/microsoft-365-copilot-privacy" TargetMode="External"/><Relationship Id="rId3" Type="http://schemas.openxmlformats.org/officeDocument/2006/relationships/hyperlink" Target="https://aka.ms/Copilot/AICouncilGuid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ka.ms/copilotM365training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s://aka.ms/CopilotAcademy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hyperlink" Target="https://adoption.microsoft.com/copilot" TargetMode="External"/><Relationship Id="rId5" Type="http://schemas.openxmlformats.org/officeDocument/2006/relationships/image" Target="../media/image20.e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38D1-E2F8-742C-4FCE-E6625635B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2" y="2769057"/>
            <a:ext cx="8193024" cy="1231106"/>
          </a:xfrm>
        </p:spPr>
        <p:txBody>
          <a:bodyPr/>
          <a:lstStyle/>
          <a:p>
            <a:r>
              <a:rPr lang="en-US" dirty="0"/>
              <a:t>Microsoft 365 Copilot </a:t>
            </a:r>
            <a:br>
              <a:rPr lang="en-US" dirty="0"/>
            </a:br>
            <a:r>
              <a:rPr lang="en-US" dirty="0"/>
              <a:t>training content map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1139D-2842-E8E8-3EC0-3352A1515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2042" y="6446520"/>
            <a:ext cx="1645920" cy="153888"/>
          </a:xfrm>
        </p:spPr>
        <p:txBody>
          <a:bodyPr/>
          <a:lstStyle/>
          <a:p>
            <a:r>
              <a:rPr lang="en-US"/>
              <a:t>Feb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29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F449BBA6-B25C-FE9C-2B2F-28F5690EB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59767" y="1355834"/>
            <a:ext cx="2620113" cy="5008931"/>
          </a:xfrm>
          <a:prstGeom prst="roundRect">
            <a:avLst>
              <a:gd name="adj" fmla="val 3353"/>
            </a:avLst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C37B5A5-3E5A-AF01-1E9F-EE26DFF99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539787" y="1355834"/>
            <a:ext cx="2620113" cy="5008931"/>
          </a:xfrm>
          <a:prstGeom prst="roundRect">
            <a:avLst>
              <a:gd name="adj" fmla="val 3353"/>
            </a:avLst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3D9CC1E3-980A-60F8-E084-9632CFBC2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979748" y="1355834"/>
            <a:ext cx="2620113" cy="5008931"/>
          </a:xfrm>
          <a:prstGeom prst="roundRect">
            <a:avLst>
              <a:gd name="adj" fmla="val 3353"/>
            </a:avLst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sp>
        <p:nvSpPr>
          <p:cNvPr id="30" name="Rounded Rectangle 14">
            <a:extLst>
              <a:ext uri="{FF2B5EF4-FFF2-40B4-BE49-F238E27FC236}">
                <a16:creationId xmlns:a16="http://schemas.microsoft.com/office/drawing/2014/main" id="{13DE24E6-E942-71E4-BAD6-D57A2756B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19807" y="1355834"/>
            <a:ext cx="2620113" cy="5008931"/>
          </a:xfrm>
          <a:prstGeom prst="roundRect">
            <a:avLst>
              <a:gd name="adj" fmla="val 3353"/>
            </a:avLst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8A78B43-3CA5-41A0-D65C-2CFDA0713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9807" y="4105362"/>
            <a:ext cx="26151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615F0B3-0F4B-5C37-C5C0-4E9CBFD29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9807" y="2277246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B71EE0C-CB8D-CF05-3578-F5688A400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9807" y="2710532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BCA9292-F2CC-058A-F171-6D847A02C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9807" y="4579799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07319C1-6BCA-B38D-223D-C147134D8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9807" y="4977277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CB02C3C-9DFC-E243-8A6A-964FF143C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9807" y="5430146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89E5228-6EE7-4223-C50A-04FAFF211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9807" y="5841706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F513EF8-AEC6-192C-23CA-EF889505A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39787" y="4105362"/>
            <a:ext cx="26151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491D6F1-43C5-FFD1-C4FC-F691EC5B3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39787" y="2299766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0CEC8C0-F1B0-1D7D-5F76-8AF0DEBAD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39787" y="2685104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A56AE22-EA46-E80B-390B-2F6327F74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39787" y="3121634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666E7DF-2337-2DC1-65B5-9A91311D8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39787" y="4579799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39A33C6-C05A-5651-DBE3-0A451DC66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39787" y="5004490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5A95895-945C-5F91-C969-F52DBA84F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39787" y="5441420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68DD5C3-4F8E-0B3D-B1B0-B401485F2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9767" y="4105362"/>
            <a:ext cx="26151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73CB940-1DCD-7D04-E5BE-CD823D2E5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9767" y="2411693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D1E9E6E-F0D2-722F-A794-1204B3605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9767" y="2844118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DDC9B73-3303-EAC0-7350-672A102BF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9767" y="3263030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A383A21-B683-F02A-DFEF-8DEEEB9E4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9767" y="3686446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011F82D-1B39-0937-A7A2-551EFC47F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9767" y="4579799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354E6C2-6730-2777-A886-A9E2F024C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79748" y="4105362"/>
            <a:ext cx="26151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5DFF0706-DA1C-89C7-EE88-122BAA45D6F0}"/>
              </a:ext>
            </a:extLst>
          </p:cNvPr>
          <p:cNvSpPr txBox="1"/>
          <p:nvPr/>
        </p:nvSpPr>
        <p:spPr>
          <a:xfrm rot="16200000">
            <a:off x="120245" y="2409839"/>
            <a:ext cx="1086836" cy="1523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spc="0" normalizeH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User Enablement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73532DE-1FC3-211C-1299-DA7D30E640D9}"/>
              </a:ext>
            </a:extLst>
          </p:cNvPr>
          <p:cNvSpPr txBox="1"/>
          <p:nvPr/>
        </p:nvSpPr>
        <p:spPr>
          <a:xfrm rot="16200000">
            <a:off x="27270" y="4830382"/>
            <a:ext cx="1272785" cy="1523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Aft>
                <a:spcPts val="600"/>
              </a:spcAft>
              <a:defRPr sz="1000" b="1" cap="all">
                <a:solidFill>
                  <a:srgbClr val="7030A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Technical Readiness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3D39A7-F513-6731-1583-EE047EC39455}"/>
              </a:ext>
            </a:extLst>
          </p:cNvPr>
          <p:cNvSpPr txBox="1"/>
          <p:nvPr/>
        </p:nvSpPr>
        <p:spPr>
          <a:xfrm>
            <a:off x="1280699" y="1947364"/>
            <a:ext cx="1918608" cy="12495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"/>
                <a:ea typeface="+mn-ea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Copilot Experiences Explained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/>
              </a:rPr>
              <a:t>(11 mins)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>
                <a:solidFill>
                  <a:srgbClr val="8661C5"/>
                </a:solid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Leading in the Era of AI: </a:t>
            </a:r>
            <a:br>
              <a:rPr lang="en-US" sz="1000">
                <a:solidFill>
                  <a:srgbClr val="8661C5"/>
                </a:solid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000">
                <a:solidFill>
                  <a:srgbClr val="8661C5"/>
                </a:solid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Creating an AI Council</a:t>
            </a:r>
            <a:endParaRPr lang="en-US" sz="1000">
              <a:solidFill>
                <a:srgbClr val="8661C5"/>
              </a:solidFill>
              <a:latin typeface="Segoe UI"/>
              <a:cs typeface="Segoe U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>
                <a:solidFill>
                  <a:srgbClr val="8661C5"/>
                </a:solidFill>
                <a:latin typeface="Segoe UI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Discover how to drive enablement of Microsoft 365 Copilot in your organization</a:t>
            </a:r>
            <a:r>
              <a:rPr lang="en-US" sz="1000">
                <a:solidFill>
                  <a:srgbClr val="C03BC4"/>
                </a:solidFill>
                <a:latin typeface="Segoe UI"/>
                <a:cs typeface="Segoe UI"/>
              </a:rPr>
              <a:t> </a:t>
            </a:r>
            <a:r>
              <a:rPr lang="en-US" sz="800">
                <a:latin typeface="Segoe UI"/>
                <a:cs typeface="Segoe UI"/>
              </a:rPr>
              <a:t>(2.5 </a:t>
            </a:r>
            <a:r>
              <a:rPr lang="en-US" sz="800" err="1">
                <a:latin typeface="Segoe UI"/>
                <a:cs typeface="Segoe UI"/>
              </a:rPr>
              <a:t>hrs</a:t>
            </a:r>
            <a:r>
              <a:rPr lang="en-US" sz="800">
                <a:latin typeface="Segoe UI"/>
                <a:cs typeface="Segoe UI"/>
              </a:rPr>
              <a:t>)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3C05B46-1A59-C662-7BC0-AED16362C976}"/>
              </a:ext>
            </a:extLst>
          </p:cNvPr>
          <p:cNvSpPr txBox="1"/>
          <p:nvPr/>
        </p:nvSpPr>
        <p:spPr>
          <a:xfrm>
            <a:off x="1280699" y="4225097"/>
            <a:ext cx="1984074" cy="1972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fontAlgn="auto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cs typeface="Segoe UI"/>
              </a:defRPr>
            </a:lvl1pPr>
          </a:lstStyle>
          <a:p>
            <a:pPr>
              <a:spcBef>
                <a:spcPts val="1200"/>
              </a:spcBef>
              <a:defRPr/>
            </a:pPr>
            <a:r>
              <a:rPr lang="en-US" dirty="0">
                <a:solidFill>
                  <a:srgbClr val="8661C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Prepare your organization for Microsoft 365 Copilot</a:t>
            </a:r>
            <a:r>
              <a:rPr lang="en-US" dirty="0">
                <a:solidFill>
                  <a:srgbClr val="8661C5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(1.5 </a:t>
            </a:r>
            <a:r>
              <a:rPr lang="en-US" sz="800" dirty="0" err="1">
                <a:solidFill>
                  <a:schemeClr val="tx1"/>
                </a:solidFill>
              </a:rPr>
              <a:t>hrs</a:t>
            </a:r>
            <a:r>
              <a:rPr lang="en-US" sz="8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8661C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Microsoft 365 Copilot works</a:t>
            </a:r>
            <a:r>
              <a:rPr lang="en-US" dirty="0">
                <a:solidFill>
                  <a:srgbClr val="8661C5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(11 mins)</a:t>
            </a:r>
          </a:p>
          <a:p>
            <a:pPr>
              <a:spcBef>
                <a:spcPts val="1200"/>
              </a:spcBef>
              <a:defRPr/>
            </a:pPr>
            <a:r>
              <a:rPr lang="en-US" dirty="0">
                <a:solidFill>
                  <a:srgbClr val="8661C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get ready for Microsoft </a:t>
            </a:r>
            <a:br>
              <a:rPr lang="en-US" dirty="0">
                <a:solidFill>
                  <a:srgbClr val="8661C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dirty="0">
                <a:solidFill>
                  <a:srgbClr val="8661C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365 Copilot</a:t>
            </a:r>
            <a:r>
              <a:rPr lang="en-US" dirty="0">
                <a:solidFill>
                  <a:srgbClr val="8661C5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(9 mins)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8661C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Data, Privacy, and security for Microsoft 365 Copilot</a:t>
            </a:r>
            <a:endParaRPr lang="en-US" dirty="0">
              <a:solidFill>
                <a:srgbClr val="8661C5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8661C5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365 Copilot requirements</a:t>
            </a:r>
            <a:endParaRPr lang="en-US" dirty="0">
              <a:solidFill>
                <a:srgbClr val="8661C5"/>
              </a:solidFill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6E9F62C0-8C8B-80E7-0EEC-230C1D399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803" y="5500610"/>
            <a:ext cx="177136" cy="259330"/>
            <a:chOff x="197343" y="3413628"/>
            <a:chExt cx="259345" cy="379686"/>
          </a:xfrm>
        </p:grpSpPr>
        <p:pic>
          <p:nvPicPr>
            <p:cNvPr id="165" name="Graphic 164">
              <a:extLst>
                <a:ext uri="{FF2B5EF4-FFF2-40B4-BE49-F238E27FC236}">
                  <a16:creationId xmlns:a16="http://schemas.microsoft.com/office/drawing/2014/main" id="{845CA901-CFE8-53CC-571C-29DD45A0D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7343" y="3413628"/>
              <a:ext cx="259345" cy="259345"/>
            </a:xfrm>
            <a:prstGeom prst="rect">
              <a:avLst/>
            </a:prstGeom>
          </p:spPr>
        </p:pic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F3A9056-2CC7-C1DA-39D4-C1EFA45CDE83}"/>
                </a:ext>
              </a:extLst>
            </p:cNvPr>
            <p:cNvSpPr txBox="1"/>
            <p:nvPr/>
          </p:nvSpPr>
          <p:spPr>
            <a:xfrm>
              <a:off x="198871" y="3680660"/>
              <a:ext cx="25628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Docs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C5613E0-B389-F823-D5F3-961139163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2588" y="1925795"/>
            <a:ext cx="195567" cy="259330"/>
            <a:chOff x="183852" y="4434968"/>
            <a:chExt cx="286329" cy="379686"/>
          </a:xfrm>
        </p:grpSpPr>
        <p:pic>
          <p:nvPicPr>
            <p:cNvPr id="168" name="Graphic 167">
              <a:extLst>
                <a:ext uri="{FF2B5EF4-FFF2-40B4-BE49-F238E27FC236}">
                  <a16:creationId xmlns:a16="http://schemas.microsoft.com/office/drawing/2014/main" id="{9365B5F3-C0CE-4A92-1EA6-3A2EBB878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7343" y="4434968"/>
              <a:ext cx="259345" cy="259345"/>
            </a:xfrm>
            <a:prstGeom prst="rect">
              <a:avLst/>
            </a:prstGeom>
          </p:spPr>
        </p:pic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2C9CE66E-FD25-D048-FA0C-957A6FE10527}"/>
                </a:ext>
              </a:extLst>
            </p:cNvPr>
            <p:cNvSpPr txBox="1"/>
            <p:nvPr/>
          </p:nvSpPr>
          <p:spPr>
            <a:xfrm>
              <a:off x="183852" y="4702000"/>
              <a:ext cx="28632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Video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92AC70A-B7E5-A9C6-83B3-0E945E43F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4054" y="2359293"/>
            <a:ext cx="252634" cy="259330"/>
            <a:chOff x="142075" y="4945638"/>
            <a:chExt cx="369881" cy="379683"/>
          </a:xfrm>
        </p:grpSpPr>
        <p:pic>
          <p:nvPicPr>
            <p:cNvPr id="171" name="Graphic 170">
              <a:extLst>
                <a:ext uri="{FF2B5EF4-FFF2-40B4-BE49-F238E27FC236}">
                  <a16:creationId xmlns:a16="http://schemas.microsoft.com/office/drawing/2014/main" id="{F5508533-2274-AC78-D4A0-440160B2F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7343" y="4945638"/>
              <a:ext cx="259345" cy="259345"/>
            </a:xfrm>
            <a:prstGeom prst="rect">
              <a:avLst/>
            </a:prstGeom>
          </p:spPr>
        </p:pic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4D0D4F06-BC08-AF1A-D744-F48A458E2FD4}"/>
                </a:ext>
              </a:extLst>
            </p:cNvPr>
            <p:cNvSpPr txBox="1"/>
            <p:nvPr/>
          </p:nvSpPr>
          <p:spPr>
            <a:xfrm>
              <a:off x="142075" y="5212668"/>
              <a:ext cx="369881" cy="1126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Article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E78DFDCA-EA61-E36D-6BA6-CACE9EFDF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5497" y="2780560"/>
            <a:ext cx="249748" cy="259330"/>
            <a:chOff x="144189" y="3924298"/>
            <a:chExt cx="365656" cy="379686"/>
          </a:xfrm>
        </p:grpSpPr>
        <p:pic>
          <p:nvPicPr>
            <p:cNvPr id="174" name="Graphic 173">
              <a:extLst>
                <a:ext uri="{FF2B5EF4-FFF2-40B4-BE49-F238E27FC236}">
                  <a16:creationId xmlns:a16="http://schemas.microsoft.com/office/drawing/2014/main" id="{A19611F9-86DB-01F1-0BAC-0C853561D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7343" y="3924298"/>
              <a:ext cx="259345" cy="259345"/>
            </a:xfrm>
            <a:prstGeom prst="rect">
              <a:avLst/>
            </a:prstGeom>
          </p:spPr>
        </p:pic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75502FC-35D7-F563-D6EF-16D5D6EC761A}"/>
                </a:ext>
              </a:extLst>
            </p:cNvPr>
            <p:cNvSpPr txBox="1"/>
            <p:nvPr/>
          </p:nvSpPr>
          <p:spPr>
            <a:xfrm>
              <a:off x="144189" y="4191330"/>
              <a:ext cx="365656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Course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9B2BF53-301B-ABBF-2C88-99CFDB6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5497" y="4221858"/>
            <a:ext cx="249748" cy="259330"/>
            <a:chOff x="144189" y="3924298"/>
            <a:chExt cx="365656" cy="379686"/>
          </a:xfrm>
        </p:grpSpPr>
        <p:pic>
          <p:nvPicPr>
            <p:cNvPr id="177" name="Graphic 176">
              <a:extLst>
                <a:ext uri="{FF2B5EF4-FFF2-40B4-BE49-F238E27FC236}">
                  <a16:creationId xmlns:a16="http://schemas.microsoft.com/office/drawing/2014/main" id="{6A3AAD7C-ED4D-6949-66AE-DC9723777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7343" y="3924298"/>
              <a:ext cx="259345" cy="259345"/>
            </a:xfrm>
            <a:prstGeom prst="rect">
              <a:avLst/>
            </a:prstGeom>
          </p:spPr>
        </p:pic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0FCA287-CE3B-3C2C-7369-574B3C93ABDE}"/>
                </a:ext>
              </a:extLst>
            </p:cNvPr>
            <p:cNvSpPr txBox="1"/>
            <p:nvPr/>
          </p:nvSpPr>
          <p:spPr>
            <a:xfrm>
              <a:off x="144189" y="4191330"/>
              <a:ext cx="365656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Course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E401D6C-E534-ED1B-51B1-B43B1AA7E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2588" y="4647227"/>
            <a:ext cx="195567" cy="259330"/>
            <a:chOff x="183852" y="4434968"/>
            <a:chExt cx="286329" cy="379686"/>
          </a:xfrm>
        </p:grpSpPr>
        <p:pic>
          <p:nvPicPr>
            <p:cNvPr id="180" name="Graphic 179">
              <a:extLst>
                <a:ext uri="{FF2B5EF4-FFF2-40B4-BE49-F238E27FC236}">
                  <a16:creationId xmlns:a16="http://schemas.microsoft.com/office/drawing/2014/main" id="{3B09B58C-33A3-11ED-D1F3-3F0BE8025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7343" y="4434968"/>
              <a:ext cx="259345" cy="259345"/>
            </a:xfrm>
            <a:prstGeom prst="rect">
              <a:avLst/>
            </a:prstGeom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B76D248F-107D-5848-5441-44B2E5289440}"/>
                </a:ext>
              </a:extLst>
            </p:cNvPr>
            <p:cNvSpPr txBox="1"/>
            <p:nvPr/>
          </p:nvSpPr>
          <p:spPr>
            <a:xfrm>
              <a:off x="183852" y="4702000"/>
              <a:ext cx="28632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Video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9E4E7FB2-F46E-E626-3CFB-849C6777A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2588" y="5052412"/>
            <a:ext cx="195567" cy="259330"/>
            <a:chOff x="183852" y="4434968"/>
            <a:chExt cx="286329" cy="379686"/>
          </a:xfrm>
        </p:grpSpPr>
        <p:pic>
          <p:nvPicPr>
            <p:cNvPr id="183" name="Graphic 182">
              <a:extLst>
                <a:ext uri="{FF2B5EF4-FFF2-40B4-BE49-F238E27FC236}">
                  <a16:creationId xmlns:a16="http://schemas.microsoft.com/office/drawing/2014/main" id="{4DD196C1-772A-71C8-94DA-C94035828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7343" y="4434968"/>
              <a:ext cx="259345" cy="259345"/>
            </a:xfrm>
            <a:prstGeom prst="rect">
              <a:avLst/>
            </a:prstGeom>
          </p:spPr>
        </p:pic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2ACE8348-8B69-F750-C7C4-05F5C37902BD}"/>
                </a:ext>
              </a:extLst>
            </p:cNvPr>
            <p:cNvSpPr txBox="1"/>
            <p:nvPr/>
          </p:nvSpPr>
          <p:spPr>
            <a:xfrm>
              <a:off x="183852" y="4702000"/>
              <a:ext cx="28632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Video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0863C79-6040-E7EB-39A3-EF84AC38B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803" y="5913651"/>
            <a:ext cx="177136" cy="259330"/>
            <a:chOff x="197343" y="3413628"/>
            <a:chExt cx="259345" cy="379686"/>
          </a:xfrm>
        </p:grpSpPr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FEAF4B84-EAF6-E076-EDDF-677F2F34A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7343" y="3413628"/>
              <a:ext cx="259345" cy="259345"/>
            </a:xfrm>
            <a:prstGeom prst="rect">
              <a:avLst/>
            </a:prstGeom>
          </p:spPr>
        </p:pic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BB79AF2-5B9F-08A9-0D49-8428B67CFD98}"/>
                </a:ext>
              </a:extLst>
            </p:cNvPr>
            <p:cNvSpPr txBox="1"/>
            <p:nvPr/>
          </p:nvSpPr>
          <p:spPr>
            <a:xfrm>
              <a:off x="198871" y="3680660"/>
              <a:ext cx="25628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Docs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92EE3E19-D6E2-37EB-E726-0CAAD59AC224}"/>
              </a:ext>
            </a:extLst>
          </p:cNvPr>
          <p:cNvSpPr txBox="1"/>
          <p:nvPr/>
        </p:nvSpPr>
        <p:spPr>
          <a:xfrm>
            <a:off x="3973138" y="1947364"/>
            <a:ext cx="1948428" cy="15573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cs typeface="Segoe UI"/>
              </a:defRPr>
            </a:lvl1pPr>
          </a:lstStyle>
          <a:p>
            <a:r>
              <a:rPr lang="en-US" dirty="0">
                <a:solidFill>
                  <a:srgbClr val="8661C5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 Experience Strategy template</a:t>
            </a:r>
            <a:r>
              <a:rPr lang="en-US" dirty="0">
                <a:solidFill>
                  <a:srgbClr val="8661C5"/>
                </a:solidFill>
              </a:rPr>
              <a:t> </a:t>
            </a: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8661C5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Copilot Prompt Gallery</a:t>
            </a:r>
            <a:r>
              <a:rPr lang="en-US" dirty="0">
                <a:solidFill>
                  <a:srgbClr val="8661C5"/>
                </a:solidFill>
              </a:rPr>
              <a:t> </a:t>
            </a:r>
            <a:br>
              <a:rPr lang="en-US" dirty="0"/>
            </a:br>
            <a:r>
              <a:rPr lang="en-US" sz="800">
                <a:solidFill>
                  <a:schemeClr val="tx1"/>
                </a:solidFill>
              </a:rPr>
              <a:t>(including app specific guidance)</a:t>
            </a:r>
          </a:p>
          <a:p>
            <a:r>
              <a:rPr lang="en-US" dirty="0">
                <a:solidFill>
                  <a:srgbClr val="8661C5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Leading in the Era of AI: </a:t>
            </a:r>
            <a:br>
              <a:rPr lang="en-US" dirty="0"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dirty="0">
                <a:solidFill>
                  <a:srgbClr val="8661C5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It’s about Trust</a:t>
            </a:r>
            <a:endParaRPr lang="en-US" dirty="0">
              <a:solidFill>
                <a:srgbClr val="8661C5"/>
              </a:solidFill>
            </a:endParaRPr>
          </a:p>
          <a:p>
            <a:r>
              <a:rPr lang="en-US" dirty="0">
                <a:solidFill>
                  <a:srgbClr val="8661C5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about Copilot prompts</a:t>
            </a:r>
            <a:endParaRPr lang="en-US" dirty="0">
              <a:solidFill>
                <a:srgbClr val="8661C5"/>
              </a:solidFill>
            </a:endParaRPr>
          </a:p>
          <a:p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8A3A5249-7834-263D-4044-55DB53D41DA8}"/>
              </a:ext>
            </a:extLst>
          </p:cNvPr>
          <p:cNvSpPr txBox="1"/>
          <p:nvPr/>
        </p:nvSpPr>
        <p:spPr>
          <a:xfrm>
            <a:off x="3973138" y="4225097"/>
            <a:ext cx="2042568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cs typeface="Segoe UI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8661C5"/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started with Microsoft 365 Copilot</a:t>
            </a:r>
            <a:r>
              <a:rPr lang="en-US" dirty="0">
                <a:solidFill>
                  <a:srgbClr val="8661C5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(2 </a:t>
            </a:r>
            <a:r>
              <a:rPr lang="en-US" sz="800" dirty="0" err="1">
                <a:solidFill>
                  <a:schemeClr val="tx1"/>
                </a:solidFill>
              </a:rPr>
              <a:t>hrs</a:t>
            </a:r>
            <a:r>
              <a:rPr lang="en-US" sz="800" dirty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en-US" dirty="0">
                <a:solidFill>
                  <a:srgbClr val="8661C5"/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 steps to get ready for Microsoft 365 Copilot</a:t>
            </a:r>
            <a:r>
              <a:rPr lang="en-US" dirty="0">
                <a:solidFill>
                  <a:srgbClr val="8661C5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(46 secs)</a:t>
            </a:r>
          </a:p>
          <a:p>
            <a:r>
              <a:rPr lang="en-US" dirty="0">
                <a:solidFill>
                  <a:srgbClr val="8661C5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 principles of Zero Trust to Microsoft 365 Copilot</a:t>
            </a:r>
            <a:endParaRPr lang="en-US" dirty="0">
              <a:solidFill>
                <a:srgbClr val="8661C5"/>
              </a:solidFill>
            </a:endParaRPr>
          </a:p>
          <a:p>
            <a:r>
              <a:rPr lang="nn-NO" dirty="0">
                <a:solidFill>
                  <a:srgbClr val="8661C5"/>
                </a:solidFill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Enable users for Microsoft 365 Copilot </a:t>
            </a:r>
            <a:endParaRPr lang="en-US" dirty="0">
              <a:solidFill>
                <a:srgbClr val="8661C5"/>
              </a:solidFill>
            </a:endParaRP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9C6B0F91-A6B9-7DA6-D511-E7458BED0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74242" y="1925795"/>
            <a:ext cx="177136" cy="259330"/>
            <a:chOff x="197343" y="3413628"/>
            <a:chExt cx="259345" cy="379686"/>
          </a:xfrm>
        </p:grpSpPr>
        <p:pic>
          <p:nvPicPr>
            <p:cNvPr id="191" name="Graphic 190">
              <a:extLst>
                <a:ext uri="{FF2B5EF4-FFF2-40B4-BE49-F238E27FC236}">
                  <a16:creationId xmlns:a16="http://schemas.microsoft.com/office/drawing/2014/main" id="{50321547-04D6-D25F-428A-C44B8CD3C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7343" y="3413628"/>
              <a:ext cx="259345" cy="259345"/>
            </a:xfrm>
            <a:prstGeom prst="rect">
              <a:avLst/>
            </a:prstGeom>
          </p:spPr>
        </p:pic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DF8FDA8D-362B-BEC6-4465-C3B6FB97E41B}"/>
                </a:ext>
              </a:extLst>
            </p:cNvPr>
            <p:cNvSpPr txBox="1"/>
            <p:nvPr/>
          </p:nvSpPr>
          <p:spPr>
            <a:xfrm>
              <a:off x="198871" y="3680660"/>
              <a:ext cx="25628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Docs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7E0ED04-4989-5C7C-6125-6E0D13F45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76935" y="2367938"/>
            <a:ext cx="171750" cy="256637"/>
            <a:chOff x="3810839" y="3861140"/>
            <a:chExt cx="171750" cy="256637"/>
          </a:xfrm>
        </p:grpSpPr>
        <p:pic>
          <p:nvPicPr>
            <p:cNvPr id="194" name="Graphic 193">
              <a:extLst>
                <a:ext uri="{FF2B5EF4-FFF2-40B4-BE49-F238E27FC236}">
                  <a16:creationId xmlns:a16="http://schemas.microsoft.com/office/drawing/2014/main" id="{B4EBF111-DCF6-90B7-6E9D-BF2B3D24C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810839" y="3861140"/>
              <a:ext cx="171750" cy="171750"/>
            </a:xfrm>
            <a:prstGeom prst="rect">
              <a:avLst/>
            </a:prstGeom>
          </p:spPr>
        </p:pic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54A8C3E-3601-ECA7-9EDF-AD9B20100FC6}"/>
                </a:ext>
              </a:extLst>
            </p:cNvPr>
            <p:cNvSpPr txBox="1"/>
            <p:nvPr/>
          </p:nvSpPr>
          <p:spPr>
            <a:xfrm>
              <a:off x="3812397" y="4040833"/>
              <a:ext cx="168636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Tool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C5B81CB-A370-D03F-BFDA-69B364B0C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493" y="2765452"/>
            <a:ext cx="252634" cy="259330"/>
            <a:chOff x="142075" y="4945638"/>
            <a:chExt cx="369881" cy="379683"/>
          </a:xfrm>
        </p:grpSpPr>
        <p:pic>
          <p:nvPicPr>
            <p:cNvPr id="197" name="Graphic 196">
              <a:extLst>
                <a:ext uri="{FF2B5EF4-FFF2-40B4-BE49-F238E27FC236}">
                  <a16:creationId xmlns:a16="http://schemas.microsoft.com/office/drawing/2014/main" id="{8564A662-3832-D5DE-2B58-0C54C1A74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7343" y="4945638"/>
              <a:ext cx="259345" cy="259345"/>
            </a:xfrm>
            <a:prstGeom prst="rect">
              <a:avLst/>
            </a:prstGeom>
          </p:spPr>
        </p:pic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AC381551-C2DD-7CCF-81CF-A362D195B42D}"/>
                </a:ext>
              </a:extLst>
            </p:cNvPr>
            <p:cNvSpPr txBox="1"/>
            <p:nvPr/>
          </p:nvSpPr>
          <p:spPr>
            <a:xfrm>
              <a:off x="142075" y="5212668"/>
              <a:ext cx="369881" cy="1126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Article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8EB395A9-B8C6-BE07-0A27-A2814FAEA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493" y="3190816"/>
            <a:ext cx="252634" cy="259330"/>
            <a:chOff x="142075" y="4945638"/>
            <a:chExt cx="369881" cy="379683"/>
          </a:xfrm>
        </p:grpSpPr>
        <p:pic>
          <p:nvPicPr>
            <p:cNvPr id="200" name="Graphic 199">
              <a:extLst>
                <a:ext uri="{FF2B5EF4-FFF2-40B4-BE49-F238E27FC236}">
                  <a16:creationId xmlns:a16="http://schemas.microsoft.com/office/drawing/2014/main" id="{D0CE3C22-DD42-D013-7A8A-9F06ABC0E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7343" y="4945638"/>
              <a:ext cx="259345" cy="259345"/>
            </a:xfrm>
            <a:prstGeom prst="rect">
              <a:avLst/>
            </a:prstGeom>
          </p:spPr>
        </p:pic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2B825131-1F1F-6AFF-20AB-E90E0C59C066}"/>
                </a:ext>
              </a:extLst>
            </p:cNvPr>
            <p:cNvSpPr txBox="1"/>
            <p:nvPr/>
          </p:nvSpPr>
          <p:spPr>
            <a:xfrm>
              <a:off x="142075" y="5212668"/>
              <a:ext cx="369881" cy="1126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Article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4598BEDD-A16E-27C6-8F87-9B8CC75BB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74242" y="5517721"/>
            <a:ext cx="177136" cy="259330"/>
            <a:chOff x="197343" y="3413628"/>
            <a:chExt cx="259345" cy="379686"/>
          </a:xfrm>
        </p:grpSpPr>
        <p:pic>
          <p:nvPicPr>
            <p:cNvPr id="203" name="Graphic 202">
              <a:extLst>
                <a:ext uri="{FF2B5EF4-FFF2-40B4-BE49-F238E27FC236}">
                  <a16:creationId xmlns:a16="http://schemas.microsoft.com/office/drawing/2014/main" id="{3463B1C4-98BE-353D-71C3-19E795DB1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7343" y="3413628"/>
              <a:ext cx="259345" cy="259345"/>
            </a:xfrm>
            <a:prstGeom prst="rect">
              <a:avLst/>
            </a:prstGeom>
          </p:spPr>
        </p:pic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76F9FD90-C32D-E1D2-F5E0-23ACA29E7144}"/>
                </a:ext>
              </a:extLst>
            </p:cNvPr>
            <p:cNvSpPr txBox="1"/>
            <p:nvPr/>
          </p:nvSpPr>
          <p:spPr>
            <a:xfrm>
              <a:off x="198871" y="3680660"/>
              <a:ext cx="25628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Docs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0179F392-E1C3-935C-853A-8FD9A7279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7936" y="4221858"/>
            <a:ext cx="249748" cy="259330"/>
            <a:chOff x="144189" y="3924298"/>
            <a:chExt cx="365656" cy="379686"/>
          </a:xfrm>
        </p:grpSpPr>
        <p:pic>
          <p:nvPicPr>
            <p:cNvPr id="206" name="Graphic 205">
              <a:extLst>
                <a:ext uri="{FF2B5EF4-FFF2-40B4-BE49-F238E27FC236}">
                  <a16:creationId xmlns:a16="http://schemas.microsoft.com/office/drawing/2014/main" id="{828E8C57-48EA-F449-7321-C383E8CE4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7343" y="3924298"/>
              <a:ext cx="259345" cy="259345"/>
            </a:xfrm>
            <a:prstGeom prst="rect">
              <a:avLst/>
            </a:prstGeom>
          </p:spPr>
        </p:pic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85F8562D-898F-7ACE-347E-8D008886A3D0}"/>
                </a:ext>
              </a:extLst>
            </p:cNvPr>
            <p:cNvSpPr txBox="1"/>
            <p:nvPr/>
          </p:nvSpPr>
          <p:spPr>
            <a:xfrm>
              <a:off x="144189" y="4191330"/>
              <a:ext cx="365656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Course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752DB466-B8C7-2D2D-2AE9-7CB6BA36A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65027" y="4647227"/>
            <a:ext cx="195567" cy="259330"/>
            <a:chOff x="183852" y="4434968"/>
            <a:chExt cx="286329" cy="379686"/>
          </a:xfrm>
        </p:grpSpPr>
        <p:pic>
          <p:nvPicPr>
            <p:cNvPr id="209" name="Graphic 208">
              <a:extLst>
                <a:ext uri="{FF2B5EF4-FFF2-40B4-BE49-F238E27FC236}">
                  <a16:creationId xmlns:a16="http://schemas.microsoft.com/office/drawing/2014/main" id="{C27568C5-5047-405B-4D15-D1F93FC61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7343" y="4434968"/>
              <a:ext cx="259345" cy="259345"/>
            </a:xfrm>
            <a:prstGeom prst="rect">
              <a:avLst/>
            </a:prstGeom>
          </p:spPr>
        </p:pic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BF05AA4B-E8B4-0C06-F3EB-367C239AA155}"/>
                </a:ext>
              </a:extLst>
            </p:cNvPr>
            <p:cNvSpPr txBox="1"/>
            <p:nvPr/>
          </p:nvSpPr>
          <p:spPr>
            <a:xfrm>
              <a:off x="183852" y="4702000"/>
              <a:ext cx="28632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Video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724EA3CE-E6F2-5E47-0D0E-7EC8C773C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74242" y="5090877"/>
            <a:ext cx="177136" cy="259330"/>
            <a:chOff x="197343" y="3413628"/>
            <a:chExt cx="259345" cy="379686"/>
          </a:xfrm>
        </p:grpSpPr>
        <p:pic>
          <p:nvPicPr>
            <p:cNvPr id="212" name="Graphic 211">
              <a:extLst>
                <a:ext uri="{FF2B5EF4-FFF2-40B4-BE49-F238E27FC236}">
                  <a16:creationId xmlns:a16="http://schemas.microsoft.com/office/drawing/2014/main" id="{171538BB-0948-B921-0CE0-F4DD1E7D4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7343" y="3413628"/>
              <a:ext cx="259345" cy="259345"/>
            </a:xfrm>
            <a:prstGeom prst="rect">
              <a:avLst/>
            </a:prstGeom>
          </p:spPr>
        </p:pic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F922A417-23EF-F77D-FFCA-9A641F0659D8}"/>
                </a:ext>
              </a:extLst>
            </p:cNvPr>
            <p:cNvSpPr txBox="1"/>
            <p:nvPr/>
          </p:nvSpPr>
          <p:spPr>
            <a:xfrm>
              <a:off x="198871" y="3680660"/>
              <a:ext cx="25628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Docs</a:t>
              </a:r>
            </a:p>
          </p:txBody>
        </p:sp>
      </p:grpSp>
      <p:sp>
        <p:nvSpPr>
          <p:cNvPr id="214" name="TextBox 213">
            <a:extLst>
              <a:ext uri="{FF2B5EF4-FFF2-40B4-BE49-F238E27FC236}">
                <a16:creationId xmlns:a16="http://schemas.microsoft.com/office/drawing/2014/main" id="{D607DFB6-D8C8-5C39-D1EE-A9E254CAA4EA}"/>
              </a:ext>
            </a:extLst>
          </p:cNvPr>
          <p:cNvSpPr txBox="1"/>
          <p:nvPr/>
        </p:nvSpPr>
        <p:spPr>
          <a:xfrm>
            <a:off x="6693117" y="1947364"/>
            <a:ext cx="2011801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cs typeface="Segoe UI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661C5"/>
                </a:solidFill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Empower your workforce with Microsoft 365 Copilot Use Cases</a:t>
            </a:r>
            <a:r>
              <a:rPr lang="en-US">
                <a:solidFill>
                  <a:srgbClr val="8661C5"/>
                </a:solidFill>
              </a:rPr>
              <a:t> </a:t>
            </a:r>
            <a:br>
              <a:rPr lang="en-US">
                <a:solidFill>
                  <a:srgbClr val="8661C5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(7 business group use cases)</a:t>
            </a:r>
          </a:p>
          <a:p>
            <a:pPr>
              <a:defRPr/>
            </a:pPr>
            <a:r>
              <a:rPr lang="en-US">
                <a:solidFill>
                  <a:srgbClr val="8661C5"/>
                </a:solidFill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Craft effective prompts for Microsoft 365 Copilot</a:t>
            </a:r>
            <a:r>
              <a:rPr lang="en-US">
                <a:solidFill>
                  <a:srgbClr val="8661C5"/>
                </a:solidFill>
              </a:rPr>
              <a:t> </a:t>
            </a:r>
            <a:r>
              <a:rPr lang="en-US" sz="800">
                <a:solidFill>
                  <a:schemeClr val="tx1"/>
                </a:solidFill>
              </a:rPr>
              <a:t>(2 </a:t>
            </a:r>
            <a:r>
              <a:rPr lang="en-US" sz="800" err="1">
                <a:solidFill>
                  <a:schemeClr val="tx1"/>
                </a:solidFill>
              </a:rPr>
              <a:t>hrs</a:t>
            </a:r>
            <a:r>
              <a:rPr lang="en-US" sz="800">
                <a:solidFill>
                  <a:schemeClr val="tx1"/>
                </a:solidFill>
              </a:rPr>
              <a:t>)</a:t>
            </a:r>
          </a:p>
          <a:p>
            <a:r>
              <a:rPr lang="en-US">
                <a:solidFill>
                  <a:srgbClr val="8661C5"/>
                </a:solidFill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better results with </a:t>
            </a:r>
            <a:br>
              <a:rPr lang="en-US">
                <a:solidFill>
                  <a:srgbClr val="8661C5"/>
                </a:solidFill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>
                <a:solidFill>
                  <a:srgbClr val="8661C5"/>
                </a:solidFill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Copilot Prompts</a:t>
            </a:r>
            <a:endParaRPr lang="en-US">
              <a:solidFill>
                <a:srgbClr val="8661C5"/>
              </a:solidFill>
            </a:endParaRPr>
          </a:p>
          <a:p>
            <a:r>
              <a:rPr lang="en-US">
                <a:solidFill>
                  <a:srgbClr val="8661C5"/>
                </a:solidFill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Edit a Copilot prompt to </a:t>
            </a:r>
            <a:br>
              <a:rPr lang="en-US">
                <a:solidFill>
                  <a:srgbClr val="8661C5"/>
                </a:solidFill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>
                <a:solidFill>
                  <a:srgbClr val="8661C5"/>
                </a:solidFill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 it your own</a:t>
            </a:r>
            <a:endParaRPr lang="en-US">
              <a:solidFill>
                <a:srgbClr val="8661C5"/>
              </a:solidFill>
            </a:endParaRPr>
          </a:p>
          <a:p>
            <a:r>
              <a:rPr lang="en-US">
                <a:solidFill>
                  <a:srgbClr val="8661C5"/>
                </a:solidFill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 your best prompts</a:t>
            </a:r>
            <a:endParaRPr lang="en-US">
              <a:solidFill>
                <a:srgbClr val="8661C5"/>
              </a:solidFill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71F2084D-F135-DAAE-0EEC-35CF7522D124}"/>
              </a:ext>
            </a:extLst>
          </p:cNvPr>
          <p:cNvSpPr txBox="1"/>
          <p:nvPr/>
        </p:nvSpPr>
        <p:spPr>
          <a:xfrm>
            <a:off x="6693118" y="4225097"/>
            <a:ext cx="187369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cs typeface="Segoe UI"/>
              </a:defRPr>
            </a:lvl1pPr>
          </a:lstStyle>
          <a:p>
            <a:r>
              <a:rPr lang="en-US">
                <a:solidFill>
                  <a:srgbClr val="8661C5"/>
                </a:solidFill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365 Copilot Documentation</a:t>
            </a:r>
            <a:endParaRPr lang="en-US">
              <a:solidFill>
                <a:srgbClr val="8661C5"/>
              </a:solidFill>
            </a:endParaRPr>
          </a:p>
          <a:p>
            <a:r>
              <a:rPr lang="en-US">
                <a:solidFill>
                  <a:srgbClr val="8661C5"/>
                </a:solidFill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Copilot Dashboard implementation</a:t>
            </a:r>
            <a:endParaRPr lang="en-US">
              <a:solidFill>
                <a:srgbClr val="8661C5"/>
              </a:solidFill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2D782281-DE58-6F80-2BB7-C9C2D12AD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57916" y="1925795"/>
            <a:ext cx="249748" cy="259330"/>
            <a:chOff x="144189" y="3924298"/>
            <a:chExt cx="365656" cy="379686"/>
          </a:xfrm>
        </p:grpSpPr>
        <p:pic>
          <p:nvPicPr>
            <p:cNvPr id="217" name="Graphic 216">
              <a:extLst>
                <a:ext uri="{FF2B5EF4-FFF2-40B4-BE49-F238E27FC236}">
                  <a16:creationId xmlns:a16="http://schemas.microsoft.com/office/drawing/2014/main" id="{6481DA30-4DAC-9641-F9EF-1C24A0F0B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7343" y="3924298"/>
              <a:ext cx="259345" cy="259345"/>
            </a:xfrm>
            <a:prstGeom prst="rect">
              <a:avLst/>
            </a:prstGeom>
          </p:spPr>
        </p:pic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F4E5F683-2C6E-5C77-A21D-4FB069FC562E}"/>
                </a:ext>
              </a:extLst>
            </p:cNvPr>
            <p:cNvSpPr txBox="1"/>
            <p:nvPr/>
          </p:nvSpPr>
          <p:spPr>
            <a:xfrm>
              <a:off x="144189" y="4191330"/>
              <a:ext cx="365656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Course</a:t>
              </a: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3573311-20C3-2884-825C-8DAEF6F6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57916" y="2475319"/>
            <a:ext cx="249748" cy="259330"/>
            <a:chOff x="144189" y="3924298"/>
            <a:chExt cx="365656" cy="379686"/>
          </a:xfrm>
        </p:grpSpPr>
        <p:pic>
          <p:nvPicPr>
            <p:cNvPr id="220" name="Graphic 219">
              <a:extLst>
                <a:ext uri="{FF2B5EF4-FFF2-40B4-BE49-F238E27FC236}">
                  <a16:creationId xmlns:a16="http://schemas.microsoft.com/office/drawing/2014/main" id="{4761EEBE-F1D1-582B-C2A3-111539550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7343" y="3924298"/>
              <a:ext cx="259345" cy="259345"/>
            </a:xfrm>
            <a:prstGeom prst="rect">
              <a:avLst/>
            </a:prstGeom>
          </p:spPr>
        </p:pic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92BDEA24-B797-2AF7-27A8-24E63C4317AA}"/>
                </a:ext>
              </a:extLst>
            </p:cNvPr>
            <p:cNvSpPr txBox="1"/>
            <p:nvPr/>
          </p:nvSpPr>
          <p:spPr>
            <a:xfrm>
              <a:off x="144189" y="4191330"/>
              <a:ext cx="365656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Course</a:t>
              </a: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B02240EC-2A06-14D5-5433-F8DAF92B4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56473" y="2899786"/>
            <a:ext cx="252634" cy="259330"/>
            <a:chOff x="142075" y="4945638"/>
            <a:chExt cx="369881" cy="379683"/>
          </a:xfrm>
        </p:grpSpPr>
        <p:pic>
          <p:nvPicPr>
            <p:cNvPr id="223" name="Graphic 222">
              <a:extLst>
                <a:ext uri="{FF2B5EF4-FFF2-40B4-BE49-F238E27FC236}">
                  <a16:creationId xmlns:a16="http://schemas.microsoft.com/office/drawing/2014/main" id="{75FEC300-4070-89DD-E4CB-6E64111F1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7343" y="4945638"/>
              <a:ext cx="259345" cy="259345"/>
            </a:xfrm>
            <a:prstGeom prst="rect">
              <a:avLst/>
            </a:prstGeom>
          </p:spPr>
        </p:pic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2CE92C3E-1B0A-BEDE-EDBB-E7993CF58442}"/>
                </a:ext>
              </a:extLst>
            </p:cNvPr>
            <p:cNvSpPr txBox="1"/>
            <p:nvPr/>
          </p:nvSpPr>
          <p:spPr>
            <a:xfrm>
              <a:off x="142075" y="5212668"/>
              <a:ext cx="369881" cy="1126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Article</a:t>
              </a: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AB8C140C-EEE3-C82C-C8F0-4D498607A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56473" y="3333798"/>
            <a:ext cx="252634" cy="259330"/>
            <a:chOff x="142075" y="4945638"/>
            <a:chExt cx="369881" cy="379683"/>
          </a:xfrm>
        </p:grpSpPr>
        <p:pic>
          <p:nvPicPr>
            <p:cNvPr id="226" name="Graphic 225">
              <a:extLst>
                <a:ext uri="{FF2B5EF4-FFF2-40B4-BE49-F238E27FC236}">
                  <a16:creationId xmlns:a16="http://schemas.microsoft.com/office/drawing/2014/main" id="{0DF77DF3-2F71-C0C0-4BCA-3F8ED7B13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7343" y="4945638"/>
              <a:ext cx="259345" cy="259345"/>
            </a:xfrm>
            <a:prstGeom prst="rect">
              <a:avLst/>
            </a:prstGeom>
          </p:spPr>
        </p:pic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50789305-FF7F-D7D7-6B92-DF6A83EEFEFD}"/>
                </a:ext>
              </a:extLst>
            </p:cNvPr>
            <p:cNvSpPr txBox="1"/>
            <p:nvPr/>
          </p:nvSpPr>
          <p:spPr>
            <a:xfrm>
              <a:off x="142075" y="5212668"/>
              <a:ext cx="369881" cy="1126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Article</a:t>
              </a: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7FB747F-7A7E-C511-0767-B44BA560E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56473" y="3754663"/>
            <a:ext cx="252634" cy="259330"/>
            <a:chOff x="142075" y="4945638"/>
            <a:chExt cx="369881" cy="379683"/>
          </a:xfrm>
        </p:grpSpPr>
        <p:pic>
          <p:nvPicPr>
            <p:cNvPr id="229" name="Graphic 228">
              <a:extLst>
                <a:ext uri="{FF2B5EF4-FFF2-40B4-BE49-F238E27FC236}">
                  <a16:creationId xmlns:a16="http://schemas.microsoft.com/office/drawing/2014/main" id="{E6529B62-3638-D3A2-A3D2-B6646B99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7343" y="4945638"/>
              <a:ext cx="259345" cy="259345"/>
            </a:xfrm>
            <a:prstGeom prst="rect">
              <a:avLst/>
            </a:prstGeom>
          </p:spPr>
        </p:pic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063752ED-0DE5-9B3C-D616-91CD23F3FFE4}"/>
                </a:ext>
              </a:extLst>
            </p:cNvPr>
            <p:cNvSpPr txBox="1"/>
            <p:nvPr/>
          </p:nvSpPr>
          <p:spPr>
            <a:xfrm>
              <a:off x="142075" y="5212668"/>
              <a:ext cx="369881" cy="1126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Article</a:t>
              </a: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A0CF1911-784E-AAA3-62C3-47F8C087D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4222" y="4647227"/>
            <a:ext cx="177136" cy="259330"/>
            <a:chOff x="197343" y="3413628"/>
            <a:chExt cx="259345" cy="379686"/>
          </a:xfrm>
        </p:grpSpPr>
        <p:pic>
          <p:nvPicPr>
            <p:cNvPr id="232" name="Graphic 231">
              <a:extLst>
                <a:ext uri="{FF2B5EF4-FFF2-40B4-BE49-F238E27FC236}">
                  <a16:creationId xmlns:a16="http://schemas.microsoft.com/office/drawing/2014/main" id="{D18B69A2-5029-145E-E248-026F8A342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7343" y="3413628"/>
              <a:ext cx="259345" cy="259345"/>
            </a:xfrm>
            <a:prstGeom prst="rect">
              <a:avLst/>
            </a:prstGeom>
          </p:spPr>
        </p:pic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E0847E84-480F-ED66-5DDA-D6443B4E49B5}"/>
                </a:ext>
              </a:extLst>
            </p:cNvPr>
            <p:cNvSpPr txBox="1"/>
            <p:nvPr/>
          </p:nvSpPr>
          <p:spPr>
            <a:xfrm>
              <a:off x="198871" y="3680660"/>
              <a:ext cx="25628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Docs</a:t>
              </a: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14C2C935-AD40-58A7-F489-8050CCA1F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4222" y="4221858"/>
            <a:ext cx="177136" cy="259330"/>
            <a:chOff x="197343" y="3413628"/>
            <a:chExt cx="259345" cy="379686"/>
          </a:xfrm>
        </p:grpSpPr>
        <p:pic>
          <p:nvPicPr>
            <p:cNvPr id="235" name="Graphic 234">
              <a:extLst>
                <a:ext uri="{FF2B5EF4-FFF2-40B4-BE49-F238E27FC236}">
                  <a16:creationId xmlns:a16="http://schemas.microsoft.com/office/drawing/2014/main" id="{556C0D68-B752-0C41-213F-035629951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7343" y="3413628"/>
              <a:ext cx="259345" cy="259345"/>
            </a:xfrm>
            <a:prstGeom prst="rect">
              <a:avLst/>
            </a:prstGeom>
          </p:spPr>
        </p:pic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58E04A8B-0911-A01A-F1CA-28A32A623E93}"/>
                </a:ext>
              </a:extLst>
            </p:cNvPr>
            <p:cNvSpPr txBox="1"/>
            <p:nvPr/>
          </p:nvSpPr>
          <p:spPr>
            <a:xfrm>
              <a:off x="198871" y="3680660"/>
              <a:ext cx="25628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Docs</a:t>
              </a:r>
            </a:p>
          </p:txBody>
        </p: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id="{21C47E18-1104-B988-0EE3-E604696FDC2A}"/>
              </a:ext>
            </a:extLst>
          </p:cNvPr>
          <p:cNvSpPr txBox="1"/>
          <p:nvPr/>
        </p:nvSpPr>
        <p:spPr>
          <a:xfrm>
            <a:off x="9413098" y="1947364"/>
            <a:ext cx="20089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cs typeface="Segoe UI"/>
              </a:defRPr>
            </a:lvl1pPr>
          </a:lstStyle>
          <a:p>
            <a:r>
              <a:rPr lang="en-US">
                <a:solidFill>
                  <a:srgbClr val="8661C5"/>
                </a:solidFill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 Collaboration Architecture</a:t>
            </a:r>
            <a:r>
              <a:rPr lang="en-US">
                <a:solidFill>
                  <a:srgbClr val="8661C5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people-centric scenario guidance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59818C00-7C3C-B631-291F-22CA8A3B90E8}"/>
              </a:ext>
            </a:extLst>
          </p:cNvPr>
          <p:cNvSpPr txBox="1"/>
          <p:nvPr/>
        </p:nvSpPr>
        <p:spPr>
          <a:xfrm>
            <a:off x="9413100" y="4225097"/>
            <a:ext cx="1959094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cs typeface="Segoe UI"/>
              </a:defRPr>
            </a:lvl1pPr>
          </a:lstStyle>
          <a:p>
            <a:r>
              <a:rPr lang="en-US">
                <a:solidFill>
                  <a:srgbClr val="8661C5"/>
                </a:solidFill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Extend Microsoft 365 Copilot</a:t>
            </a:r>
            <a:br>
              <a:rPr lang="en-US">
                <a:solidFill>
                  <a:srgbClr val="8661C5"/>
                </a:solidFill>
              </a:rPr>
            </a:br>
            <a:endParaRPr lang="en-US">
              <a:solidFill>
                <a:srgbClr val="8661C5"/>
              </a:solidFill>
            </a:endParaRPr>
          </a:p>
          <a:p>
            <a:pPr>
              <a:defRPr/>
            </a:pPr>
            <a:r>
              <a:rPr lang="en-US">
                <a:solidFill>
                  <a:srgbClr val="8661C5"/>
                </a:solidFill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 copilots with Microsoft Copilot Studio</a:t>
            </a:r>
            <a:r>
              <a:rPr lang="en-US">
                <a:solidFill>
                  <a:srgbClr val="8661C5"/>
                </a:solidFill>
              </a:rPr>
              <a:t> </a:t>
            </a:r>
            <a:r>
              <a:rPr lang="en-US" sz="800">
                <a:solidFill>
                  <a:schemeClr val="tx1"/>
                </a:solidFill>
              </a:rPr>
              <a:t>(4 </a:t>
            </a:r>
            <a:r>
              <a:rPr lang="en-US" sz="800" err="1">
                <a:solidFill>
                  <a:schemeClr val="tx1"/>
                </a:solidFill>
              </a:rPr>
              <a:t>hrs</a:t>
            </a:r>
            <a:r>
              <a:rPr lang="en-US" sz="80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en-US">
                <a:solidFill>
                  <a:srgbClr val="8661C5"/>
                </a:solidFill>
                <a:hlinkClick r:id="rId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Optimize and extend Microsoft 365 Copilot</a:t>
            </a:r>
            <a:r>
              <a:rPr lang="en-US"/>
              <a:t> </a:t>
            </a:r>
            <a:r>
              <a:rPr lang="en-US" sz="800">
                <a:solidFill>
                  <a:schemeClr val="tx1"/>
                </a:solidFill>
              </a:rPr>
              <a:t>(1 </a:t>
            </a:r>
            <a:r>
              <a:rPr lang="en-US" sz="800" err="1">
                <a:solidFill>
                  <a:schemeClr val="tx1"/>
                </a:solidFill>
              </a:rPr>
              <a:t>hr</a:t>
            </a:r>
            <a:r>
              <a:rPr lang="en-US" sz="80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en-US">
                <a:solidFill>
                  <a:srgbClr val="8661C5"/>
                </a:solidFill>
                <a:hlinkClick r:id="rId3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Extend and manage Microsoft Copilot Studio copilots</a:t>
            </a:r>
            <a:r>
              <a:rPr lang="en-US">
                <a:solidFill>
                  <a:srgbClr val="8661C5"/>
                </a:solidFill>
              </a:rPr>
              <a:t> </a:t>
            </a:r>
            <a:r>
              <a:rPr lang="en-US" sz="800">
                <a:solidFill>
                  <a:schemeClr val="tx1"/>
                </a:solidFill>
              </a:rPr>
              <a:t>(2 </a:t>
            </a:r>
            <a:r>
              <a:rPr lang="en-US" sz="800" err="1">
                <a:solidFill>
                  <a:schemeClr val="tx1"/>
                </a:solidFill>
              </a:rPr>
              <a:t>hrs</a:t>
            </a:r>
            <a:r>
              <a:rPr lang="en-US" sz="800">
                <a:solidFill>
                  <a:schemeClr val="tx1"/>
                </a:solidFill>
              </a:rPr>
              <a:t>)</a:t>
            </a:r>
          </a:p>
          <a:p>
            <a:r>
              <a:rPr lang="en-US">
                <a:solidFill>
                  <a:srgbClr val="8661C5"/>
                </a:solidFill>
                <a:hlinkClick r:id="rId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Build connectors and plugins for Microsoft 365 Copilot</a:t>
            </a:r>
            <a:r>
              <a:rPr lang="en-US">
                <a:solidFill>
                  <a:srgbClr val="8661C5"/>
                </a:solidFill>
              </a:rPr>
              <a:t> </a:t>
            </a:r>
            <a:r>
              <a:rPr lang="en-US" sz="800">
                <a:solidFill>
                  <a:schemeClr val="tx1"/>
                </a:solidFill>
              </a:rPr>
              <a:t>(3 </a:t>
            </a:r>
            <a:r>
              <a:rPr lang="en-US" sz="800" err="1">
                <a:solidFill>
                  <a:schemeClr val="tx1"/>
                </a:solidFill>
              </a:rPr>
              <a:t>hrs</a:t>
            </a:r>
            <a:r>
              <a:rPr lang="en-US" sz="80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FE1E44B4-054C-DBF6-4997-0661E9AA7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12760" y="1925795"/>
            <a:ext cx="177136" cy="259330"/>
            <a:chOff x="197343" y="3413628"/>
            <a:chExt cx="259345" cy="379686"/>
          </a:xfrm>
        </p:grpSpPr>
        <p:pic>
          <p:nvPicPr>
            <p:cNvPr id="240" name="Graphic 239">
              <a:extLst>
                <a:ext uri="{FF2B5EF4-FFF2-40B4-BE49-F238E27FC236}">
                  <a16:creationId xmlns:a16="http://schemas.microsoft.com/office/drawing/2014/main" id="{F1D4CDB9-8AD4-9298-3E3E-7BDD2A329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7343" y="3413628"/>
              <a:ext cx="259345" cy="259345"/>
            </a:xfrm>
            <a:prstGeom prst="rect">
              <a:avLst/>
            </a:prstGeom>
          </p:spPr>
        </p:pic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37CD1FF1-7D3A-7E1E-6E90-96D064789E89}"/>
                </a:ext>
              </a:extLst>
            </p:cNvPr>
            <p:cNvSpPr txBox="1"/>
            <p:nvPr/>
          </p:nvSpPr>
          <p:spPr>
            <a:xfrm>
              <a:off x="198871" y="3680660"/>
              <a:ext cx="25628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Docs</a:t>
              </a: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62309619-EB1B-F732-19B8-A529EF6B6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12760" y="4221858"/>
            <a:ext cx="177136" cy="259330"/>
            <a:chOff x="197343" y="3413628"/>
            <a:chExt cx="259345" cy="379686"/>
          </a:xfrm>
        </p:grpSpPr>
        <p:pic>
          <p:nvPicPr>
            <p:cNvPr id="243" name="Graphic 242">
              <a:extLst>
                <a:ext uri="{FF2B5EF4-FFF2-40B4-BE49-F238E27FC236}">
                  <a16:creationId xmlns:a16="http://schemas.microsoft.com/office/drawing/2014/main" id="{A0F1A2D2-CEF6-9AE4-1D9E-7884E45EC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7343" y="3413628"/>
              <a:ext cx="259345" cy="259345"/>
            </a:xfrm>
            <a:prstGeom prst="rect">
              <a:avLst/>
            </a:prstGeom>
          </p:spPr>
        </p:pic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D8A52784-762E-806E-72A5-CC8DA349F9F8}"/>
                </a:ext>
              </a:extLst>
            </p:cNvPr>
            <p:cNvSpPr txBox="1"/>
            <p:nvPr/>
          </p:nvSpPr>
          <p:spPr>
            <a:xfrm>
              <a:off x="198871" y="3680660"/>
              <a:ext cx="25628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Docs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D3AA5818-3427-5957-0DB8-9294E130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76454" y="4651731"/>
            <a:ext cx="249748" cy="259330"/>
            <a:chOff x="144189" y="3924298"/>
            <a:chExt cx="365656" cy="379686"/>
          </a:xfrm>
        </p:grpSpPr>
        <p:pic>
          <p:nvPicPr>
            <p:cNvPr id="246" name="Graphic 245">
              <a:extLst>
                <a:ext uri="{FF2B5EF4-FFF2-40B4-BE49-F238E27FC236}">
                  <a16:creationId xmlns:a16="http://schemas.microsoft.com/office/drawing/2014/main" id="{EFD93A61-719F-D55F-59B9-1237292B4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7343" y="3924298"/>
              <a:ext cx="259345" cy="259345"/>
            </a:xfrm>
            <a:prstGeom prst="rect">
              <a:avLst/>
            </a:prstGeom>
          </p:spPr>
        </p:pic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A68E7620-E0A6-B027-F5E6-1DB2634E62B2}"/>
                </a:ext>
              </a:extLst>
            </p:cNvPr>
            <p:cNvSpPr txBox="1"/>
            <p:nvPr/>
          </p:nvSpPr>
          <p:spPr>
            <a:xfrm>
              <a:off x="144189" y="4191330"/>
              <a:ext cx="365656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Course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518BDE39-ED78-BC2B-DAF2-D59635731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76454" y="5072182"/>
            <a:ext cx="249748" cy="259330"/>
            <a:chOff x="144189" y="3924298"/>
            <a:chExt cx="365656" cy="379686"/>
          </a:xfrm>
        </p:grpSpPr>
        <p:pic>
          <p:nvPicPr>
            <p:cNvPr id="249" name="Graphic 248">
              <a:extLst>
                <a:ext uri="{FF2B5EF4-FFF2-40B4-BE49-F238E27FC236}">
                  <a16:creationId xmlns:a16="http://schemas.microsoft.com/office/drawing/2014/main" id="{D2E28131-0FC2-2353-6C73-428B3AF93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7343" y="3924298"/>
              <a:ext cx="259345" cy="259345"/>
            </a:xfrm>
            <a:prstGeom prst="rect">
              <a:avLst/>
            </a:prstGeom>
          </p:spPr>
        </p:pic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6F288644-FA7B-4B52-A205-C109D3B06DA2}"/>
                </a:ext>
              </a:extLst>
            </p:cNvPr>
            <p:cNvSpPr txBox="1"/>
            <p:nvPr/>
          </p:nvSpPr>
          <p:spPr>
            <a:xfrm>
              <a:off x="144189" y="4191330"/>
              <a:ext cx="365656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Course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93F46E9B-D887-EC16-D5B9-AADA4446E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76454" y="5500610"/>
            <a:ext cx="249748" cy="259330"/>
            <a:chOff x="144189" y="3924298"/>
            <a:chExt cx="365656" cy="379686"/>
          </a:xfrm>
        </p:grpSpPr>
        <p:pic>
          <p:nvPicPr>
            <p:cNvPr id="252" name="Graphic 251">
              <a:extLst>
                <a:ext uri="{FF2B5EF4-FFF2-40B4-BE49-F238E27FC236}">
                  <a16:creationId xmlns:a16="http://schemas.microsoft.com/office/drawing/2014/main" id="{89AC3CF1-3135-5107-5B74-605C3BC91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7343" y="3924298"/>
              <a:ext cx="259345" cy="259345"/>
            </a:xfrm>
            <a:prstGeom prst="rect">
              <a:avLst/>
            </a:prstGeom>
          </p:spPr>
        </p:pic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3D8A1E35-456C-254B-D534-A331E79EFCAF}"/>
                </a:ext>
              </a:extLst>
            </p:cNvPr>
            <p:cNvSpPr txBox="1"/>
            <p:nvPr/>
          </p:nvSpPr>
          <p:spPr>
            <a:xfrm>
              <a:off x="144189" y="4191330"/>
              <a:ext cx="365656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Course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0EE955F9-B128-0AD6-6BE9-D2C770BC8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76454" y="5933735"/>
            <a:ext cx="249748" cy="259330"/>
            <a:chOff x="144189" y="3924298"/>
            <a:chExt cx="365656" cy="379686"/>
          </a:xfrm>
        </p:grpSpPr>
        <p:pic>
          <p:nvPicPr>
            <p:cNvPr id="255" name="Graphic 254">
              <a:extLst>
                <a:ext uri="{FF2B5EF4-FFF2-40B4-BE49-F238E27FC236}">
                  <a16:creationId xmlns:a16="http://schemas.microsoft.com/office/drawing/2014/main" id="{3B9A1132-B9D4-BB9C-4AFD-A74C15629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7343" y="3924298"/>
              <a:ext cx="259345" cy="259345"/>
            </a:xfrm>
            <a:prstGeom prst="rect">
              <a:avLst/>
            </a:prstGeom>
          </p:spPr>
        </p:pic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BC1B0DB1-95CB-51CF-274D-12A719111E19}"/>
                </a:ext>
              </a:extLst>
            </p:cNvPr>
            <p:cNvSpPr txBox="1"/>
            <p:nvPr/>
          </p:nvSpPr>
          <p:spPr>
            <a:xfrm>
              <a:off x="144189" y="4191330"/>
              <a:ext cx="365656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Course</a:t>
              </a:r>
            </a:p>
          </p:txBody>
        </p:sp>
      </p:grp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06C7E46D-3251-4322-475B-58FC4E7FD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79748" y="4579799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F6A5FA3D-B840-474C-AAA0-8B9941830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79748" y="5010665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CB9B7C91-CA54-CA7C-17A4-8AFE2FF0A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79748" y="5434081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00C33BA7-61CF-163E-D8D1-C29A7ED84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79748" y="5866505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007DD702-9C6A-6B10-B7DC-B7D8A7D7F721}"/>
              </a:ext>
            </a:extLst>
          </p:cNvPr>
          <p:cNvSpPr/>
          <p:nvPr/>
        </p:nvSpPr>
        <p:spPr>
          <a:xfrm>
            <a:off x="892822" y="1440408"/>
            <a:ext cx="2474082" cy="3970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Get ready</a:t>
            </a:r>
          </a:p>
        </p:txBody>
      </p:sp>
      <p:sp>
        <p:nvSpPr>
          <p:cNvPr id="20" name="Rectangle: Rounded Corners 10">
            <a:extLst>
              <a:ext uri="{FF2B5EF4-FFF2-40B4-BE49-F238E27FC236}">
                <a16:creationId xmlns:a16="http://schemas.microsoft.com/office/drawing/2014/main" id="{3545D9AB-FCC9-C125-26BE-026CC3BC59F6}"/>
              </a:ext>
            </a:extLst>
          </p:cNvPr>
          <p:cNvSpPr/>
          <p:nvPr/>
        </p:nvSpPr>
        <p:spPr>
          <a:xfrm>
            <a:off x="3612802" y="1444451"/>
            <a:ext cx="2474082" cy="3970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Onboard &amp; engage</a:t>
            </a:r>
          </a:p>
        </p:txBody>
      </p:sp>
      <p:sp>
        <p:nvSpPr>
          <p:cNvPr id="22" name="Rectangle: Rounded Corners 10">
            <a:extLst>
              <a:ext uri="{FF2B5EF4-FFF2-40B4-BE49-F238E27FC236}">
                <a16:creationId xmlns:a16="http://schemas.microsoft.com/office/drawing/2014/main" id="{064CC058-517D-433C-C2E3-0262B1585A1A}"/>
              </a:ext>
            </a:extLst>
          </p:cNvPr>
          <p:cNvSpPr/>
          <p:nvPr/>
        </p:nvSpPr>
        <p:spPr>
          <a:xfrm>
            <a:off x="6332782" y="1440408"/>
            <a:ext cx="2474082" cy="3970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Deliver impact</a:t>
            </a:r>
          </a:p>
        </p:txBody>
      </p:sp>
      <p:sp>
        <p:nvSpPr>
          <p:cNvPr id="24" name="Rectangle: Rounded Corners 10">
            <a:extLst>
              <a:ext uri="{FF2B5EF4-FFF2-40B4-BE49-F238E27FC236}">
                <a16:creationId xmlns:a16="http://schemas.microsoft.com/office/drawing/2014/main" id="{ECB8E486-9E06-D40A-4FD4-2096D6841CAE}"/>
              </a:ext>
            </a:extLst>
          </p:cNvPr>
          <p:cNvSpPr/>
          <p:nvPr/>
        </p:nvSpPr>
        <p:spPr>
          <a:xfrm>
            <a:off x="9052763" y="1451359"/>
            <a:ext cx="2474082" cy="3970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 Extend &amp; optimize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2693D-1152-DFC9-DF13-9DF76021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585788"/>
            <a:ext cx="11010900" cy="553998"/>
          </a:xfrm>
        </p:spPr>
        <p:txBody>
          <a:bodyPr/>
          <a:lstStyle/>
          <a:p>
            <a:pPr algn="ctr"/>
            <a:r>
              <a:rPr lang="en-US" noProof="0"/>
              <a:t>Training and documentation by phase</a:t>
            </a:r>
            <a:endParaRPr lang="en-US"/>
          </a:p>
        </p:txBody>
      </p:sp>
      <p:sp>
        <p:nvSpPr>
          <p:cNvPr id="262" name="Title 1">
            <a:extLst>
              <a:ext uri="{FF2B5EF4-FFF2-40B4-BE49-F238E27FC236}">
                <a16:creationId xmlns:a16="http://schemas.microsoft.com/office/drawing/2014/main" id="{AFB3EE10-9161-7E07-67E0-36B09145FE81}"/>
              </a:ext>
            </a:extLst>
          </p:cNvPr>
          <p:cNvSpPr txBox="1">
            <a:spLocks/>
          </p:cNvSpPr>
          <p:nvPr/>
        </p:nvSpPr>
        <p:spPr>
          <a:xfrm>
            <a:off x="588963" y="342439"/>
            <a:ext cx="11010900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i="0" kern="1200" cap="none" spc="0" baseline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 Semibold" panose="020B0502040204020203" pitchFamily="34" charset="0"/>
              </a:defRPr>
            </a:lvl1pPr>
          </a:lstStyle>
          <a:p>
            <a:pPr algn="ctr"/>
            <a:r>
              <a:rPr lang="en-US" sz="1600">
                <a:solidFill>
                  <a:srgbClr val="C03BC4"/>
                </a:solidFill>
              </a:rPr>
              <a:t>Microsoft 365 Copilot</a:t>
            </a:r>
          </a:p>
        </p:txBody>
      </p:sp>
    </p:spTree>
    <p:extLst>
      <p:ext uri="{BB962C8B-B14F-4D97-AF65-F5344CB8AC3E}">
        <p14:creationId xmlns:p14="http://schemas.microsoft.com/office/powerpoint/2010/main" val="7488354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14DC3D1-8F93-3AAE-676F-48CA99AEE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84147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14DC3D1-8F93-3AAE-676F-48CA99AEE0EF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itle 1">
            <a:extLst>
              <a:ext uri="{FF2B5EF4-FFF2-40B4-BE49-F238E27FC236}">
                <a16:creationId xmlns:a16="http://schemas.microsoft.com/office/drawing/2014/main" id="{BA493727-9D0B-0909-D225-A0AA43B7A2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/>
              <a:t>Skilling experiences</a:t>
            </a:r>
          </a:p>
        </p:txBody>
      </p:sp>
      <p:sp>
        <p:nvSpPr>
          <p:cNvPr id="32" name="Rectangle: Rounded Corners 10">
            <a:extLst>
              <a:ext uri="{FF2B5EF4-FFF2-40B4-BE49-F238E27FC236}">
                <a16:creationId xmlns:a16="http://schemas.microsoft.com/office/drawing/2014/main" id="{D1304A7F-CF01-F4F5-F04D-CDF9E8CD9BFB}"/>
              </a:ext>
            </a:extLst>
          </p:cNvPr>
          <p:cNvSpPr/>
          <p:nvPr/>
        </p:nvSpPr>
        <p:spPr>
          <a:xfrm>
            <a:off x="2299756" y="5956691"/>
            <a:ext cx="7592488" cy="43279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18288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rPr>
              <a:t>Downloadable assets for customization available at </a:t>
            </a:r>
            <a:r>
              <a:rPr lang="en-US" sz="1400">
                <a:solidFill>
                  <a:schemeClr val="bg1"/>
                </a:solidFill>
                <a:latin typeface="+mj-lt"/>
                <a:cs typeface="Segoe UI Semibold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adoption.microsoft.com/copilot</a:t>
            </a:r>
            <a:endParaRPr lang="en-US" sz="1400">
              <a:solidFill>
                <a:schemeClr val="bg1"/>
              </a:solidFill>
              <a:latin typeface="+mj-lt"/>
              <a:cs typeface="Segoe UI Semibold" panose="020B0502040204020203" pitchFamily="34" charset="0"/>
            </a:endParaRPr>
          </a:p>
        </p:txBody>
      </p:sp>
      <p:sp useBgFill="1">
        <p:nvSpPr>
          <p:cNvPr id="2" name="Rounded Rectangle 1">
            <a:extLst>
              <a:ext uri="{FF2B5EF4-FFF2-40B4-BE49-F238E27FC236}">
                <a16:creationId xmlns:a16="http://schemas.microsoft.com/office/drawing/2014/main" id="{F10B6001-E8C0-0913-165D-A0934C563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035043" y="1558688"/>
            <a:ext cx="5564820" cy="3985740"/>
          </a:xfrm>
          <a:prstGeom prst="roundRect">
            <a:avLst>
              <a:gd name="adj" fmla="val 7439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tx1"/>
              </a:solidFill>
              <a:latin typeface="Segoe UI"/>
              <a:cs typeface="Segoe UI" pitchFamily="34" charset="0"/>
            </a:endParaRPr>
          </a:p>
        </p:txBody>
      </p:sp>
      <p:sp useBgFill="1">
        <p:nvSpPr>
          <p:cNvPr id="5" name="Rounded Rectangle 1">
            <a:extLst>
              <a:ext uri="{FF2B5EF4-FFF2-40B4-BE49-F238E27FC236}">
                <a16:creationId xmlns:a16="http://schemas.microsoft.com/office/drawing/2014/main" id="{076EE6F0-BB46-7877-48EF-55FACE12D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9438" y="1558688"/>
            <a:ext cx="4954763" cy="3985741"/>
          </a:xfrm>
          <a:prstGeom prst="roundRect">
            <a:avLst>
              <a:gd name="adj" fmla="val 3507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tx1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D7C7F-8071-254A-C703-2A6F12AF358F}"/>
              </a:ext>
            </a:extLst>
          </p:cNvPr>
          <p:cNvSpPr txBox="1"/>
          <p:nvPr/>
        </p:nvSpPr>
        <p:spPr>
          <a:xfrm>
            <a:off x="3524971" y="1789538"/>
            <a:ext cx="1750979" cy="35240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Copilot Academy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Available to all Microsoft 365 Copilot customers</a:t>
            </a:r>
          </a:p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Centralized location to help with the basics of Copilot learning and upskilling, pulling the best content from available free Microsoft sources</a:t>
            </a:r>
          </a:p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Structured content in easily consumable learning paths curated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by Microsoft experts</a:t>
            </a:r>
          </a:p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Develop your AI interaction skills from your Viva Learning app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 Teams or webapp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06F38-C986-5547-692F-8E2D94FEAB52}"/>
              </a:ext>
            </a:extLst>
          </p:cNvPr>
          <p:cNvSpPr txBox="1"/>
          <p:nvPr/>
        </p:nvSpPr>
        <p:spPr>
          <a:xfrm>
            <a:off x="8996142" y="1826757"/>
            <a:ext cx="2419947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Free, on-demand training content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 skill development</a:t>
            </a:r>
          </a:p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Step-by-step exercises guiding learners through common Copilot prompts and use cases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300806-B258-E2EE-1E96-D03404D3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791" y="1659957"/>
            <a:ext cx="2679065" cy="3797203"/>
          </a:xfrm>
          <a:prstGeom prst="roundRect">
            <a:avLst>
              <a:gd name="adj" fmla="val 2150"/>
            </a:avLst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 descr="Copilot Learning Hub">
            <a:extLst>
              <a:ext uri="{FF2B5EF4-FFF2-40B4-BE49-F238E27FC236}">
                <a16:creationId xmlns:a16="http://schemas.microsoft.com/office/drawing/2014/main" id="{413E4A1A-A5FF-63DF-F383-8543FD85BF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8200" y="1659957"/>
            <a:ext cx="2822732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476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IGHT MODE">
  <a:themeElements>
    <a:clrScheme name="BAR Light">
      <a:dk1>
        <a:srgbClr val="000000"/>
      </a:dk1>
      <a:lt1>
        <a:srgbClr val="FFFFFF"/>
      </a:lt1>
      <a:dk2>
        <a:srgbClr val="091F2E"/>
      </a:dk2>
      <a:lt2>
        <a:srgbClr val="FFF8F3"/>
      </a:lt2>
      <a:accent1>
        <a:srgbClr val="702573"/>
      </a:accent1>
      <a:accent2>
        <a:srgbClr val="BF3AC4"/>
      </a:accent2>
      <a:accent3>
        <a:srgbClr val="FE5B38"/>
      </a:accent3>
      <a:accent4>
        <a:srgbClr val="D59DD7"/>
      </a:accent4>
      <a:accent5>
        <a:srgbClr val="FEE298"/>
      </a:accent5>
      <a:accent6>
        <a:srgbClr val="D7D2CA"/>
      </a:accent6>
      <a:hlink>
        <a:srgbClr val="0077D3"/>
      </a:hlink>
      <a:folHlink>
        <a:srgbClr val="0077D3"/>
      </a:folHlink>
    </a:clrScheme>
    <a:fontScheme name="Custom 3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Light Brown">
      <a:srgbClr val="E1D3C7"/>
    </a:custClr>
    <a:custClr name="Brown">
      <a:srgbClr val="BF9474"/>
    </a:custClr>
    <a:custClr name="Dark Brown">
      <a:srgbClr val="5C4738"/>
    </a:custClr>
    <a:custClr name="Light Yellow">
      <a:srgbClr val="FFE399"/>
    </a:custClr>
    <a:custClr name="Yellow">
      <a:srgbClr val="FFB900"/>
    </a:custClr>
    <a:custClr name="Dark Yellow">
      <a:srgbClr val="7F5A1A"/>
    </a:custClr>
    <a:custClr name="Light Orange">
      <a:srgbClr val="FFA38B"/>
    </a:custClr>
    <a:custClr name="Orange">
      <a:srgbClr val="FF5C39"/>
    </a:custClr>
    <a:custClr name="Dark Orange">
      <a:srgbClr val="73391D"/>
    </a:custClr>
    <a:custClr name="Light Red">
      <a:srgbClr val="FFB3BB"/>
    </a:custClr>
    <a:custClr name="Red">
      <a:srgbClr val="F4364C"/>
    </a:custClr>
    <a:custClr name="Dark Red">
      <a:srgbClr val="73262F"/>
    </a:custClr>
    <a:custClr name="Light Magenta">
      <a:srgbClr val="D59ED7"/>
    </a:custClr>
    <a:custClr name="Magenta">
      <a:srgbClr val="C03BC4"/>
    </a:custClr>
    <a:custClr name="Dark Magenta">
      <a:srgbClr val="702573"/>
    </a:custClr>
    <a:custClr name="Light Purple">
      <a:srgbClr val="C5B4E3"/>
    </a:custClr>
    <a:custClr name="Purple">
      <a:srgbClr val="8661C5"/>
    </a:custClr>
    <a:custClr name="Dark Purple">
      <a:srgbClr val="463668"/>
    </a:custClr>
    <a:custClr name="Light Blue">
      <a:srgbClr val="8DC8E8"/>
    </a:custClr>
    <a:custClr name="Blue">
      <a:srgbClr val="0078D4"/>
    </a:custClr>
    <a:custClr name="Dark Blue">
      <a:srgbClr val="2A446F"/>
    </a:custClr>
    <a:custClr name="Light Teal">
      <a:srgbClr val="B9DCD2"/>
    </a:custClr>
    <a:custClr name="Teal">
      <a:srgbClr val="49C5B1"/>
    </a:custClr>
    <a:custClr name="Dark Teal">
      <a:srgbClr val="225B62"/>
    </a:custClr>
    <a:custClr name="Light Green">
      <a:srgbClr val="D4EC8E"/>
    </a:custClr>
    <a:custClr name="Green">
      <a:srgbClr val="8DE971"/>
    </a:custClr>
    <a:custClr name="Dark Green">
      <a:srgbClr val="07641D"/>
    </a:custClr>
    <a:custClr name="Blue Black">
      <a:srgbClr val="091F2C"/>
    </a:custClr>
    <a:custClr name="Pure Black">
      <a:srgbClr val="000000"/>
    </a:custClr>
    <a:custClr name="Brown Black">
      <a:srgbClr val="291817"/>
    </a:custClr>
  </a:custClrLst>
  <a:extLst>
    <a:ext uri="{05A4C25C-085E-4340-85A3-A5531E510DB2}">
      <thm15:themeFamily xmlns:thm15="http://schemas.microsoft.com/office/thememl/2012/main" name="Microsoft_Brand_Template_May2023  -  Read-Only" id="{354821AE-6191-4F47-84CC-51318889153F}" vid="{EBB4C349-3EE2-41B8-A048-F0998BF1A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B4D63BEF6CE74A98DE71B79A4EFA2E" ma:contentTypeVersion="20" ma:contentTypeDescription="Create a new document." ma:contentTypeScope="" ma:versionID="cb9345eb3893610c45717ec70d2b3801">
  <xsd:schema xmlns:xsd="http://www.w3.org/2001/XMLSchema" xmlns:xs="http://www.w3.org/2001/XMLSchema" xmlns:p="http://schemas.microsoft.com/office/2006/metadata/properties" xmlns:ns1="http://schemas.microsoft.com/sharepoint/v3" xmlns:ns2="324d2b90-11f2-4fdf-990a-54fa46247cf8" xmlns:ns3="b817b00b-f121-400f-976b-40959b1c7d14" targetNamespace="http://schemas.microsoft.com/office/2006/metadata/properties" ma:root="true" ma:fieldsID="323b0e0f0e8756d44652f1531627ebfa" ns1:_="" ns2:_="" ns3:_="">
    <xsd:import namespace="http://schemas.microsoft.com/sharepoint/v3"/>
    <xsd:import namespace="324d2b90-11f2-4fdf-990a-54fa46247cf8"/>
    <xsd:import namespace="b817b00b-f121-400f-976b-40959b1c7d1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CpostID" minOccurs="0"/>
                <xsd:element ref="ns2:MCpostdate" minOccurs="0"/>
                <xsd:element ref="ns2:Recipient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d2b90-11f2-4fdf-990a-54fa46247cf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CpostID" ma:index="24" nillable="true" ma:displayName="MC post ID" ma:format="Dropdown" ma:internalName="MCpostID">
      <xsd:simpleType>
        <xsd:restriction base="dms:Text">
          <xsd:maxLength value="255"/>
        </xsd:restriction>
      </xsd:simpleType>
    </xsd:element>
    <xsd:element name="MCpostdate" ma:index="25" nillable="true" ma:displayName="MC post date " ma:format="Dropdown" ma:internalName="MCpostdate">
      <xsd:simpleType>
        <xsd:restriction base="dms:Text">
          <xsd:maxLength value="255"/>
        </xsd:restriction>
      </xsd:simpleType>
    </xsd:element>
    <xsd:element name="Recipients" ma:index="26" nillable="true" ma:displayName="Recipients " ma:format="Dropdown" ma:internalName="Recipients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17b00b-f121-400f-976b-40959b1c7d1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2642221-0cbc-45a0-a534-f2e154e1d76e}" ma:internalName="TaxCatchAll" ma:showField="CatchAllData" ma:web="b817b00b-f121-400f-976b-40959b1c7d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324d2b90-11f2-4fdf-990a-54fa46247cf8">
      <Terms xmlns="http://schemas.microsoft.com/office/infopath/2007/PartnerControls"/>
    </lcf76f155ced4ddcb4097134ff3c332f>
    <MCpostdate xmlns="324d2b90-11f2-4fdf-990a-54fa46247cf8" xsi:nil="true"/>
    <Recipients xmlns="324d2b90-11f2-4fdf-990a-54fa46247cf8" xsi:nil="true"/>
    <TaxCatchAll xmlns="b817b00b-f121-400f-976b-40959b1c7d14" xsi:nil="true"/>
    <MCpostID xmlns="324d2b90-11f2-4fdf-990a-54fa46247cf8" xsi:nil="true"/>
    <SharedWithUsers xmlns="b817b00b-f121-400f-976b-40959b1c7d14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8373CB-86FC-4D56-B2B0-EA5894489CB4}"/>
</file>

<file path=customXml/itemProps2.xml><?xml version="1.0" encoding="utf-8"?>
<ds:datastoreItem xmlns:ds="http://schemas.openxmlformats.org/officeDocument/2006/customXml" ds:itemID="{A0591961-9C99-4AB0-BABA-A442ABF6A195}">
  <ds:schemaRefs>
    <ds:schemaRef ds:uri="http://schemas.microsoft.com/office/infopath/2007/PartnerControls"/>
    <ds:schemaRef ds:uri="http://www.w3.org/XML/1998/namespace"/>
    <ds:schemaRef ds:uri="http://purl.org/dc/elements/1.1/"/>
    <ds:schemaRef ds:uri="0a13d439-ae06-4996-94c0-ea977f535766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7b674952-e49b-4ee9-a364-998c50e5b9b3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7E27FF8-8238-4F59-97A9-912E04DF0EB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Widescreen</PresentationFormat>
  <Paragraphs>84</Paragraphs>
  <Slides>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Arial</vt:lpstr>
      <vt:lpstr>Calibri</vt:lpstr>
      <vt:lpstr>Segoe UI</vt:lpstr>
      <vt:lpstr>Segoe UI Semibold</vt:lpstr>
      <vt:lpstr>Wingdings</vt:lpstr>
      <vt:lpstr>LIGHT MODE</vt:lpstr>
      <vt:lpstr>think-cell Slide</vt:lpstr>
      <vt:lpstr>Microsoft 365 Copilot  training content map</vt:lpstr>
      <vt:lpstr>Training and documentation by phase</vt:lpstr>
      <vt:lpstr>Skilling experiences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2025-09-12T17:05:23Z</dcterms:created>
  <dcterms:modified xsi:type="dcterms:W3CDTF">2025-09-12T17:06:09Z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0x010100CAB4D63BEF6CE74A98DE71B79A4EFA2E</vt:lpwstr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