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08" r:id="rId4"/>
  </p:sldMasterIdLst>
  <p:notesMasterIdLst>
    <p:notesMasterId r:id="rId26"/>
  </p:notesMasterIdLst>
  <p:sldIdLst>
    <p:sldId id="2147483364" r:id="rId5"/>
    <p:sldId id="2147479558" r:id="rId6"/>
    <p:sldId id="373" r:id="rId7"/>
    <p:sldId id="296" r:id="rId8"/>
    <p:sldId id="2147481524" r:id="rId9"/>
    <p:sldId id="2147483643" r:id="rId10"/>
    <p:sldId id="287" r:id="rId11"/>
    <p:sldId id="282" r:id="rId12"/>
    <p:sldId id="263" r:id="rId13"/>
    <p:sldId id="267" r:id="rId14"/>
    <p:sldId id="299" r:id="rId15"/>
    <p:sldId id="297" r:id="rId16"/>
    <p:sldId id="289" r:id="rId17"/>
    <p:sldId id="271" r:id="rId18"/>
    <p:sldId id="325" r:id="rId19"/>
    <p:sldId id="2147483644" r:id="rId20"/>
    <p:sldId id="273" r:id="rId21"/>
    <p:sldId id="275" r:id="rId22"/>
    <p:sldId id="2147483641" r:id="rId23"/>
    <p:sldId id="293" r:id="rId24"/>
    <p:sldId id="26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982F6594-FDDE-4D2A-9203-1314C79E49EF}">
          <p14:sldIdLst>
            <p14:sldId id="2147483364"/>
            <p14:sldId id="2147479558"/>
            <p14:sldId id="373"/>
            <p14:sldId id="296"/>
            <p14:sldId id="2147481524"/>
          </p14:sldIdLst>
        </p14:section>
        <p14:section name="Leadership" id="{2FE0D204-9247-409B-AD41-E7AB6805AD65}">
          <p14:sldIdLst>
            <p14:sldId id="2147483643"/>
            <p14:sldId id="287"/>
            <p14:sldId id="282"/>
            <p14:sldId id="263"/>
            <p14:sldId id="267"/>
            <p14:sldId id="299"/>
          </p14:sldIdLst>
        </p14:section>
        <p14:section name="Human change" id="{6CB23287-BA3F-45CF-B259-D7F9BB76BC67}">
          <p14:sldIdLst>
            <p14:sldId id="297"/>
            <p14:sldId id="289"/>
            <p14:sldId id="271"/>
            <p14:sldId id="325"/>
            <p14:sldId id="2147483644"/>
          </p14:sldIdLst>
        </p14:section>
        <p14:section name="Technical readiness" id="{292136A5-2DD5-4339-B170-FD6FFD53EDDE}">
          <p14:sldIdLst>
            <p14:sldId id="273"/>
            <p14:sldId id="275"/>
            <p14:sldId id="2147483641"/>
            <p14:sldId id="293"/>
          </p14:sldIdLst>
        </p14:section>
        <p14:section name="Next steps" id="{74FD1358-7F22-4BC6-AC2A-937A9FA4169C}">
          <p14:sldIdLst>
            <p14:sldId id="266"/>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8661C5"/>
    <a:srgbClr val="FEA38B"/>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916B9F-25EE-44EB-941F-E59714EE5C22}" v="7" dt="2025-09-12T19:21:18.8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782" autoAdjust="0"/>
  </p:normalViewPr>
  <p:slideViewPr>
    <p:cSldViewPr snapToGrid="0">
      <p:cViewPr varScale="1">
        <p:scale>
          <a:sx n="82" d="100"/>
          <a:sy n="82" d="100"/>
        </p:scale>
        <p:origin x="1452"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9EA8A9-B13C-4615-B4CD-1E4E51F9F46F}" type="datetimeFigureOut">
              <a:rPr lang="en-US" smtClean="0"/>
              <a:t>10/14/2025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84FA68-8F4B-422B-AD27-9639E86175E3}" type="slidenum">
              <a:rPr lang="en-US" smtClean="0"/>
              <a:t>‹#›</a:t>
            </a:fld>
            <a:endParaRPr lang="en-US"/>
          </a:p>
        </p:txBody>
      </p:sp>
    </p:spTree>
    <p:extLst>
      <p:ext uri="{BB962C8B-B14F-4D97-AF65-F5344CB8AC3E}">
        <p14:creationId xmlns:p14="http://schemas.microsoft.com/office/powerpoint/2010/main" val="3291367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24700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several assets available to help you learn how to leverage AI for business outcomes.</a:t>
            </a:r>
          </a:p>
          <a:p>
            <a:endParaRPr lang="en-US"/>
          </a:p>
          <a:p>
            <a:pPr marL="228600" indent="-228600">
              <a:buFont typeface="Calibri"/>
              <a:buChar char="-"/>
            </a:pPr>
            <a:r>
              <a:rPr lang="en-US"/>
              <a:t>The Business Leader’s guide for AI adoption is a step-by-step implementation guide for leaders. Built off the learnings from customer insights, this playbook provides actionable guidance to business leaders on how they can begin to adopt Copilot within their organization. This</a:t>
            </a:r>
            <a:r>
              <a:rPr lang="en-US">
                <a:effectLst/>
              </a:rPr>
              <a:t> </a:t>
            </a:r>
            <a:r>
              <a:rPr lang="en-US"/>
              <a:t>eBook </a:t>
            </a:r>
            <a:r>
              <a:rPr lang="en-US">
                <a:effectLst/>
              </a:rPr>
              <a:t>explores:</a:t>
            </a:r>
            <a:endParaRPr lang="en-US"/>
          </a:p>
          <a:p>
            <a:pPr lvl="2" indent="-228600">
              <a:buFont typeface="Wingdings"/>
              <a:buChar char="§"/>
            </a:pPr>
            <a:r>
              <a:rPr lang="en-US">
                <a:effectLst/>
              </a:rPr>
              <a:t>how to prioritize licenses and capitalize on early productivity </a:t>
            </a:r>
            <a:r>
              <a:rPr lang="en-US"/>
              <a:t>gains</a:t>
            </a:r>
          </a:p>
          <a:p>
            <a:pPr lvl="2" indent="-228600">
              <a:buFont typeface="Wingdings"/>
              <a:buChar char="§"/>
            </a:pPr>
            <a:r>
              <a:rPr lang="en-US"/>
              <a:t>how</a:t>
            </a:r>
            <a:r>
              <a:rPr lang="en-US">
                <a:effectLst/>
              </a:rPr>
              <a:t> to get up and running quickly and build </a:t>
            </a:r>
            <a:r>
              <a:rPr lang="en-US"/>
              <a:t>momentum</a:t>
            </a:r>
          </a:p>
          <a:p>
            <a:pPr lvl="2" indent="-228600">
              <a:buFont typeface="Wingdings"/>
              <a:buChar char="§"/>
            </a:pPr>
            <a:r>
              <a:rPr lang="en-US"/>
              <a:t>when</a:t>
            </a:r>
            <a:r>
              <a:rPr lang="en-US">
                <a:effectLst/>
              </a:rPr>
              <a:t> you can expect so see and how to quantify business results</a:t>
            </a:r>
            <a:endParaRPr lang="en-US"/>
          </a:p>
          <a:p>
            <a:pPr marL="171450" indent="-171450">
              <a:buFont typeface="Calibri"/>
              <a:buChar char="-"/>
            </a:pPr>
            <a:r>
              <a:rPr lang="en-US">
                <a:latin typeface="Aptos"/>
              </a:rPr>
              <a:t>The whitepaper series, Leading in the Era of AI: </a:t>
            </a:r>
          </a:p>
          <a:p>
            <a:pPr marL="685800" lvl="1" indent="-228600">
              <a:buAutoNum type="arabicPeriod"/>
            </a:pPr>
            <a:r>
              <a:rPr lang="en-US">
                <a:latin typeface="Aptos"/>
              </a:rPr>
              <a:t>Creating an AI council - An exercise in transparent leadership: Explore practical guidance for aligning AI strategy with business goals and mitigating risk </a:t>
            </a:r>
          </a:p>
          <a:p>
            <a:pPr marL="685800" lvl="1" indent="-228600">
              <a:buAutoNum type="arabicPeriod"/>
            </a:pPr>
            <a:r>
              <a:rPr lang="en-US"/>
              <a:t>It's not about AI, it's about trust: Learn about building trust and putting human connections first to get the most from AI</a:t>
            </a:r>
          </a:p>
          <a:p>
            <a:pPr marL="685800" lvl="1" indent="-228600">
              <a:buAutoNum type="arabicPeriod"/>
            </a:pPr>
            <a:r>
              <a:rPr lang="en-US"/>
              <a:t>Recommended principles for selecting AI suppliers: Read how those you enlist to support your success will guide it to the next horizon of business expansion </a:t>
            </a:r>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 name="Footer Placeholder 4"/>
          <p:cNvSpPr>
            <a:spLocks noGrp="1"/>
          </p:cNvSpPr>
          <p:nvPr>
            <p:ph type="ftr" sz="quarter" idx="4"/>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10/14/2025 10:10 AM</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00371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E4417-163B-8C89-FE4B-F43C32137C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4C7EBB-568F-8864-29EE-1C0AA43638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48741F-239E-98F3-D665-9C77B267B0D1}"/>
              </a:ext>
            </a:extLst>
          </p:cNvPr>
          <p:cNvSpPr>
            <a:spLocks noGrp="1"/>
          </p:cNvSpPr>
          <p:nvPr>
            <p:ph type="body" idx="1"/>
          </p:nvPr>
        </p:nvSpPr>
        <p:spPr/>
        <p:txBody>
          <a:bodyPr/>
          <a:lstStyle/>
          <a:p>
            <a:r>
              <a:rPr lang="en-US"/>
              <a:t>The next fundamental components to Copilot success is </a:t>
            </a:r>
            <a:r>
              <a:rPr lang="en-US" b="1"/>
              <a:t>human change. </a:t>
            </a:r>
          </a:p>
          <a:p>
            <a:endParaRPr lang="en-US"/>
          </a:p>
          <a:p>
            <a:r>
              <a:rPr lang="en-US" b="1"/>
              <a:t>2) Human change </a:t>
            </a:r>
            <a:r>
              <a:rPr lang="en-US"/>
              <a:t>requires a dedicated workstream: User enablement program, communications and community, and skilling and training</a:t>
            </a:r>
          </a:p>
          <a:p>
            <a:r>
              <a:rPr lang="en-US" b="1"/>
              <a:t>     Best practice: </a:t>
            </a:r>
            <a:r>
              <a:rPr lang="en-US" b="0"/>
              <a:t>create a </a:t>
            </a:r>
            <a:r>
              <a:rPr lang="en-US"/>
              <a:t>Community of Practice for your users to share their success stories, ask questions, and learn from each other, and leverage the Copilot Dashboard to gain insights on usage</a:t>
            </a:r>
          </a:p>
          <a:p>
            <a:r>
              <a:rPr lang="en-US"/>
              <a:t> </a:t>
            </a:r>
          </a:p>
          <a:p>
            <a:endParaRPr lang="en-US">
              <a:cs typeface="Calibri"/>
            </a:endParaRPr>
          </a:p>
        </p:txBody>
      </p:sp>
      <p:sp>
        <p:nvSpPr>
          <p:cNvPr id="4" name="Slide Number Placeholder 3">
            <a:extLst>
              <a:ext uri="{FF2B5EF4-FFF2-40B4-BE49-F238E27FC236}">
                <a16:creationId xmlns:a16="http://schemas.microsoft.com/office/drawing/2014/main" id="{484376AE-E7AB-9AEF-1E52-3C22803CE2C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0625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550"/>
              </a:spcAft>
            </a:pPr>
            <a:r>
              <a:rPr lang="en-US"/>
              <a:t>The Microsoft 365 Copilot implementation framework is broken out into these four phases across both the human change and technical readiness workstreams: </a:t>
            </a:r>
            <a:r>
              <a:rPr lang="en-US" b="1"/>
              <a:t>get ready, onboard and engage, deliver impact, and extend and optimize.</a:t>
            </a:r>
            <a:endParaRPr lang="en-US"/>
          </a:p>
          <a:p>
            <a:pPr>
              <a:lnSpc>
                <a:spcPct val="107000"/>
              </a:lnSpc>
              <a:spcAft>
                <a:spcPts val="550"/>
              </a:spcAft>
            </a:pPr>
            <a:r>
              <a:rPr lang="en-US"/>
              <a:t>It's important that the two workstreams work hand in hand and stay connected throughout these milestones on the journey. </a:t>
            </a:r>
          </a:p>
          <a:p>
            <a:pPr>
              <a:lnSpc>
                <a:spcPct val="107000"/>
              </a:lnSpc>
              <a:spcAft>
                <a:spcPts val="550"/>
              </a:spcAft>
            </a:pPr>
            <a:endParaRPr lang="en-US"/>
          </a:p>
          <a:p>
            <a:pPr>
              <a:lnSpc>
                <a:spcPct val="107000"/>
              </a:lnSpc>
              <a:spcAft>
                <a:spcPts val="550"/>
              </a:spcAft>
            </a:pPr>
            <a:r>
              <a:rPr lang="en-US"/>
              <a:t>Let’s first focus on </a:t>
            </a:r>
            <a:r>
              <a:rPr lang="en-US" b="1"/>
              <a:t>human change</a:t>
            </a:r>
            <a:r>
              <a:rPr lang="en-US"/>
              <a:t>. </a:t>
            </a:r>
          </a:p>
          <a:p>
            <a:pPr>
              <a:lnSpc>
                <a:spcPct val="107000"/>
              </a:lnSpc>
              <a:spcAft>
                <a:spcPts val="550"/>
              </a:spcAft>
            </a:pPr>
            <a:endParaRPr lang="en-US"/>
          </a:p>
          <a:p>
            <a:r>
              <a:rPr lang="en-US"/>
              <a:t>To </a:t>
            </a:r>
            <a:r>
              <a:rPr lang="en-US" b="1"/>
              <a:t>get ready </a:t>
            </a:r>
            <a:r>
              <a:rPr lang="en-US"/>
              <a:t>for </a:t>
            </a:r>
            <a:r>
              <a:rPr lang="en-US" b="1"/>
              <a:t>human change</a:t>
            </a:r>
            <a:r>
              <a:rPr lang="en-US"/>
              <a:t>, you're deciding which department(s) you're going to rollout Copilot to first based on the Scenario Library and who your success team is. You will want to be intentional with license assignments and concentrate them for better evaluation.</a:t>
            </a:r>
          </a:p>
          <a:p>
            <a:r>
              <a:rPr lang="en-US" b="1"/>
              <a:t>Onboard and engage</a:t>
            </a:r>
            <a:r>
              <a:rPr lang="en-US"/>
              <a:t> is where you rollout training for your users and set up your Champion program. The </a:t>
            </a:r>
            <a:r>
              <a:rPr lang="en-US" b="1"/>
              <a:t>Copilot Prompt Gallery</a:t>
            </a:r>
            <a:r>
              <a:rPr lang="en-US"/>
              <a:t> is ideal for users to discover prompts to get the started with their AI skills.</a:t>
            </a:r>
          </a:p>
          <a:p>
            <a:r>
              <a:rPr lang="en-US" b="1"/>
              <a:t>Delivering impact</a:t>
            </a:r>
            <a:r>
              <a:rPr lang="en-US"/>
              <a:t> is where you measure success and understand how Copilot is impacting your business. </a:t>
            </a:r>
            <a:r>
              <a:rPr lang="en-US" b="1"/>
              <a:t>User surveys</a:t>
            </a:r>
            <a:r>
              <a:rPr lang="en-US"/>
              <a:t> and the </a:t>
            </a:r>
            <a:r>
              <a:rPr lang="en-US" b="1"/>
              <a:t>Copilot Dashboard </a:t>
            </a:r>
            <a:r>
              <a:rPr lang="en-US"/>
              <a:t>give insight on usage and where they are with the pre-defined success measures. </a:t>
            </a:r>
          </a:p>
          <a:p>
            <a:r>
              <a:rPr lang="en-US"/>
              <a:t>Finally </a:t>
            </a:r>
            <a:r>
              <a:rPr lang="en-US" b="1"/>
              <a:t>extend and optimize</a:t>
            </a:r>
            <a:r>
              <a:rPr lang="en-US"/>
              <a:t> is where you want to start thinking about new, high-value business scenarios and the next functional areas to roll out Copilot. This is also where you should also recognize and reward success for Champions and users who have been part of the implementation. </a:t>
            </a:r>
          </a:p>
          <a:p>
            <a:r>
              <a:rPr lang="en-US"/>
              <a:t>Throughout all phases, it is important for leaders to support continuous learning and optimization.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67771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we can see the importance of driving human change with change management and adoption vs without.</a:t>
            </a:r>
          </a:p>
          <a:p>
            <a:r>
              <a:rPr lang="en-US"/>
              <a:t>When you deploy Microsoft 365 Copilot with the minimum user enablement, usage has a slower and lower rate of proficiency.</a:t>
            </a:r>
          </a:p>
          <a:p>
            <a:r>
              <a:rPr lang="en-US"/>
              <a:t>When you add in change management, be it in-house, with a Unified Cloud Solution Architect, or with a Microsoft Partner, you will move to adoption and a higher level of proficiency than without. </a:t>
            </a:r>
          </a:p>
          <a:p>
            <a:endParaRPr lang="en-US"/>
          </a:p>
        </p:txBody>
      </p:sp>
      <p:sp>
        <p:nvSpPr>
          <p:cNvPr id="4" name="Slide Number Placeholder 3"/>
          <p:cNvSpPr>
            <a:spLocks noGrp="1"/>
          </p:cNvSpPr>
          <p:nvPr>
            <p:ph type="sldNum" sz="quarter" idx="5"/>
          </p:nvPr>
        </p:nvSpPr>
        <p:spPr/>
        <p:txBody>
          <a:bodyPr/>
          <a:lstStyle/>
          <a:p>
            <a:fld id="{0A84FA68-8F4B-422B-AD27-9639E86175E3}" type="slidenum">
              <a:rPr lang="en-US" smtClean="0"/>
              <a:t>14</a:t>
            </a:fld>
            <a:endParaRPr lang="en-US"/>
          </a:p>
        </p:txBody>
      </p:sp>
    </p:spTree>
    <p:extLst>
      <p:ext uri="{BB962C8B-B14F-4D97-AF65-F5344CB8AC3E}">
        <p14:creationId xmlns:p14="http://schemas.microsoft.com/office/powerpoint/2010/main" val="326809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It's important to set the right foundation for driving value and setting expectations because your users are going to want to understand, “What is the impact? What is the ROI?”</a:t>
            </a:r>
          </a:p>
          <a:p>
            <a:r>
              <a:rPr lang="en-US"/>
              <a:t>We all start with Copilot value at this first level – what we call </a:t>
            </a:r>
            <a:r>
              <a:rPr lang="en-US" b="1"/>
              <a:t>individual value</a:t>
            </a:r>
            <a:r>
              <a:rPr lang="en-US"/>
              <a:t> or foundational skills. These are the skills such as summarizing your meetings, revising your Word drafts, etc. – things that help all users, regardless of what their job or function is. </a:t>
            </a:r>
          </a:p>
          <a:p>
            <a:r>
              <a:rPr lang="en-US"/>
              <a:t>Once you get pretty good at that, you move to the next level where you start digging into </a:t>
            </a:r>
            <a:r>
              <a:rPr lang="en-US" b="1"/>
              <a:t>departmental</a:t>
            </a:r>
            <a:r>
              <a:rPr lang="en-US"/>
              <a:t> or job-specific prompts, such as multi-step or multi-turn. This is where users start to feel like they're really getting high value out of Copilot.</a:t>
            </a:r>
          </a:p>
          <a:p>
            <a:r>
              <a:rPr lang="en-US"/>
              <a:t>Finally, there's the </a:t>
            </a:r>
            <a:r>
              <a:rPr lang="en-US" b="1"/>
              <a:t>org value,</a:t>
            </a:r>
            <a:r>
              <a:rPr lang="en-US"/>
              <a:t> or advanced skills, where people start to streamline and automate some of those business flows. There are huge gains here and by the time you get to the third level here, the ROI is very apparent about the value and the gains that you’re seeing.</a:t>
            </a:r>
          </a:p>
          <a:p>
            <a:r>
              <a:rPr lang="en-US"/>
              <a:t>Make sure that you're setting the right expectations for this journey of intelligent progression of AI skills.</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2002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3A79B8-D2A8-1A9B-0F3D-6E0EC6CB48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D19EC6-FEB2-5033-147A-DC4E6DBB21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253688-81F6-B1CE-8F95-3A66BF84E109}"/>
              </a:ext>
            </a:extLst>
          </p:cNvPr>
          <p:cNvSpPr>
            <a:spLocks noGrp="1"/>
          </p:cNvSpPr>
          <p:nvPr>
            <p:ph type="body" idx="1"/>
          </p:nvPr>
        </p:nvSpPr>
        <p:spPr/>
        <p:txBody>
          <a:bodyPr/>
          <a:lstStyle/>
          <a:p>
            <a:pPr>
              <a:spcAft>
                <a:spcPts val="800"/>
              </a:spcAft>
            </a:pPr>
            <a:r>
              <a:rPr lang="en-US" sz="1400" spc="-80">
                <a:gradFill flip="none">
                  <a:gsLst>
                    <a:gs pos="0">
                      <a:srgbClr val="0078D4"/>
                    </a:gs>
                    <a:gs pos="100000">
                      <a:srgbClr val="BF3AC4"/>
                    </a:gs>
                  </a:gsLst>
                  <a:lin ang="2700000" scaled="0"/>
                  <a:tileRect/>
                </a:gradFill>
                <a:latin typeface="Segoe UI Variable Display Semib"/>
                <a:cs typeface="Segoe UI Semibold"/>
              </a:rPr>
              <a:t>Microsoft Viva can help accelerate your AI transformation in three areas:</a:t>
            </a:r>
          </a:p>
          <a:p>
            <a:pPr>
              <a:spcAft>
                <a:spcPts val="800"/>
              </a:spcAft>
            </a:pPr>
            <a:endParaRPr lang="en-US" sz="1400" spc="-80">
              <a:gradFill flip="none">
                <a:gsLst>
                  <a:gs pos="0">
                    <a:srgbClr val="0078D4"/>
                  </a:gs>
                  <a:gs pos="100000">
                    <a:srgbClr val="BF3AC4"/>
                  </a:gs>
                </a:gsLst>
                <a:lin ang="2700000" scaled="0"/>
                <a:tileRect/>
              </a:gradFill>
              <a:latin typeface="Segoe UI Variable Display Semib"/>
              <a:cs typeface="Segoe UI Semibold"/>
            </a:endParaRPr>
          </a:p>
          <a:p>
            <a:pPr>
              <a:spcAft>
                <a:spcPts val="800"/>
              </a:spcAft>
            </a:pPr>
            <a:r>
              <a:rPr lang="en-US" sz="1400" spc="-80">
                <a:gradFill flip="none">
                  <a:gsLst>
                    <a:gs pos="0">
                      <a:srgbClr val="0078D4"/>
                    </a:gs>
                    <a:gs pos="100000">
                      <a:srgbClr val="BF3AC4"/>
                    </a:gs>
                  </a:gsLst>
                  <a:lin ang="2700000" scaled="0"/>
                  <a:tileRect/>
                </a:gradFill>
                <a:latin typeface="Segoe UI Variable Display Semib"/>
                <a:cs typeface="Segoe UI Semibold"/>
              </a:rPr>
              <a:t>Copilot communities, powered by Microsoft Viva Engage, </a:t>
            </a:r>
            <a:r>
              <a:rPr lang="en-US" sz="1200">
                <a:latin typeface="+mj-lt"/>
              </a:rPr>
              <a:t>facilitate user enablement, providing a Community of Practice for users to share their success stories and celebrate others’, ask questions, and find more training.</a:t>
            </a:r>
          </a:p>
          <a:p>
            <a:pPr marL="0" indent="0">
              <a:spcAft>
                <a:spcPts val="800"/>
              </a:spcAft>
              <a:buFont typeface="Wingdings" panose="05000000000000000000" pitchFamily="2" charset="2"/>
              <a:buNone/>
            </a:pPr>
            <a:endParaRPr lang="en-US" sz="1200"/>
          </a:p>
          <a:p>
            <a:pPr>
              <a:spcAft>
                <a:spcPts val="800"/>
              </a:spcAft>
            </a:pPr>
            <a:r>
              <a:rPr lang="en-US" sz="1400" spc="-80">
                <a:gradFill flip="none">
                  <a:gsLst>
                    <a:gs pos="0">
                      <a:srgbClr val="0078D4"/>
                    </a:gs>
                    <a:gs pos="100000">
                      <a:srgbClr val="BF3AC4"/>
                    </a:gs>
                  </a:gsLst>
                  <a:lin ang="2700000" scaled="0"/>
                  <a:tileRect/>
                </a:gradFill>
                <a:latin typeface="Segoe UI Variable Display Semib"/>
                <a:cs typeface="Segoe UI Semibold"/>
              </a:rPr>
              <a:t>The Copilot Dashboard, powered by Microsoft Viva Insights, provides analytics and data on usage, as well as impact reports.</a:t>
            </a:r>
            <a:endParaRPr lang="en-US" sz="1200">
              <a:latin typeface="+mj-lt"/>
            </a:endParaRPr>
          </a:p>
          <a:p>
            <a:pPr marL="0" indent="0">
              <a:spcAft>
                <a:spcPts val="800"/>
              </a:spcAft>
              <a:buFont typeface="Wingdings" panose="05000000000000000000" pitchFamily="2" charset="2"/>
              <a:buNone/>
            </a:pPr>
            <a:endParaRPr lang="en-US" sz="1200"/>
          </a:p>
          <a:p>
            <a:pPr marR="0" lvl="0" fontAlgn="auto">
              <a:spcAft>
                <a:spcPts val="800"/>
              </a:spcAft>
              <a:buClrTx/>
              <a:buSzTx/>
              <a:tabLst/>
              <a:defRPr/>
            </a:pPr>
            <a:r>
              <a:rPr lang="en-US" sz="1400" spc="-80">
                <a:gradFill flip="none">
                  <a:gsLst>
                    <a:gs pos="0">
                      <a:srgbClr val="0078D4"/>
                    </a:gs>
                    <a:gs pos="100000">
                      <a:srgbClr val="BF3AC4"/>
                    </a:gs>
                  </a:gsLst>
                  <a:lin ang="2700000" scaled="0"/>
                  <a:tileRect/>
                </a:gradFill>
                <a:latin typeface="Segoe UI Variable Display Semib"/>
                <a:cs typeface="Segoe UI Semibold"/>
              </a:rPr>
              <a:t>The Copilot Academy from Microsoft Viva Learning can be accessed in Teams, right in the flow of work, for</a:t>
            </a:r>
            <a:r>
              <a:rPr lang="en-US" sz="1200">
                <a:latin typeface="+mj-lt"/>
              </a:rPr>
              <a:t> user skill development and training.</a:t>
            </a:r>
            <a:endParaRPr lang="en-US" sz="1200"/>
          </a:p>
          <a:p>
            <a:endParaRPr lang="en-US"/>
          </a:p>
        </p:txBody>
      </p:sp>
      <p:sp>
        <p:nvSpPr>
          <p:cNvPr id="4" name="Slide Number Placeholder 3">
            <a:extLst>
              <a:ext uri="{FF2B5EF4-FFF2-40B4-BE49-F238E27FC236}">
                <a16:creationId xmlns:a16="http://schemas.microsoft.com/office/drawing/2014/main" id="{23472C27-631A-31BF-E4A0-DCE2D6693D5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C6217A-4F17-4E94-8391-AB865859C45F}"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47729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A12D41-3B34-1B9E-4F8A-A6983216AF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C85D3B-7251-6381-0AB7-1A93D2DC7C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7307A4-B736-F0DD-918B-135D5FC2F25D}"/>
              </a:ext>
            </a:extLst>
          </p:cNvPr>
          <p:cNvSpPr>
            <a:spLocks noGrp="1"/>
          </p:cNvSpPr>
          <p:nvPr>
            <p:ph type="body" idx="1"/>
          </p:nvPr>
        </p:nvSpPr>
        <p:spPr/>
        <p:txBody>
          <a:bodyPr/>
          <a:lstStyle/>
          <a:p>
            <a:r>
              <a:rPr lang="en-US"/>
              <a:t> The next fundamental components to Copilot success is </a:t>
            </a:r>
            <a:r>
              <a:rPr lang="en-US" b="1"/>
              <a:t>technical readiness.</a:t>
            </a:r>
          </a:p>
          <a:p>
            <a:endParaRPr lang="en-US"/>
          </a:p>
          <a:p>
            <a:r>
              <a:rPr lang="en-US" b="1"/>
              <a:t>3) Technical readiness </a:t>
            </a:r>
            <a:r>
              <a:rPr lang="en-US"/>
              <a:t>includes things like securing your data infrastructure, risk management, and technical skilling (especially for customization and extensibility).  </a:t>
            </a:r>
          </a:p>
          <a:p>
            <a:r>
              <a:rPr lang="en-US" b="1"/>
              <a:t>Best practice:</a:t>
            </a:r>
            <a:r>
              <a:rPr lang="en-US"/>
              <a:t> perform the Microsoft 365 Copilot </a:t>
            </a:r>
            <a:r>
              <a:rPr lang="en-US" b="1"/>
              <a:t>Optimization Assessment</a:t>
            </a:r>
            <a:r>
              <a:rPr lang="en-US"/>
              <a:t>.</a:t>
            </a:r>
          </a:p>
          <a:p>
            <a:endParaRPr lang="en-US"/>
          </a:p>
          <a:p>
            <a:r>
              <a:rPr lang="en-US"/>
              <a:t> </a:t>
            </a:r>
            <a:endParaRPr lang="en-US">
              <a:cs typeface="Calibri"/>
            </a:endParaRPr>
          </a:p>
          <a:p>
            <a:endParaRPr lang="en-US">
              <a:cs typeface="Calibri"/>
            </a:endParaRPr>
          </a:p>
        </p:txBody>
      </p:sp>
      <p:sp>
        <p:nvSpPr>
          <p:cNvPr id="4" name="Slide Number Placeholder 3">
            <a:extLst>
              <a:ext uri="{FF2B5EF4-FFF2-40B4-BE49-F238E27FC236}">
                <a16:creationId xmlns:a16="http://schemas.microsoft.com/office/drawing/2014/main" id="{5CEF2A38-FE40-7B94-BE3E-3B55E8F3BC9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63612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550"/>
              </a:spcAft>
            </a:pPr>
            <a:r>
              <a:rPr lang="en-US"/>
              <a:t>Once again, it's important that technical readiness works hand in hand with human change, and these teams stay connected throughout these milestones on the journey. </a:t>
            </a:r>
          </a:p>
          <a:p>
            <a:pPr>
              <a:lnSpc>
                <a:spcPct val="107000"/>
              </a:lnSpc>
              <a:spcAft>
                <a:spcPts val="550"/>
              </a:spcAft>
            </a:pPr>
            <a:endParaRPr lang="en-US"/>
          </a:p>
          <a:p>
            <a:pPr>
              <a:lnSpc>
                <a:spcPct val="107000"/>
              </a:lnSpc>
              <a:spcAft>
                <a:spcPts val="550"/>
              </a:spcAft>
            </a:pPr>
            <a:r>
              <a:rPr lang="en-US"/>
              <a:t>Let’s focus on the technical readiness recommendations for deployment. </a:t>
            </a:r>
          </a:p>
          <a:p>
            <a:pPr>
              <a:lnSpc>
                <a:spcPct val="107000"/>
              </a:lnSpc>
              <a:spcAft>
                <a:spcPts val="550"/>
              </a:spcAft>
            </a:pPr>
            <a:endParaRPr lang="en-US"/>
          </a:p>
          <a:p>
            <a:r>
              <a:rPr lang="en-US"/>
              <a:t>In the </a:t>
            </a:r>
            <a:r>
              <a:rPr lang="en-US" b="1"/>
              <a:t>get ready</a:t>
            </a:r>
            <a:r>
              <a:rPr lang="en-US"/>
              <a:t> stage, perform the </a:t>
            </a:r>
            <a:r>
              <a:rPr lang="en-US" b="1"/>
              <a:t>Optimization Assessment</a:t>
            </a:r>
            <a:r>
              <a:rPr lang="en-US"/>
              <a:t> to analyze your current security and compliance posture.</a:t>
            </a:r>
          </a:p>
          <a:p>
            <a:r>
              <a:rPr lang="en-US"/>
              <a:t>In </a:t>
            </a:r>
            <a:r>
              <a:rPr lang="en-US" b="1"/>
              <a:t>onboard and engage</a:t>
            </a:r>
            <a:r>
              <a:rPr lang="en-US"/>
              <a:t>, we recommend using the </a:t>
            </a:r>
            <a:r>
              <a:rPr lang="en-US" b="1"/>
              <a:t>Copilot setup guide </a:t>
            </a:r>
            <a:r>
              <a:rPr lang="en-US"/>
              <a:t>to ensure you have proper data security controls in place and to determine if you need to deploy additional Microsoft 365 apps. </a:t>
            </a:r>
          </a:p>
          <a:p>
            <a:r>
              <a:rPr lang="en-US"/>
              <a:t>In </a:t>
            </a:r>
            <a:r>
              <a:rPr lang="en-US" b="1"/>
              <a:t>deliver impact</a:t>
            </a:r>
            <a:r>
              <a:rPr lang="en-US"/>
              <a:t>, establish a service management plan and enable the</a:t>
            </a:r>
            <a:r>
              <a:rPr lang="en-US" b="1"/>
              <a:t> Copilot Dashboard </a:t>
            </a:r>
            <a:r>
              <a:rPr lang="en-US"/>
              <a:t>to analyze user adoption and usage patterns. </a:t>
            </a:r>
          </a:p>
          <a:p>
            <a:r>
              <a:rPr lang="en-US"/>
              <a:t>Finally, </a:t>
            </a:r>
            <a:r>
              <a:rPr lang="en-US" b="1"/>
              <a:t>extend and optimize </a:t>
            </a:r>
            <a:r>
              <a:rPr lang="en-US"/>
              <a:t>to take insights on optimization opportunities and service health and consider how the technical team can start to customize and build internal agents, use extensibility plugins, and start to drive the next level of AI value. </a:t>
            </a:r>
          </a:p>
          <a:p>
            <a:r>
              <a:rPr lang="en-US"/>
              <a:t>Again, this whole journey works best if leadership supports continuous learning and optimization of Microsoft 365 Copilot.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72453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Once you get to </a:t>
            </a:r>
            <a:r>
              <a:rPr lang="en-US" b="1"/>
              <a:t>extend and optimize</a:t>
            </a:r>
            <a:r>
              <a:rPr lang="en-US"/>
              <a:t>, it's really about </a:t>
            </a:r>
            <a:r>
              <a:rPr lang="en-US" b="1"/>
              <a:t>exploring</a:t>
            </a:r>
            <a:r>
              <a:rPr lang="en-US"/>
              <a:t> new scenarios and where you want to go next, </a:t>
            </a:r>
            <a:r>
              <a:rPr lang="en-US" b="1"/>
              <a:t>expanding</a:t>
            </a:r>
            <a:r>
              <a:rPr lang="en-US"/>
              <a:t> those capabilities with Copilot Studio and agents, and </a:t>
            </a:r>
            <a:r>
              <a:rPr lang="en-US" b="1"/>
              <a:t>extending</a:t>
            </a:r>
            <a:r>
              <a:rPr lang="en-US"/>
              <a:t> to new use cases, new departments, and new functional areas across your organization.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26162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67">
              <a:defRPr/>
            </a:pPr>
            <a:r>
              <a:rPr lang="en-US" b="1"/>
              <a:t>Copilot Studio </a:t>
            </a:r>
            <a:r>
              <a:rPr lang="en-US"/>
              <a:t>is an end-to-end conversational AI platform that empowers you to create and customize copilots with a low-code graphical interface. </a:t>
            </a:r>
          </a:p>
          <a:p>
            <a:pPr defTabSz="914367">
              <a:defRPr/>
            </a:pPr>
            <a:r>
              <a:rPr lang="en-US"/>
              <a:t>With Copilot Studio, you can easily design, test, and publish agents that suit your specific needs for internal or external scenarios across industry, department, or role. </a:t>
            </a:r>
          </a:p>
          <a:p>
            <a:pPr defTabSz="914367">
              <a:defRPr/>
            </a:pPr>
            <a:r>
              <a:rPr lang="en-US"/>
              <a:t>It allows you to connect Copilot to other data sources using either pre-built or custom agents, create and orchestrate sophisticated logic, and manage your experiences with ease. </a:t>
            </a:r>
          </a:p>
          <a:p>
            <a:pPr defTabSz="914367">
              <a:defRPr/>
            </a:pPr>
            <a:r>
              <a:rPr lang="en-US"/>
              <a:t>Whether you’re looking to customize an existing agent or build your own from scratch, Copilot Studio provides an intuitive, low-code experience that puts the power of AI at your fingertips.</a:t>
            </a:r>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 name="Footer Placeholder 4"/>
          <p:cNvSpPr>
            <a:spLocks noGrp="1"/>
          </p:cNvSpPr>
          <p:nvPr>
            <p:ph type="ftr" sz="quarter" idx="4"/>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endPar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1DE0A4-41F7-C645-BBF5-9BB866804F69}" type="datetime8">
              <a:rPr kumimoji="0" lang="en-CA"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2025-10-14 10:11 AM</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11786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92264-199B-517D-B4DB-03647FDBA9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7BC722-413D-720F-1C50-FBBC89451D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961255-E552-3C82-3514-E8C8457DB9B9}"/>
              </a:ext>
            </a:extLst>
          </p:cNvPr>
          <p:cNvSpPr>
            <a:spLocks noGrp="1"/>
          </p:cNvSpPr>
          <p:nvPr>
            <p:ph type="body" idx="1"/>
          </p:nvPr>
        </p:nvSpPr>
        <p:spPr/>
        <p:txBody>
          <a:bodyPr/>
          <a:lstStyle/>
          <a:p>
            <a:r>
              <a:rPr lang="en-US" dirty="0"/>
              <a:t>O</a:t>
            </a:r>
            <a:r>
              <a:rPr lang="en-US" sz="1200" dirty="0"/>
              <a:t>ur vision and strategy for Copilot + Agents starts with people and human ingenuity. </a:t>
            </a:r>
          </a:p>
          <a:p>
            <a:endParaRPr lang="en-US" sz="1200" dirty="0"/>
          </a:p>
          <a:p>
            <a:r>
              <a:rPr lang="en-US" sz="1200" b="1" dirty="0"/>
              <a:t>We envision every employee having a Copilot – their trusted AI assistant. Copilot understands you and your work context, and it provides a consistent user experience to interact with AI. </a:t>
            </a:r>
          </a:p>
          <a:p>
            <a:endParaRPr lang="en-US" sz="1200" b="1" dirty="0"/>
          </a:p>
          <a:p>
            <a:r>
              <a:rPr lang="en-US" sz="1200" b="1" dirty="0"/>
              <a:t>Agents augment Copilot by adding skills and knowledge to automate tasks and business processes.</a:t>
            </a:r>
          </a:p>
          <a:p>
            <a:endParaRPr lang="en-US" sz="1200" b="1" dirty="0"/>
          </a:p>
          <a:p>
            <a:pPr marL="0" marR="0" lvl="0" indent="0" algn="l" defTabSz="914367" rtl="0" eaLnBrk="1" fontAlgn="auto" latinLnBrk="0" hangingPunct="1">
              <a:lnSpc>
                <a:spcPct val="90000"/>
              </a:lnSpc>
              <a:spcBef>
                <a:spcPts val="0"/>
              </a:spcBef>
              <a:spcAft>
                <a:spcPts val="333"/>
              </a:spcAft>
              <a:buClrTx/>
              <a:buSzTx/>
              <a:buFontTx/>
              <a:buNone/>
              <a:tabLst/>
              <a:defRPr/>
            </a:pPr>
            <a:r>
              <a:rPr lang="en-US" sz="1200" b="1" dirty="0"/>
              <a:t>Just like everyone today has a smart phone with many apps, we envision of world in which everyone will have a Copilot with many Agents.</a:t>
            </a:r>
          </a:p>
          <a:p>
            <a:pPr algn="l" rtl="0" fontAlgn="base">
              <a:lnSpc>
                <a:spcPts val="1200"/>
              </a:lnSpc>
              <a:buNone/>
            </a:pPr>
            <a:endParaRPr lang="en-US" dirty="0"/>
          </a:p>
        </p:txBody>
      </p:sp>
      <p:sp>
        <p:nvSpPr>
          <p:cNvPr id="4" name="Slide Number Placeholder 3">
            <a:extLst>
              <a:ext uri="{FF2B5EF4-FFF2-40B4-BE49-F238E27FC236}">
                <a16:creationId xmlns:a16="http://schemas.microsoft.com/office/drawing/2014/main" id="{1F1A1DCB-601E-A61B-239D-AD257A0B8F6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8E3547-CAB1-462B-A8FF-F2E85A8C2A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20705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REMEMBER: you don't have to do this on your own. Microsoft has great resources for deployment and adoption services available through our Microsoft Partners, and FastTrack is a free service that can help if you have questions about technical security and compliance deployment elements.</a:t>
            </a:r>
            <a:br>
              <a:rPr lang="en-US">
                <a:cs typeface="+mn-lt"/>
              </a:rPr>
            </a:br>
            <a:r>
              <a:rPr lang="en-US"/>
              <a:t> </a:t>
            </a:r>
          </a:p>
          <a:p>
            <a:r>
              <a:rPr lang="en-US"/>
              <a:t>Finally, we have our flagship Microsoft Unified services with top experts ready to help through the user enablement components and the technical readiness pieces to help you get started and loving Copilot.</a:t>
            </a:r>
          </a:p>
        </p:txBody>
      </p:sp>
      <p:sp>
        <p:nvSpPr>
          <p:cNvPr id="4" name="Slide Number Placeholder 3"/>
          <p:cNvSpPr>
            <a:spLocks noGrp="1"/>
          </p:cNvSpPr>
          <p:nvPr>
            <p:ph type="sldNum" sz="quarter" idx="5"/>
          </p:nvPr>
        </p:nvSpPr>
        <p:spPr/>
        <p:txBody>
          <a:bodyPr/>
          <a:lstStyle/>
          <a:p>
            <a:fld id="{0A84FA68-8F4B-422B-AD27-9639E86175E3}" type="slidenum">
              <a:rPr lang="en-US" smtClean="0"/>
              <a:t>21</a:t>
            </a:fld>
            <a:endParaRPr lang="en-US"/>
          </a:p>
        </p:txBody>
      </p:sp>
    </p:spTree>
    <p:extLst>
      <p:ext uri="{BB962C8B-B14F-4D97-AF65-F5344CB8AC3E}">
        <p14:creationId xmlns:p14="http://schemas.microsoft.com/office/powerpoint/2010/main" val="299916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E8344-9F66-D44F-2863-864776D741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31A106-EF40-331C-22B3-6412BC0AFE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233048-7CEA-E8B9-7FD5-067C0686F51C}"/>
              </a:ext>
            </a:extLst>
          </p:cNvPr>
          <p:cNvSpPr>
            <a:spLocks noGrp="1"/>
          </p:cNvSpPr>
          <p:nvPr>
            <p:ph type="body" idx="1"/>
          </p:nvPr>
        </p:nvSpPr>
        <p:spPr/>
        <p:txBody>
          <a:bodyPr/>
          <a:lstStyle/>
          <a:p>
            <a:r>
              <a:rPr lang="en-US" dirty="0"/>
              <a:t>There are three fundamental components to Copilot success.</a:t>
            </a:r>
          </a:p>
          <a:p>
            <a:endParaRPr lang="en-US" dirty="0"/>
          </a:p>
          <a:p>
            <a:r>
              <a:rPr lang="en-US" dirty="0"/>
              <a:t>1st is leadership. It's important that your business leaders are sponsoring and championing this change as well as driving the strategy throughout the rollout.</a:t>
            </a:r>
          </a:p>
          <a:p>
            <a:r>
              <a:rPr lang="en-US" dirty="0"/>
              <a:t>There's also an element of human change including re-skilling and new ways to work, new ways to do the same processes that people have been using for a long time. </a:t>
            </a:r>
          </a:p>
          <a:p>
            <a:r>
              <a:rPr lang="en-US" dirty="0"/>
              <a:t>The third piece includes technical skills and transformation that will be important for your leaders to invest in throughout the journey.</a:t>
            </a:r>
          </a:p>
          <a:p>
            <a:r>
              <a:rPr lang="en-US" dirty="0"/>
              <a:t>Through all these components, you will want to keep Responsible AI principles at the forefront of what you’re doing. </a:t>
            </a:r>
          </a:p>
          <a:p>
            <a:r>
              <a:rPr lang="en-US" dirty="0"/>
              <a:t>You will see these again as we move forward.</a:t>
            </a:r>
          </a:p>
          <a:p>
            <a:r>
              <a:rPr lang="en-US" dirty="0"/>
              <a:t>__________________________________________________________________</a:t>
            </a:r>
          </a:p>
          <a:p>
            <a:r>
              <a:rPr lang="en-US" dirty="0"/>
              <a:t> </a:t>
            </a:r>
          </a:p>
          <a:p>
            <a:r>
              <a:rPr lang="en-US" b="1" dirty="0"/>
              <a:t>1) Leadership</a:t>
            </a:r>
            <a:r>
              <a:rPr lang="en-US" dirty="0"/>
              <a:t> and sponsorship are critical for aligning AI investments to business priorities, and defining high value scenarios </a:t>
            </a:r>
          </a:p>
          <a:p>
            <a:r>
              <a:rPr lang="en-US" dirty="0"/>
              <a:t>    </a:t>
            </a:r>
            <a:r>
              <a:rPr lang="en-US" b="1" dirty="0"/>
              <a:t> Best practice: create an AI Council </a:t>
            </a:r>
            <a:r>
              <a:rPr lang="en-US" dirty="0"/>
              <a:t>from representative across the organization to help guide and measure adoption</a:t>
            </a:r>
          </a:p>
          <a:p>
            <a:r>
              <a:rPr lang="en-US" dirty="0"/>
              <a:t> </a:t>
            </a:r>
          </a:p>
          <a:p>
            <a:r>
              <a:rPr lang="en-US" b="1" dirty="0"/>
              <a:t>2) Human change </a:t>
            </a:r>
            <a:r>
              <a:rPr lang="en-US" dirty="0"/>
              <a:t>requires a dedicated workstream: User enablement program, communications and community, skilling and training, as well as authentically getting and acting on feedback</a:t>
            </a:r>
          </a:p>
          <a:p>
            <a:r>
              <a:rPr lang="en-US" b="1" dirty="0"/>
              <a:t>     Best practice: Get and respond authentically to user feedback</a:t>
            </a:r>
            <a:endParaRPr lang="en-US" dirty="0"/>
          </a:p>
          <a:p>
            <a:r>
              <a:rPr lang="en-US" dirty="0"/>
              <a:t> </a:t>
            </a:r>
          </a:p>
          <a:p>
            <a:r>
              <a:rPr lang="en-US" b="1" dirty="0"/>
              <a:t>3) Technical readiness </a:t>
            </a:r>
            <a:r>
              <a:rPr lang="en-US" dirty="0"/>
              <a:t>includes things like securing your data infrastructure, risk management, and technical skilling (especially for customization and extensibility).  </a:t>
            </a:r>
          </a:p>
          <a:p>
            <a:r>
              <a:rPr lang="en-US" dirty="0"/>
              <a:t>     </a:t>
            </a:r>
            <a:r>
              <a:rPr lang="en-US" b="1" dirty="0"/>
              <a:t>Best practice: </a:t>
            </a:r>
            <a:r>
              <a:rPr lang="en-US" dirty="0"/>
              <a:t>is to </a:t>
            </a:r>
            <a:r>
              <a:rPr lang="en-US" b="1" dirty="0"/>
              <a:t>create an AI Center of Excellence </a:t>
            </a:r>
            <a:r>
              <a:rPr lang="en-US" dirty="0"/>
              <a:t>with skilled resources that can act as a shared service and drive knowledge transfer throughout the organization. </a:t>
            </a:r>
          </a:p>
          <a:p>
            <a:r>
              <a:rPr lang="en-US" dirty="0"/>
              <a:t> </a:t>
            </a:r>
          </a:p>
          <a:p>
            <a:endParaRPr lang="en-US" dirty="0">
              <a:cs typeface="Calibri"/>
            </a:endParaRPr>
          </a:p>
        </p:txBody>
      </p:sp>
      <p:sp>
        <p:nvSpPr>
          <p:cNvPr id="4" name="Slide Number Placeholder 3">
            <a:extLst>
              <a:ext uri="{FF2B5EF4-FFF2-40B4-BE49-F238E27FC236}">
                <a16:creationId xmlns:a16="http://schemas.microsoft.com/office/drawing/2014/main" id="{00B0C2C1-070B-5DBC-B8C5-ECFA9CBE64D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3442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we step back at the highest level, this is the end-to-end implementation journey that you’ll go through.</a:t>
            </a:r>
          </a:p>
          <a:p>
            <a:endParaRPr lang="en-US"/>
          </a:p>
          <a:p>
            <a:r>
              <a:rPr lang="en-US"/>
              <a:t>It's important that you start thinking about the three Ss in the Copilot readiness checklist as early as possible.</a:t>
            </a:r>
          </a:p>
          <a:p>
            <a:endParaRPr lang="en-US"/>
          </a:p>
          <a:p>
            <a:r>
              <a:rPr lang="en-US"/>
              <a:t>First is the </a:t>
            </a:r>
            <a:r>
              <a:rPr lang="en-US" b="1"/>
              <a:t>sponsor</a:t>
            </a:r>
            <a:r>
              <a:rPr lang="en-US"/>
              <a:t>. It's important to have leadership, if possible, C-suite level sponsorship, whenever there are blockers or challenges that are faced across the rollout.</a:t>
            </a:r>
          </a:p>
          <a:p>
            <a:r>
              <a:rPr lang="en-US"/>
              <a:t>2nd is </a:t>
            </a:r>
            <a:r>
              <a:rPr lang="en-US" b="1"/>
              <a:t>scenarios</a:t>
            </a:r>
            <a:r>
              <a:rPr lang="en-US"/>
              <a:t>. It is important early on that business leaders get a sense of where they want to start their Copilot innovation. Many have had success with a functional approach, deciding if it's HR, Finance, Marketing, or another area of the business, and what Key Performance Indicators (KPIs) they want to see Copilot impact and improve. </a:t>
            </a:r>
          </a:p>
          <a:p>
            <a:r>
              <a:rPr lang="en-US"/>
              <a:t>And then finally </a:t>
            </a:r>
            <a:r>
              <a:rPr lang="en-US" b="1"/>
              <a:t>security</a:t>
            </a:r>
            <a:r>
              <a:rPr lang="en-US"/>
              <a:t>. You want to start the security, data, and privacy conversation as early as possible to make sure you know what your path and journey is going to look like.</a:t>
            </a:r>
          </a:p>
          <a:p>
            <a:endParaRPr lang="en-US"/>
          </a:p>
          <a:p>
            <a:r>
              <a:rPr lang="en-US"/>
              <a:t>It's important that the </a:t>
            </a:r>
            <a:r>
              <a:rPr lang="en-US" b="1"/>
              <a:t>Human change (user enablement) </a:t>
            </a:r>
            <a:r>
              <a:rPr lang="en-US" b="0"/>
              <a:t>and </a:t>
            </a:r>
            <a:r>
              <a:rPr lang="en-US" b="1"/>
              <a:t>Technical readiness </a:t>
            </a:r>
            <a:r>
              <a:rPr lang="en-US"/>
              <a:t>workstreams start at the same time and that they work hand in hand. This is where your sponsor and your change management team will really serve as the glue to help these workstreams support each other, and that is how customers are seeing the highest Return On Investment (ROI) value and are delighting their business users with Copilot.</a:t>
            </a:r>
          </a:p>
          <a:p>
            <a:r>
              <a:rPr lang="en-US"/>
              <a:t>Of course, the leadership workstream cuts across the entire journey, and we want to make sure that we're keeping our business leaders and sponsors engaged.</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8885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CEE01-8988-127B-79B1-831C6C3862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737F5F-223C-2123-5E6E-ABC57C4E05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A600D1-C864-8796-63A2-D686E90A069D}"/>
              </a:ext>
            </a:extLst>
          </p:cNvPr>
          <p:cNvSpPr>
            <a:spLocks noGrp="1"/>
          </p:cNvSpPr>
          <p:nvPr>
            <p:ph type="body" idx="1"/>
          </p:nvPr>
        </p:nvSpPr>
        <p:spPr/>
        <p:txBody>
          <a:bodyPr/>
          <a:lstStyle/>
          <a:p>
            <a:r>
              <a:rPr lang="en-US"/>
              <a:t> We begin with leadership. </a:t>
            </a:r>
          </a:p>
          <a:p>
            <a:endParaRPr lang="en-US"/>
          </a:p>
          <a:p>
            <a:r>
              <a:rPr lang="en-US" b="1"/>
              <a:t>1) Leadership</a:t>
            </a:r>
            <a:r>
              <a:rPr lang="en-US"/>
              <a:t> and executive sponsorship are critical for aligning AI investments to business priorities and defining high value scenarios </a:t>
            </a:r>
          </a:p>
          <a:p>
            <a:endParaRPr lang="en-US"/>
          </a:p>
          <a:p>
            <a:r>
              <a:rPr lang="en-US" b="1"/>
              <a:t>Best practice: create an AI Council </a:t>
            </a:r>
            <a:r>
              <a:rPr lang="en-US"/>
              <a:t>with representatives from across the organization to help guide and measure adoption.</a:t>
            </a:r>
          </a:p>
          <a:p>
            <a:r>
              <a:rPr lang="en-US"/>
              <a:t> </a:t>
            </a:r>
            <a:endParaRPr lang="en-US">
              <a:cs typeface="Calibri"/>
            </a:endParaRPr>
          </a:p>
          <a:p>
            <a:endParaRPr lang="en-US">
              <a:cs typeface="Calibri"/>
            </a:endParaRPr>
          </a:p>
        </p:txBody>
      </p:sp>
      <p:sp>
        <p:nvSpPr>
          <p:cNvPr id="4" name="Slide Number Placeholder 3">
            <a:extLst>
              <a:ext uri="{FF2B5EF4-FFF2-40B4-BE49-F238E27FC236}">
                <a16:creationId xmlns:a16="http://schemas.microsoft.com/office/drawing/2014/main" id="{A0629BBE-D2E0-6936-5BE9-CC656B52705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0405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Copilot success, again you will want to ensure your sponsors are engaged. Ensure they understand the ABCs:</a:t>
            </a:r>
          </a:p>
          <a:p>
            <a:endParaRPr lang="en-US"/>
          </a:p>
          <a:p>
            <a:r>
              <a:rPr lang="en-US"/>
              <a:t>They should be </a:t>
            </a:r>
            <a:r>
              <a:rPr lang="en-US" b="1"/>
              <a:t>active</a:t>
            </a:r>
            <a:r>
              <a:rPr lang="en-US"/>
              <a:t>, visible, and have consistent participation. </a:t>
            </a:r>
          </a:p>
          <a:p>
            <a:r>
              <a:rPr lang="en-US"/>
              <a:t>They should </a:t>
            </a:r>
            <a:r>
              <a:rPr lang="en-US" b="1"/>
              <a:t>build</a:t>
            </a:r>
            <a:r>
              <a:rPr lang="en-US"/>
              <a:t> a coalition with their executive peers.</a:t>
            </a:r>
          </a:p>
          <a:p>
            <a:r>
              <a:rPr lang="en-US"/>
              <a:t>They should </a:t>
            </a:r>
            <a:r>
              <a:rPr lang="en-US" b="1"/>
              <a:t>communicate</a:t>
            </a:r>
            <a:r>
              <a:rPr lang="en-US"/>
              <a:t> directly with employees to support landing the change. </a:t>
            </a:r>
          </a:p>
          <a:p>
            <a:endParaRPr lang="en-US"/>
          </a:p>
          <a:p>
            <a:r>
              <a:rPr lang="en-US"/>
              <a:t>The active involvement of executive sponsors is a key factor in the success of any implementation. This slide gives a good delineation of what executive sponsors should be doing and what they may do to go the extra mile. You’ll see this broken down more in the User Enablement Guide.</a:t>
            </a:r>
          </a:p>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1641343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Across each of these value driver areas, there are key questions you can and should ask yourselves to determine if your organization is focusing on the right things to allow for accelerated AI transformation with clarification:</a:t>
            </a:r>
          </a:p>
          <a:p>
            <a:endParaRPr lang="en-US"/>
          </a:p>
          <a:p>
            <a:r>
              <a:rPr lang="en-US"/>
              <a:t>When it comes to organization and culture – do you have an established operating model to industrialize and enable the adoption and use of AI, and has your leadership clearly communicated that model and vision from top-down?</a:t>
            </a:r>
          </a:p>
          <a:p>
            <a:endParaRPr lang="en-US"/>
          </a:p>
          <a:p>
            <a:r>
              <a:rPr lang="en-US"/>
              <a:t>For business strategy – what types of business outcomes are you focused on driving, and have you determined how AI can help you achieve those outcomes? </a:t>
            </a:r>
          </a:p>
          <a:p>
            <a:endParaRPr lang="en-US"/>
          </a:p>
          <a:p>
            <a:r>
              <a:rPr lang="en-US"/>
              <a:t>For applied AI experience – have you examined how diverse and skilled your organization possesses with AI? Also, are you actively encouraging cross-team collaboration so that everyone can build experience with using AI and what it looks like to realize value from AI?</a:t>
            </a:r>
          </a:p>
          <a:p>
            <a:endParaRPr lang="en-US"/>
          </a:p>
          <a:p>
            <a:r>
              <a:rPr lang="en-US"/>
              <a:t>For AI governance – are you implementing processes and controls and responsible AI practices, and making those transparent? Are you governing data privacy and security? </a:t>
            </a:r>
          </a:p>
          <a:p>
            <a:endParaRPr lang="en-US"/>
          </a:p>
          <a:p>
            <a:r>
              <a:rPr lang="en-US"/>
              <a:t>Lastly – when it comes to technology strategy, have you enabled your organization to have access to quality and comprehensive data given that AI experiences are only as good as the data is? Are you equipped to scale from an infrastructure standpoint as the potential demand for your AI experiences and solutions increase? </a:t>
            </a:r>
          </a:p>
          <a:p>
            <a:endParaRPr lang="en-US" sz="100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931042" rtl="0" eaLnBrk="1" fontAlgn="auto" latinLnBrk="0" hangingPunct="1">
              <a:lnSpc>
                <a:spcPct val="100000"/>
              </a:lnSpc>
              <a:spcBef>
                <a:spcPts val="0"/>
              </a:spcBef>
              <a:spcAft>
                <a:spcPts val="0"/>
              </a:spcAft>
              <a:buClrTx/>
              <a:buSzTx/>
              <a:buFontTx/>
              <a:buNone/>
              <a:tabLst/>
              <a:defRPr/>
            </a:pPr>
            <a:fld id="{7C607A55-815D-45C4-BEE7-9C2835758F77}" type="slidenum">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31042"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64812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000000"/>
                </a:solidFill>
              </a:rPr>
              <a:t>It is essential </a:t>
            </a:r>
            <a:r>
              <a:rPr kumimoji="0" lang="en-US" b="0" i="0" u="none" strike="noStrike" kern="1200" cap="none" spc="0" normalizeH="0" baseline="0" noProof="0">
                <a:ln>
                  <a:noFill/>
                </a:ln>
                <a:solidFill>
                  <a:srgbClr val="000000"/>
                </a:solidFill>
                <a:effectLst/>
                <a:uLnTx/>
                <a:uFillTx/>
              </a:rPr>
              <a:t>for organizations to establish a governance framework that ensures the responsible and ethical use of AI across their operations and stakeholders.</a:t>
            </a:r>
            <a:r>
              <a:rPr lang="en-US">
                <a:solidFill>
                  <a:srgbClr val="000000"/>
                </a:solidFill>
              </a:rPr>
              <a:t> This is where creating an AI Council comes in. </a:t>
            </a:r>
            <a:endParaRPr lang="en-US"/>
          </a:p>
          <a:p>
            <a:endParaRPr lang="en-US">
              <a:solidFill>
                <a:srgbClr val="000000"/>
              </a:solidFill>
            </a:endParaRPr>
          </a:p>
          <a:p>
            <a:r>
              <a:rPr lang="en-US">
                <a:solidFill>
                  <a:srgbClr val="000000"/>
                </a:solidFill>
              </a:rPr>
              <a:t>The AI Council should have representatives in each of these four roles:</a:t>
            </a:r>
            <a:endParaRPr lang="en-US"/>
          </a:p>
          <a:p>
            <a:r>
              <a:rPr lang="en-US">
                <a:solidFill>
                  <a:srgbClr val="000000"/>
                </a:solidFill>
              </a:rPr>
              <a:t>-IT enablement team</a:t>
            </a:r>
            <a:endParaRPr lang="en-US"/>
          </a:p>
          <a:p>
            <a:r>
              <a:rPr lang="en-US">
                <a:solidFill>
                  <a:srgbClr val="000000"/>
                </a:solidFill>
              </a:rPr>
              <a:t>-Executive sponsor</a:t>
            </a:r>
            <a:endParaRPr lang="en-US"/>
          </a:p>
          <a:p>
            <a:r>
              <a:rPr lang="en-US">
                <a:solidFill>
                  <a:srgbClr val="000000"/>
                </a:solidFill>
              </a:rPr>
              <a:t>-Change management team</a:t>
            </a:r>
            <a:endParaRPr lang="en-US"/>
          </a:p>
          <a:p>
            <a:r>
              <a:rPr lang="en-US">
                <a:solidFill>
                  <a:srgbClr val="000000"/>
                </a:solidFill>
              </a:rPr>
              <a:t>-Risk management team</a:t>
            </a:r>
            <a:endParaRPr lang="en-US"/>
          </a:p>
          <a:p>
            <a:endParaRPr lang="en-US">
              <a:solidFill>
                <a:srgbClr val="000000"/>
              </a:solidFill>
            </a:endParaRPr>
          </a:p>
          <a:p>
            <a:r>
              <a:rPr lang="en-US">
                <a:solidFill>
                  <a:srgbClr val="000000"/>
                </a:solidFill>
              </a:rPr>
              <a:t>This collaborative council allows everyone to be “in the know” at every step in the Copilot implementation journey.</a:t>
            </a:r>
            <a:endParaRPr lang="en-US"/>
          </a:p>
          <a:p>
            <a:endParaRPr lang="en-US" sz="900">
              <a:latin typeface="Segoe UI"/>
              <a:cs typeface="Segoe U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1CC45C-D7C9-4A6A-8340-6B905AD04DA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32709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Copilot Scenario Library offers examples of the top use cases by functions and industry to help you identify and measure areas you'd like to improve. </a:t>
            </a:r>
          </a:p>
          <a:p>
            <a:endParaRPr lang="en-US" dirty="0"/>
          </a:p>
          <a:p>
            <a:r>
              <a:rPr lang="en-US" dirty="0"/>
              <a:t>It maps the scenarios to Copilot product capabilities which provide a blueprint for functions of specific roles within your organization.</a:t>
            </a:r>
          </a:p>
          <a:p>
            <a:endParaRPr lang="en-US" dirty="0"/>
          </a:p>
          <a:p>
            <a:r>
              <a:rPr lang="en-US" dirty="0"/>
              <a:t>You can check these out at https://aka.ms/Copilot/ScenarioLibrary.</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33364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_Gradient_Orange">
    <p:bg>
      <p:bgPr>
        <a:solidFill>
          <a:schemeClr val="bg1"/>
        </a:solidFill>
        <a:effectLst/>
      </p:bgPr>
    </p:bg>
    <p:spTree>
      <p:nvGrpSpPr>
        <p:cNvPr id="1" name=""/>
        <p:cNvGrpSpPr/>
        <p:nvPr/>
      </p:nvGrpSpPr>
      <p:grpSpPr>
        <a:xfrm>
          <a:off x="0" y="0"/>
          <a:ext cx="0" cy="0"/>
          <a:chOff x="0" y="0"/>
          <a:chExt cx="0" cy="0"/>
        </a:xfrm>
      </p:grpSpPr>
      <p:pic>
        <p:nvPicPr>
          <p:cNvPr id="4" name="Picture 3" descr="A close-up of a computer screen&#10;&#10;Description automatically generated">
            <a:extLst>
              <a:ext uri="{FF2B5EF4-FFF2-40B4-BE49-F238E27FC236}">
                <a16:creationId xmlns:a16="http://schemas.microsoft.com/office/drawing/2014/main" id="{7020DBFF-DB44-B99E-54B6-E7345800056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CBB0EE32-922D-69B4-844B-F2855033F81A}"/>
              </a:ext>
            </a:extLst>
          </p:cNvPr>
          <p:cNvSpPr/>
          <p:nvPr userDrawn="1"/>
        </p:nvSpPr>
        <p:spPr bwMode="auto">
          <a:xfrm>
            <a:off x="-1" y="0"/>
            <a:ext cx="11087101" cy="6858000"/>
          </a:xfrm>
          <a:prstGeom prst="rect">
            <a:avLst/>
          </a:prstGeom>
          <a:gradFill>
            <a:gsLst>
              <a:gs pos="63000">
                <a:srgbClr val="FFF8F3">
                  <a:alpha val="52009"/>
                </a:srgbClr>
              </a:gs>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pic>
        <p:nvPicPr>
          <p:cNvPr id="7" name="MS logo gray - EMF">
            <a:extLst>
              <a:ext uri="{FF2B5EF4-FFF2-40B4-BE49-F238E27FC236}">
                <a16:creationId xmlns:a16="http://schemas.microsoft.com/office/drawing/2014/main" id="{1A134BE8-0BA3-4A4E-8C07-9127207B8A2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
        <p:nvSpPr>
          <p:cNvPr id="2" name="Title 1">
            <a:extLst>
              <a:ext uri="{FF2B5EF4-FFF2-40B4-BE49-F238E27FC236}">
                <a16:creationId xmlns:a16="http://schemas.microsoft.com/office/drawing/2014/main" id="{589FF709-91C1-4573-83A1-5F07DB1F5083}"/>
              </a:ext>
            </a:extLst>
          </p:cNvPr>
          <p:cNvSpPr>
            <a:spLocks noGrp="1"/>
          </p:cNvSpPr>
          <p:nvPr>
            <p:ph type="title" hasCustomPrompt="1"/>
          </p:nvPr>
        </p:nvSpPr>
        <p:spPr>
          <a:xfrm>
            <a:off x="569912" y="2769057"/>
            <a:ext cx="8193024" cy="1231106"/>
          </a:xfrm>
          <a:noFill/>
        </p:spPr>
        <p:txBody>
          <a:bodyPr wrap="square" lIns="0" tIns="0" rIns="0" bIns="0" anchor="b" anchorCtr="0">
            <a:spAutoFit/>
          </a:bodyPr>
          <a:lstStyle>
            <a:lvl1pPr>
              <a:defRPr sz="4000" b="0" i="0" spc="-50" baseline="0">
                <a:solidFill>
                  <a:schemeClr val="tx1"/>
                </a:solidFill>
                <a:latin typeface="+mj-lt"/>
                <a:cs typeface="Segoe UI" panose="020B0502040204020203" pitchFamily="34" charset="0"/>
              </a:defRPr>
            </a:lvl1pPr>
          </a:lstStyle>
          <a:p>
            <a:r>
              <a:rPr lang="en-US"/>
              <a:t>Event name or </a:t>
            </a:r>
            <a:br>
              <a:rPr lang="en-US"/>
            </a:br>
            <a:r>
              <a:rPr lang="en-US"/>
              <a:t>presentation title </a:t>
            </a:r>
          </a:p>
        </p:txBody>
      </p:sp>
      <p:sp>
        <p:nvSpPr>
          <p:cNvPr id="3" name="Subtitle">
            <a:extLst>
              <a:ext uri="{FF2B5EF4-FFF2-40B4-BE49-F238E27FC236}">
                <a16:creationId xmlns:a16="http://schemas.microsoft.com/office/drawing/2014/main" id="{AA1ADBE6-5E29-7A6B-E210-597F443C7BFA}"/>
              </a:ext>
            </a:extLst>
          </p:cNvPr>
          <p:cNvSpPr>
            <a:spLocks noGrp="1"/>
          </p:cNvSpPr>
          <p:nvPr>
            <p:ph type="body" sz="quarter" idx="12" hasCustomPrompt="1"/>
          </p:nvPr>
        </p:nvSpPr>
        <p:spPr>
          <a:xfrm>
            <a:off x="582042" y="4215827"/>
            <a:ext cx="8193024" cy="246888"/>
          </a:xfrm>
          <a:prstGeom prst="rect">
            <a:avLst/>
          </a:prstGeo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sp>
        <p:nvSpPr>
          <p:cNvPr id="9" name="Text Placeholder 4">
            <a:extLst>
              <a:ext uri="{FF2B5EF4-FFF2-40B4-BE49-F238E27FC236}">
                <a16:creationId xmlns:a16="http://schemas.microsoft.com/office/drawing/2014/main" id="{9D791B19-58A7-CCC1-7E59-596D25308565}"/>
              </a:ext>
            </a:extLst>
          </p:cNvPr>
          <p:cNvSpPr>
            <a:spLocks noGrp="1"/>
          </p:cNvSpPr>
          <p:nvPr>
            <p:ph type="body" sz="quarter" idx="13" hasCustomPrompt="1"/>
          </p:nvPr>
        </p:nvSpPr>
        <p:spPr>
          <a:xfrm>
            <a:off x="582042" y="6446520"/>
            <a:ext cx="1645920" cy="153888"/>
          </a:xfrm>
          <a:prstGeom prst="rect">
            <a:avLst/>
          </a:prstGeom>
          <a:noFill/>
        </p:spPr>
        <p:txBody>
          <a:bodyPr wrap="square" lIns="0" tIns="0" rIns="0" bIns="0">
            <a:spAutoFit/>
          </a:bodyPr>
          <a:lstStyle>
            <a:lvl1pPr marL="0" indent="0">
              <a:spcBef>
                <a:spcPts val="0"/>
              </a:spcBef>
              <a:buNone/>
              <a:defRPr sz="1000" spc="0" baseline="0">
                <a:solidFill>
                  <a:schemeClr val="tx1"/>
                </a:solidFill>
                <a:latin typeface="+mn-lt"/>
                <a:cs typeface="Segoe UI" panose="020B0502040204020203" pitchFamily="34" charset="0"/>
              </a:defRPr>
            </a:lvl1pPr>
          </a:lstStyle>
          <a:p>
            <a:pPr lvl="0"/>
            <a:r>
              <a:rPr lang="en-US"/>
              <a:t>Date</a:t>
            </a:r>
          </a:p>
        </p:txBody>
      </p:sp>
      <p:sp>
        <p:nvSpPr>
          <p:cNvPr id="11" name="TextBox 10">
            <a:extLst>
              <a:ext uri="{FF2B5EF4-FFF2-40B4-BE49-F238E27FC236}">
                <a16:creationId xmlns:a16="http://schemas.microsoft.com/office/drawing/2014/main" id="{79D24C9A-89BC-97E2-72D1-CB264F76EC90}"/>
              </a:ext>
            </a:extLst>
          </p:cNvPr>
          <p:cNvSpPr txBox="1"/>
          <p:nvPr userDrawn="1"/>
        </p:nvSpPr>
        <p:spPr>
          <a:xfrm>
            <a:off x="2471054" y="6446520"/>
            <a:ext cx="3143489" cy="153888"/>
          </a:xfrm>
          <a:prstGeom prst="rect">
            <a:avLst/>
          </a:prstGeom>
          <a:noFill/>
        </p:spPr>
        <p:txBody>
          <a:bodyPr wrap="none" lIns="0" tIns="0" rIns="0" bIns="0" rtlCol="0">
            <a:spAutoFit/>
          </a:bodyPr>
          <a:lstStyle/>
          <a:p>
            <a:pPr marL="0" marR="0" lvl="0" indent="0" algn="l" defTabSz="932742" rtl="0" eaLnBrk="1" fontAlgn="auto" latinLnBrk="0" hangingPunct="1">
              <a:lnSpc>
                <a:spcPct val="100000"/>
              </a:lnSpc>
              <a:spcBef>
                <a:spcPts val="0"/>
              </a:spcBef>
              <a:spcAft>
                <a:spcPts val="0"/>
              </a:spcAft>
              <a:buClrTx/>
              <a:buSzPct val="90000"/>
              <a:buFont typeface="Arial" panose="020B0604020202020204" pitchFamily="34" charset="0"/>
              <a:buNone/>
              <a:tabLst/>
              <a:defRPr/>
            </a:pPr>
            <a:r>
              <a:rPr lang="en-US" sz="1000" kern="1200" spc="0" baseline="0">
                <a:solidFill>
                  <a:schemeClr val="tx1"/>
                </a:solidFill>
                <a:latin typeface="+mn-lt"/>
                <a:ea typeface="+mn-ea"/>
                <a:cs typeface="Segoe UI" panose="020B0502040204020203" pitchFamily="34" charset="0"/>
              </a:rPr>
              <a:t>© Copyright Microsoft Corporation. All rights reserved. </a:t>
            </a:r>
          </a:p>
        </p:txBody>
      </p:sp>
    </p:spTree>
    <p:extLst>
      <p:ext uri="{BB962C8B-B14F-4D97-AF65-F5344CB8AC3E}">
        <p14:creationId xmlns:p14="http://schemas.microsoft.com/office/powerpoint/2010/main" val="3349830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50">
          <p15:clr>
            <a:srgbClr val="FBAE40"/>
          </p15:clr>
        </p15:guide>
        <p15:guide id="2" orient="horz" pos="264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_with 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1" y="585216"/>
            <a:ext cx="11011601" cy="553998"/>
          </a:xfrm>
        </p:spPr>
        <p:txBody>
          <a:bodyPr/>
          <a:lstStyle>
            <a:lvl1pPr>
              <a:defRPr sz="3600" b="0" i="0">
                <a:solidFill>
                  <a:schemeClr val="tx1"/>
                </a:solidFill>
                <a:latin typeface="+mj-lt"/>
                <a:cs typeface="Segoe UI Semibold"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406891263"/>
      </p:ext>
    </p:extLst>
  </p:cSld>
  <p:clrMapOvr>
    <a:masterClrMapping/>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Blank_with Head">
    <p:spTree>
      <p:nvGrpSpPr>
        <p:cNvPr id="1" name=""/>
        <p:cNvGrpSpPr/>
        <p:nvPr/>
      </p:nvGrpSpPr>
      <p:grpSpPr>
        <a:xfrm>
          <a:off x="0" y="0"/>
          <a:ext cx="0" cy="0"/>
          <a:chOff x="0" y="0"/>
          <a:chExt cx="0" cy="0"/>
        </a:xfrm>
      </p:grpSpPr>
      <p:pic>
        <p:nvPicPr>
          <p:cNvPr id="3" name="Picture 2" descr="A blue and white background&#10;&#10;Description automatically generated">
            <a:extLst>
              <a:ext uri="{FF2B5EF4-FFF2-40B4-BE49-F238E27FC236}">
                <a16:creationId xmlns:a16="http://schemas.microsoft.com/office/drawing/2014/main" id="{594F2FE5-E83C-FD34-6F42-2F895F0DD4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flipH="1">
            <a:off x="0" y="0"/>
            <a:ext cx="12192000" cy="6858000"/>
          </a:xfrm>
          <a:prstGeom prst="rect">
            <a:avLst/>
          </a:prstGeom>
        </p:spPr>
      </p:pic>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1" y="585216"/>
            <a:ext cx="11011601" cy="553998"/>
          </a:xfrm>
        </p:spPr>
        <p:txBody>
          <a:bodyPr/>
          <a:lstStyle>
            <a:lvl1pPr>
              <a:defRPr sz="3600" b="0" i="0">
                <a:solidFill>
                  <a:schemeClr val="tx1"/>
                </a:solidFill>
                <a:latin typeface="+mj-lt"/>
                <a:cs typeface="Segoe UI Semibold"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502130292"/>
      </p:ext>
    </p:extLst>
  </p:cSld>
  <p:clrMapOvr>
    <a:masterClrMapping/>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1-column_Tex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2" y="585216"/>
            <a:ext cx="8193024" cy="307777"/>
          </a:xfrm>
        </p:spPr>
        <p:txBody>
          <a:bodyPr/>
          <a:lstStyle>
            <a:lvl1pPr>
              <a:defRPr sz="2000" b="0" i="0">
                <a:solidFill>
                  <a:schemeClr val="tx1"/>
                </a:solidFill>
                <a:latin typeface="+mj-lt"/>
                <a:cs typeface="Segoe UI Semibold" panose="020B0502040204020203" pitchFamily="34" charset="0"/>
              </a:defRPr>
            </a:lvl1pPr>
          </a:lstStyle>
          <a:p>
            <a:r>
              <a:rPr lang="en-US"/>
              <a:t>Click to edit Master title style</a:t>
            </a:r>
          </a:p>
        </p:txBody>
      </p:sp>
      <p:sp>
        <p:nvSpPr>
          <p:cNvPr id="5" name="Text Placeholder 11">
            <a:extLst>
              <a:ext uri="{FF2B5EF4-FFF2-40B4-BE49-F238E27FC236}">
                <a16:creationId xmlns:a16="http://schemas.microsoft.com/office/drawing/2014/main" id="{A790AA64-2857-089A-38D7-2F214254E968}"/>
              </a:ext>
            </a:extLst>
          </p:cNvPr>
          <p:cNvSpPr>
            <a:spLocks noGrp="1"/>
          </p:cNvSpPr>
          <p:nvPr>
            <p:ph type="body" sz="quarter" idx="17"/>
          </p:nvPr>
        </p:nvSpPr>
        <p:spPr>
          <a:xfrm>
            <a:off x="584199" y="1594155"/>
            <a:ext cx="8196463" cy="246221"/>
          </a:xfrm>
          <a:prstGeom prst="rect">
            <a:avLst/>
          </a:prstGeom>
        </p:spPr>
        <p:txBody>
          <a:bodyPr anchor="t"/>
          <a:lstStyle>
            <a:lvl1pPr marL="0" indent="0">
              <a:spcBef>
                <a:spcPts val="0"/>
              </a:spcBef>
              <a:buNone/>
              <a:defRPr sz="1600">
                <a:solidFill>
                  <a:schemeClr val="tx1"/>
                </a:solidFill>
                <a:latin typeface="+mj-lt"/>
              </a:defRPr>
            </a:lvl1pPr>
          </a:lstStyle>
          <a:p>
            <a:pPr lvl="0"/>
            <a:r>
              <a:rPr lang="en-US"/>
              <a:t>Click to edit Master text styles</a:t>
            </a:r>
          </a:p>
        </p:txBody>
      </p:sp>
      <p:sp>
        <p:nvSpPr>
          <p:cNvPr id="6" name="Text Placeholder 3">
            <a:extLst>
              <a:ext uri="{FF2B5EF4-FFF2-40B4-BE49-F238E27FC236}">
                <a16:creationId xmlns:a16="http://schemas.microsoft.com/office/drawing/2014/main" id="{55AAAF14-6312-27D6-344A-FC49DD3F1116}"/>
              </a:ext>
            </a:extLst>
          </p:cNvPr>
          <p:cNvSpPr>
            <a:spLocks noGrp="1"/>
          </p:cNvSpPr>
          <p:nvPr>
            <p:ph type="body" sz="quarter" idx="15"/>
          </p:nvPr>
        </p:nvSpPr>
        <p:spPr>
          <a:xfrm>
            <a:off x="586390" y="2085764"/>
            <a:ext cx="8193024" cy="726353"/>
          </a:xfrm>
          <a:prstGeom prst="rect">
            <a:avLst/>
          </a:prstGeom>
        </p:spPr>
        <p:txBody>
          <a:bodyPr wrap="square">
            <a:spAutoFit/>
          </a:bodyPr>
          <a:lstStyle>
            <a:lvl1pPr marL="137160" indent="-137160">
              <a:buFont typeface="Arial" panose="020B0604020202020204" pitchFamily="34" charset="0"/>
              <a:buChar char="•"/>
              <a:defRPr>
                <a:solidFill>
                  <a:schemeClr val="tx1"/>
                </a:solidFill>
              </a:defRPr>
            </a:lvl1pPr>
            <a:lvl2pPr marL="265176" indent="-128016">
              <a:buFont typeface="Arial" panose="020B0604020202020204" pitchFamily="34" charset="0"/>
              <a:buChar char="•"/>
              <a:defRPr>
                <a:solidFill>
                  <a:schemeClr val="tx1"/>
                </a:solidFill>
              </a:defRPr>
            </a:lvl2pPr>
            <a:lvl3pPr marL="384048" indent="-118872">
              <a:buFont typeface="Arial" panose="020B0604020202020204" pitchFamily="34" charset="0"/>
              <a:buChar char="•"/>
              <a:defRPr>
                <a:solidFill>
                  <a:schemeClr val="tx1"/>
                </a:solidFill>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47283392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28" orient="horz" pos="4320">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0C2C4-9465-E7E0-7BE9-86A26DFC42F2}"/>
              </a:ext>
            </a:extLst>
          </p:cNvPr>
          <p:cNvSpPr>
            <a:spLocks noGrp="1"/>
          </p:cNvSpPr>
          <p:nvPr>
            <p:ph type="title"/>
          </p:nvPr>
        </p:nvSpPr>
        <p:spPr>
          <a:xfrm>
            <a:off x="393700" y="618141"/>
            <a:ext cx="10515600" cy="590931"/>
          </a:xfrm>
        </p:spPr>
        <p:txBody>
          <a:bodyPr>
            <a:spAutoFit/>
          </a:bodyPr>
          <a:lstStyle>
            <a:lvl1pPr>
              <a:defRPr sz="3600"/>
            </a:lvl1pPr>
          </a:lstStyle>
          <a:p>
            <a:r>
              <a:rPr lang="en-US"/>
              <a:t>Click to edit Master title style</a:t>
            </a:r>
          </a:p>
        </p:txBody>
      </p:sp>
      <p:sp>
        <p:nvSpPr>
          <p:cNvPr id="6" name="Rectangle 5">
            <a:extLst>
              <a:ext uri="{FF2B5EF4-FFF2-40B4-BE49-F238E27FC236}">
                <a16:creationId xmlns:a16="http://schemas.microsoft.com/office/drawing/2014/main" id="{13B6268A-8C5A-79C7-F256-9D7F5556F6C1}"/>
              </a:ext>
            </a:extLst>
          </p:cNvPr>
          <p:cNvSpPr/>
          <p:nvPr userDrawn="1"/>
        </p:nvSpPr>
        <p:spPr>
          <a:xfrm>
            <a:off x="0" y="6692900"/>
            <a:ext cx="12192000" cy="165100"/>
          </a:xfrm>
          <a:prstGeom prst="rect">
            <a:avLst/>
          </a:prstGeom>
          <a:gradFill flip="none" rotWithShape="1">
            <a:gsLst>
              <a:gs pos="20000">
                <a:srgbClr val="8661C5"/>
              </a:gs>
              <a:gs pos="100000">
                <a:srgbClr val="C03BC4"/>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1078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525091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60">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2" name="Title Placeholder 1"/>
          <p:cNvSpPr>
            <a:spLocks noGrp="1"/>
          </p:cNvSpPr>
          <p:nvPr userDrawn="1">
            <p:ph type="title"/>
          </p:nvPr>
        </p:nvSpPr>
        <p:spPr>
          <a:xfrm>
            <a:off x="588263" y="585216"/>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199" y="1591056"/>
            <a:ext cx="11022583" cy="726353"/>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p:txBody>
      </p:sp>
      <p:pic>
        <p:nvPicPr>
          <p:cNvPr id="6" name="Graphic 5">
            <a:extLst>
              <a:ext uri="{FF2B5EF4-FFF2-40B4-BE49-F238E27FC236}">
                <a16:creationId xmlns:a16="http://schemas.microsoft.com/office/drawing/2014/main" id="{C21DE6D5-FF91-85A4-E9FC-5084016E9E3B}"/>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223564757"/>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2" r:id="rId3"/>
    <p:sldLayoutId id="2147483819" r:id="rId4"/>
    <p:sldLayoutId id="2147486186" r:id="rId5"/>
    <p:sldLayoutId id="2147486187" r:id="rId6"/>
  </p:sldLayoutIdLst>
  <p:transition>
    <p:fade/>
  </p:transition>
  <p:hf sldNum="0" hdr="0" dt="0"/>
  <p:txStyles>
    <p:titleStyle>
      <a:lvl1pPr algn="l" defTabSz="932742" rtl="0" eaLnBrk="1" latinLnBrk="0" hangingPunct="1">
        <a:lnSpc>
          <a:spcPct val="100000"/>
        </a:lnSpc>
        <a:spcBef>
          <a:spcPct val="0"/>
        </a:spcBef>
        <a:buNone/>
        <a:defRPr lang="en-US" sz="3600" b="0" kern="1200" cap="none" spc="0" baseline="0" dirty="0" smtClean="0">
          <a:ln w="3175">
            <a:noFill/>
          </a:ln>
          <a:solidFill>
            <a:schemeClr val="tx1"/>
          </a:solidFill>
          <a:effectLst/>
          <a:latin typeface="+mj-lt"/>
          <a:ea typeface="+mn-ea"/>
          <a:cs typeface="Segoe UI" pitchFamily="34" charset="0"/>
        </a:defRPr>
      </a:lvl1pPr>
    </p:titleStyle>
    <p:bodyStyle>
      <a:lvl1pPr marL="137160" marR="0" indent="-137160"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600" kern="1200" spc="0" baseline="0">
          <a:solidFill>
            <a:schemeClr val="tx1"/>
          </a:solidFill>
          <a:latin typeface="+mn-lt"/>
          <a:ea typeface="+mn-ea"/>
          <a:cs typeface="Segoe UI" panose="020B0502040204020203" pitchFamily="34" charset="0"/>
        </a:defRPr>
      </a:lvl1pPr>
      <a:lvl2pPr marL="265176" marR="0" indent="-109728"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400" kern="1200" spc="0" baseline="0">
          <a:solidFill>
            <a:schemeClr val="tx1"/>
          </a:solidFill>
          <a:latin typeface="+mn-lt"/>
          <a:ea typeface="+mn-ea"/>
          <a:cs typeface="+mn-cs"/>
        </a:defRPr>
      </a:lvl2pPr>
      <a:lvl3pPr marL="384048" marR="0" indent="-118872"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2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A5A5A5"/>
          </p15:clr>
        </p15:guide>
        <p15:guide id="2" pos="7680">
          <p15:clr>
            <a:srgbClr val="A5A5A5"/>
          </p15:clr>
        </p15:guide>
        <p15:guide id="3" pos="186">
          <p15:clr>
            <a:srgbClr val="A5A5A5"/>
          </p15:clr>
        </p15:guide>
        <p15:guide id="26" pos="7496">
          <p15:clr>
            <a:srgbClr val="A5A5A5"/>
          </p15:clr>
        </p15:guide>
        <p15:guide id="27" orient="horz">
          <p15:clr>
            <a:srgbClr val="A5A5A5"/>
          </p15:clr>
        </p15:guide>
        <p15:guide id="28" orient="horz" pos="4320">
          <p15:clr>
            <a:srgbClr val="A5A5A5"/>
          </p15:clr>
        </p15:guide>
        <p15:guide id="29" orient="horz" pos="184">
          <p15:clr>
            <a:srgbClr val="A5A5A5"/>
          </p15:clr>
        </p15:guide>
        <p15:guide id="40" orient="horz" pos="4134">
          <p15:clr>
            <a:srgbClr val="A5A5A5"/>
          </p15:clr>
        </p15:guide>
        <p15:guide id="42" pos="365">
          <p15:clr>
            <a:srgbClr val="C35EA4"/>
          </p15:clr>
        </p15:guide>
        <p15:guide id="43" orient="horz" pos="367">
          <p15:clr>
            <a:srgbClr val="C35EA4"/>
          </p15:clr>
        </p15:guide>
        <p15:guide id="44" orient="horz" pos="3953">
          <p15:clr>
            <a:srgbClr val="C35EA4"/>
          </p15:clr>
        </p15:guide>
        <p15:guide id="45" pos="7307">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aka.ms/ScenarioLibraryDownload" TargetMode="External"/><Relationship Id="rId4" Type="http://schemas.openxmlformats.org/officeDocument/2006/relationships/hyperlink" Target="https://aka.ms/Copilot/ScenarioLibrary"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adoption.microsoft.com/files/copilot/LeadingintheEraofAI_ItsnotaboutAI_Itsabouttrust_Dec2023.pdf" TargetMode="External"/><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adoption.microsoft.com/files/copilot/LeadingintheEraofAI_%20CreatinganAICouncil_Mar2024.pdf" TargetMode="External"/><Relationship Id="rId5" Type="http://schemas.openxmlformats.org/officeDocument/2006/relationships/image" Target="../media/image15.jpeg"/><Relationship Id="rId10" Type="http://schemas.openxmlformats.org/officeDocument/2006/relationships/hyperlink" Target="https://adoption.microsoft.com/files/copilot/LeadingintheEraofAI_%20SelectinganAIVendor_Apr2024.pdf" TargetMode="External"/><Relationship Id="rId4" Type="http://schemas.openxmlformats.org/officeDocument/2006/relationships/hyperlink" Target="https://aka.ms/Copilot/LeadersGuidetoAIAdoption" TargetMode="External"/><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aka.ms/Copilot/ScenarioLibrary" TargetMode="External"/><Relationship Id="rId7" Type="http://schemas.openxmlformats.org/officeDocument/2006/relationships/hyperlink" Target="https://aka.ms/CopilotChat/UserEnablementGuide" TargetMode="External"/><Relationship Id="rId12" Type="http://schemas.openxmlformats.org/officeDocument/2006/relationships/hyperlink" Target="https://learn.microsoft.co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hyperlink" Target="https://aka.ms/Learn/CopilotLearningHub" TargetMode="External"/><Relationship Id="rId5" Type="http://schemas.openxmlformats.org/officeDocument/2006/relationships/hyperlink" Target="https://aka.ms/CopilotUserSurvey" TargetMode="External"/><Relationship Id="rId10" Type="http://schemas.openxmlformats.org/officeDocument/2006/relationships/image" Target="../media/image20.png"/><Relationship Id="rId4" Type="http://schemas.openxmlformats.org/officeDocument/2006/relationships/hyperlink" Target="https://www.microsoft.com/en-us/microsoft-365/copilot/learn-copilot-chat-today" TargetMode="External"/><Relationship Id="rId9" Type="http://schemas.openxmlformats.org/officeDocument/2006/relationships/hyperlink" Target="https://www.microsoft.com/unifiedsupport/overview?"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aka.ms/Copilot/Top10ChatHandout"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aka.ms/Copilot/ScenarioLibrary"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aka.ms/copilotanalytics" TargetMode="External"/><Relationship Id="rId3" Type="http://schemas.openxmlformats.org/officeDocument/2006/relationships/image" Target="../media/image21.png"/><Relationship Id="rId7" Type="http://schemas.openxmlformats.org/officeDocument/2006/relationships/hyperlink" Target="https://aka.ms/copilotdashboard"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hyperlink" Target="https://aka.ms/copilotcommunities" TargetMode="External"/><Relationship Id="rId11" Type="http://schemas.openxmlformats.org/officeDocument/2006/relationships/image" Target="../media/image25.svg"/><Relationship Id="rId5" Type="http://schemas.openxmlformats.org/officeDocument/2006/relationships/image" Target="../media/image23.png"/><Relationship Id="rId10" Type="http://schemas.openxmlformats.org/officeDocument/2006/relationships/image" Target="../media/image24.png"/><Relationship Id="rId4" Type="http://schemas.openxmlformats.org/officeDocument/2006/relationships/image" Target="../media/image22.png"/><Relationship Id="rId9" Type="http://schemas.openxmlformats.org/officeDocument/2006/relationships/hyperlink" Target="https://aka.ms/copilotacademy"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hyperlink" Target="https://learn.microsoft.com/viva/insights/org-team-insights/copilot-dashboard" TargetMode="External"/><Relationship Id="rId3" Type="http://schemas.openxmlformats.org/officeDocument/2006/relationships/hyperlink" Target="https://learn.microsoft.com/copilot/overview" TargetMode="External"/><Relationship Id="rId7" Type="http://schemas.openxmlformats.org/officeDocument/2006/relationships/hyperlink" Target="https://adoption.microsoft.com/fasttrack/"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aka.ms/CopilotChat/TechnicalReadinessGuide" TargetMode="External"/><Relationship Id="rId11" Type="http://schemas.openxmlformats.org/officeDocument/2006/relationships/image" Target="../media/image28.png"/><Relationship Id="rId5" Type="http://schemas.openxmlformats.org/officeDocument/2006/relationships/hyperlink" Target="https://learn.microsoft.com/copilot/microsoft-365/pin-copilot" TargetMode="External"/><Relationship Id="rId10" Type="http://schemas.openxmlformats.org/officeDocument/2006/relationships/image" Target="../media/image27.png"/><Relationship Id="rId4" Type="http://schemas.openxmlformats.org/officeDocument/2006/relationships/hyperlink" Target="https://www.microsoft.com/solutionassessments/safeedbackform" TargetMode="External"/><Relationship Id="rId9" Type="http://schemas.openxmlformats.org/officeDocument/2006/relationships/image" Target="../media/image26.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hyperlink" Target="https://cloudpartners.transform.microsoft.com/copilot-directory"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hyperlink" Target="https://aka.ms/CopilotForM365-CustomerProposal" TargetMode="External"/><Relationship Id="rId4" Type="http://schemas.openxmlformats.org/officeDocument/2006/relationships/hyperlink" Target="https://aka.ms/AMC/FASTTRAC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aka.ms/eBook/StateofAIChangeReadines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01CF65-4173-C437-0689-CF741C55C1A2}"/>
              </a:ext>
            </a:extLst>
          </p:cNvPr>
          <p:cNvSpPr>
            <a:spLocks noGrp="1"/>
          </p:cNvSpPr>
          <p:nvPr>
            <p:ph type="title"/>
          </p:nvPr>
        </p:nvSpPr>
        <p:spPr/>
        <p:txBody>
          <a:bodyPr/>
          <a:lstStyle/>
          <a:p>
            <a:r>
              <a:rPr lang="en-US"/>
              <a:t>Speaker notes</a:t>
            </a:r>
          </a:p>
        </p:txBody>
      </p:sp>
      <p:sp>
        <p:nvSpPr>
          <p:cNvPr id="5" name="Text Placeholder 4">
            <a:extLst>
              <a:ext uri="{FF2B5EF4-FFF2-40B4-BE49-F238E27FC236}">
                <a16:creationId xmlns:a16="http://schemas.microsoft.com/office/drawing/2014/main" id="{4C477C08-2A4B-311A-5903-253423B03022}"/>
              </a:ext>
            </a:extLst>
          </p:cNvPr>
          <p:cNvSpPr>
            <a:spLocks noGrp="1"/>
          </p:cNvSpPr>
          <p:nvPr>
            <p:ph type="body" sz="quarter" idx="4294967295"/>
          </p:nvPr>
        </p:nvSpPr>
        <p:spPr>
          <a:xfrm>
            <a:off x="393700" y="1436688"/>
            <a:ext cx="10564813" cy="3206750"/>
          </a:xfrm>
        </p:spPr>
        <p:txBody>
          <a:bodyPr vert="horz" wrap="square" lIns="0" tIns="0" rIns="0" bIns="0" rtlCol="0" anchor="t">
            <a:noAutofit/>
          </a:bodyPr>
          <a:lstStyle/>
          <a:p>
            <a:pPr marL="0" indent="0">
              <a:buNone/>
            </a:pPr>
            <a:r>
              <a:rPr lang="en-US" dirty="0">
                <a:latin typeface="+mj-lt"/>
              </a:rPr>
              <a:t>Purpose: </a:t>
            </a:r>
          </a:p>
          <a:p>
            <a:pPr marL="0" indent="0">
              <a:buNone/>
            </a:pPr>
            <a:r>
              <a:rPr lang="en-US" sz="2000" dirty="0"/>
              <a:t>Utilize this deck with executive leaders in your organization.  </a:t>
            </a:r>
            <a:endParaRPr lang="en-US" sz="2000" dirty="0">
              <a:cs typeface="Segoe UI"/>
            </a:endParaRPr>
          </a:p>
          <a:p>
            <a:pPr marL="0" indent="0">
              <a:buNone/>
            </a:pPr>
            <a:endParaRPr lang="en-US" sz="2000" b="1" dirty="0"/>
          </a:p>
          <a:p>
            <a:pPr marL="0" indent="0">
              <a:buNone/>
            </a:pPr>
            <a:r>
              <a:rPr lang="en-US" b="1" dirty="0">
                <a:latin typeface="+mj-lt"/>
              </a:rPr>
              <a:t>Outcomes</a:t>
            </a:r>
            <a:r>
              <a:rPr lang="en-US" dirty="0">
                <a:latin typeface="+mj-lt"/>
              </a:rPr>
              <a:t>: </a:t>
            </a:r>
            <a:endParaRPr lang="en-US" dirty="0">
              <a:latin typeface="+mj-lt"/>
              <a:cs typeface="Segoe UI Semibold"/>
            </a:endParaRPr>
          </a:p>
          <a:p>
            <a:pPr marL="0" indent="0">
              <a:buNone/>
            </a:pPr>
            <a:r>
              <a:rPr lang="en-US" sz="2000" dirty="0"/>
              <a:t>Identify executive sponsorship or talent gaps ahead of implementation kick off. </a:t>
            </a:r>
            <a:endParaRPr lang="en-US" sz="2000" dirty="0">
              <a:cs typeface="Segoe UI"/>
            </a:endParaRPr>
          </a:p>
          <a:p>
            <a:pPr marL="0" indent="0">
              <a:buNone/>
            </a:pPr>
            <a:r>
              <a:rPr lang="en-US" sz="2000" dirty="0"/>
              <a:t>Set context for detailed framework materials in the full Copilot Success Kit.</a:t>
            </a:r>
            <a:endParaRPr lang="en-US" sz="2000" dirty="0">
              <a:cs typeface="Segoe UI"/>
            </a:endParaRPr>
          </a:p>
          <a:p>
            <a:pPr marL="0" indent="0">
              <a:buNone/>
            </a:pPr>
            <a:r>
              <a:rPr lang="en-US" sz="2000" dirty="0">
                <a:ea typeface="+mn-lt"/>
                <a:cs typeface="+mn-lt"/>
              </a:rPr>
              <a:t>Highlight the resources and support options available for customers to accelerate their adoption, such as Microsoft Partners, Microsoft Unified, and Microsoft FastTrack.</a:t>
            </a:r>
          </a:p>
        </p:txBody>
      </p:sp>
      <p:sp>
        <p:nvSpPr>
          <p:cNvPr id="6" name="TextBox 5">
            <a:extLst>
              <a:ext uri="{FF2B5EF4-FFF2-40B4-BE49-F238E27FC236}">
                <a16:creationId xmlns:a16="http://schemas.microsoft.com/office/drawing/2014/main" id="{4907CBD5-B4B3-116F-D42D-6EFC77573E8F}"/>
              </a:ext>
            </a:extLst>
          </p:cNvPr>
          <p:cNvSpPr txBox="1"/>
          <p:nvPr/>
        </p:nvSpPr>
        <p:spPr>
          <a:xfrm>
            <a:off x="453762" y="6462677"/>
            <a:ext cx="2516319"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Segoe UI"/>
                <a:ea typeface="+mn-ea"/>
                <a:cs typeface="+mn-cs"/>
              </a:rPr>
              <a:t>v2; Mar 2024</a:t>
            </a:r>
          </a:p>
        </p:txBody>
      </p:sp>
    </p:spTree>
    <p:extLst>
      <p:ext uri="{BB962C8B-B14F-4D97-AF65-F5344CB8AC3E}">
        <p14:creationId xmlns:p14="http://schemas.microsoft.com/office/powerpoint/2010/main" val="67721494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A2B7A2-6ED9-DC57-BE6F-40C2F750284D}"/>
            </a:ext>
          </a:extLst>
        </p:cNvPr>
        <p:cNvGrpSpPr/>
        <p:nvPr/>
      </p:nvGrpSpPr>
      <p:grpSpPr>
        <a:xfrm>
          <a:off x="0" y="0"/>
          <a:ext cx="0" cy="0"/>
          <a:chOff x="0" y="0"/>
          <a:chExt cx="0" cy="0"/>
        </a:xfrm>
      </p:grpSpPr>
      <p:sp>
        <p:nvSpPr>
          <p:cNvPr id="44" name="Title 1">
            <a:extLst>
              <a:ext uri="{FF2B5EF4-FFF2-40B4-BE49-F238E27FC236}">
                <a16:creationId xmlns:a16="http://schemas.microsoft.com/office/drawing/2014/main" id="{57B017CB-DE61-5D58-B8F0-EA9E6D7740A4}"/>
              </a:ext>
            </a:extLst>
          </p:cNvPr>
          <p:cNvSpPr txBox="1">
            <a:spLocks noGrp="1"/>
          </p:cNvSpPr>
          <p:nvPr>
            <p:ph type="title" idx="4294967295"/>
          </p:nvPr>
        </p:nvSpPr>
        <p:spPr>
          <a:xfrm>
            <a:off x="588261" y="585216"/>
            <a:ext cx="11011601" cy="553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32742" rtl="0" eaLnBrk="1" latinLnBrk="0" hangingPunct="1">
              <a:lnSpc>
                <a:spcPct val="100000"/>
              </a:lnSpc>
              <a:spcBef>
                <a:spcPct val="0"/>
              </a:spcBef>
              <a:buNone/>
              <a:defRPr lang="en-US" sz="3600" b="0" i="0" kern="1200" cap="none" spc="0" baseline="0">
                <a:ln w="3175">
                  <a:noFill/>
                </a:ln>
                <a:solidFill>
                  <a:schemeClr val="tx1"/>
                </a:solidFill>
                <a:effectLst/>
                <a:latin typeface="+mj-lt"/>
                <a:ea typeface="+mn-ea"/>
                <a:cs typeface="Segoe UI Semibold" panose="020B0502040204020203" pitchFamily="34" charset="0"/>
              </a:defRPr>
            </a:lvl1pPr>
          </a:lstStyle>
          <a:p>
            <a:pPr marL="0" marR="0" lvl="0" indent="0" algn="ctr" defTabSz="932742"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a:ln w="3175">
                  <a:noFill/>
                </a:ln>
                <a:solidFill>
                  <a:schemeClr val="tx1"/>
                </a:solidFill>
                <a:effectLst/>
                <a:uLnTx/>
                <a:uFillTx/>
                <a:latin typeface="+mj-lt"/>
                <a:ea typeface="+mn-ea"/>
                <a:cs typeface="Segoe UI Semibold" panose="020B0502040204020203" pitchFamily="34" charset="0"/>
              </a:rPr>
              <a:t>Identify initial high-value Copilot scenarios</a:t>
            </a:r>
          </a:p>
        </p:txBody>
      </p:sp>
      <p:grpSp>
        <p:nvGrpSpPr>
          <p:cNvPr id="6" name="Group 5">
            <a:extLst>
              <a:ext uri="{FF2B5EF4-FFF2-40B4-BE49-F238E27FC236}">
                <a16:creationId xmlns:a16="http://schemas.microsoft.com/office/drawing/2014/main" id="{E3B5B3F5-2FCC-C7AB-DBC0-99D4ACADFA5C}"/>
              </a:ext>
              <a:ext uri="{C183D7F6-B498-43B3-948B-1728B52AA6E4}">
                <adec:decorative xmlns:adec="http://schemas.microsoft.com/office/drawing/2017/decorative" val="1"/>
              </a:ext>
            </a:extLst>
          </p:cNvPr>
          <p:cNvGrpSpPr/>
          <p:nvPr/>
        </p:nvGrpSpPr>
        <p:grpSpPr>
          <a:xfrm>
            <a:off x="10744835" y="187952"/>
            <a:ext cx="1447166" cy="459051"/>
            <a:chOff x="10744835" y="187952"/>
            <a:chExt cx="1447166" cy="459051"/>
          </a:xfrm>
        </p:grpSpPr>
        <p:sp>
          <p:nvSpPr>
            <p:cNvPr id="7" name="Round Same Side Corner Rectangle 6">
              <a:extLst>
                <a:ext uri="{FF2B5EF4-FFF2-40B4-BE49-F238E27FC236}">
                  <a16:creationId xmlns:a16="http://schemas.microsoft.com/office/drawing/2014/main" id="{BA226B5F-6563-3EB6-F640-B60DB7E4ABD4}"/>
                </a:ext>
              </a:extLst>
            </p:cNvPr>
            <p:cNvSpPr/>
            <p:nvPr/>
          </p:nvSpPr>
          <p:spPr bwMode="auto">
            <a:xfrm rot="16200000">
              <a:off x="11238892" y="-306105"/>
              <a:ext cx="459051" cy="1447166"/>
            </a:xfrm>
            <a:prstGeom prst="round2SameRect">
              <a:avLst>
                <a:gd name="adj1" fmla="val 50000"/>
                <a:gd name="adj2" fmla="val 0"/>
              </a:avLst>
            </a:pr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8" name="Rectangle 7">
              <a:extLst>
                <a:ext uri="{FF2B5EF4-FFF2-40B4-BE49-F238E27FC236}">
                  <a16:creationId xmlns:a16="http://schemas.microsoft.com/office/drawing/2014/main" id="{BA268645-E374-2847-AEC3-2BA8130C6452}"/>
                </a:ext>
              </a:extLst>
            </p:cNvPr>
            <p:cNvSpPr/>
            <p:nvPr/>
          </p:nvSpPr>
          <p:spPr bwMode="auto">
            <a:xfrm>
              <a:off x="11265690" y="285996"/>
              <a:ext cx="791631" cy="26296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11" rtl="0" eaLnBrk="1" fontAlgn="auto" latinLnBrk="0" hangingPunct="1">
                <a:lnSpc>
                  <a:spcPct val="90000"/>
                </a:lnSpc>
                <a:spcBef>
                  <a:spcPct val="0"/>
                </a:spcBef>
                <a:spcAft>
                  <a:spcPts val="0"/>
                </a:spcAft>
                <a:buClrTx/>
                <a:buSzTx/>
                <a:buFontTx/>
                <a:buNone/>
                <a:tabLst/>
                <a:defRPr/>
              </a:pPr>
              <a:r>
                <a:rPr kumimoji="0" lang="en-US" sz="1100" b="1" i="0" u="none" strike="noStrike" kern="1200" cap="none" spc="0" normalizeH="0" baseline="0" noProof="0">
                  <a:ln>
                    <a:noFill/>
                  </a:ln>
                  <a:solidFill>
                    <a:srgbClr val="FFFFFF"/>
                  </a:solidFill>
                  <a:effectLst/>
                  <a:uLnTx/>
                  <a:uFillTx/>
                  <a:latin typeface="Segoe UI Semibold"/>
                  <a:ea typeface="+mn-ea"/>
                  <a:cs typeface="Segoe UI Semibold" panose="020B0402040204020203" pitchFamily="34" charset="0"/>
                </a:rPr>
                <a:t>Leadership</a:t>
              </a:r>
            </a:p>
          </p:txBody>
        </p:sp>
        <p:sp>
          <p:nvSpPr>
            <p:cNvPr id="9" name="Graphic 4">
              <a:extLst>
                <a:ext uri="{FF2B5EF4-FFF2-40B4-BE49-F238E27FC236}">
                  <a16:creationId xmlns:a16="http://schemas.microsoft.com/office/drawing/2014/main" id="{978B768F-47CA-9F30-32F9-7EA0F6046E27}"/>
                </a:ext>
                <a:ext uri="{C183D7F6-B498-43B3-948B-1728B52AA6E4}">
                  <adec:decorative xmlns:adec="http://schemas.microsoft.com/office/drawing/2017/decorative" val="1"/>
                </a:ext>
              </a:extLst>
            </p:cNvPr>
            <p:cNvSpPr/>
            <p:nvPr/>
          </p:nvSpPr>
          <p:spPr>
            <a:xfrm>
              <a:off x="10909307" y="285996"/>
              <a:ext cx="232336" cy="242962"/>
            </a:xfrm>
            <a:custGeom>
              <a:avLst/>
              <a:gdLst>
                <a:gd name="connsiteX0" fmla="*/ 335777 w 506621"/>
                <a:gd name="connsiteY0" fmla="*/ 334430 h 529791"/>
                <a:gd name="connsiteX1" fmla="*/ 390698 w 506621"/>
                <a:gd name="connsiteY1" fmla="*/ 389351 h 529791"/>
                <a:gd name="connsiteX2" fmla="*/ 390698 w 506621"/>
                <a:gd name="connsiteY2" fmla="*/ 411769 h 529791"/>
                <a:gd name="connsiteX3" fmla="*/ 378171 w 506621"/>
                <a:gd name="connsiteY3" fmla="*/ 450841 h 529791"/>
                <a:gd name="connsiteX4" fmla="*/ 195264 w 506621"/>
                <a:gd name="connsiteY4" fmla="*/ 529792 h 529791"/>
                <a:gd name="connsiteX5" fmla="*/ 12454 w 506621"/>
                <a:gd name="connsiteY5" fmla="*/ 450768 h 529791"/>
                <a:gd name="connsiteX6" fmla="*/ 0 w 506621"/>
                <a:gd name="connsiteY6" fmla="*/ 411793 h 529791"/>
                <a:gd name="connsiteX7" fmla="*/ 0 w 506621"/>
                <a:gd name="connsiteY7" fmla="*/ 389327 h 529791"/>
                <a:gd name="connsiteX8" fmla="*/ 54872 w 506621"/>
                <a:gd name="connsiteY8" fmla="*/ 334430 h 529791"/>
                <a:gd name="connsiteX9" fmla="*/ 335753 w 506621"/>
                <a:gd name="connsiteY9" fmla="*/ 334430 h 529791"/>
                <a:gd name="connsiteX10" fmla="*/ 440784 w 506621"/>
                <a:gd name="connsiteY10" fmla="*/ 2414 h 529791"/>
                <a:gd name="connsiteX11" fmla="*/ 465766 w 506621"/>
                <a:gd name="connsiteY11" fmla="*/ 9227 h 529791"/>
                <a:gd name="connsiteX12" fmla="*/ 506621 w 506621"/>
                <a:gd name="connsiteY12" fmla="*/ 163489 h 529791"/>
                <a:gd name="connsiteX13" fmla="*/ 465497 w 506621"/>
                <a:gd name="connsiteY13" fmla="*/ 318215 h 529791"/>
                <a:gd name="connsiteX14" fmla="*/ 440782 w 506621"/>
                <a:gd name="connsiteY14" fmla="*/ 325964 h 529791"/>
                <a:gd name="connsiteX15" fmla="*/ 433033 w 506621"/>
                <a:gd name="connsiteY15" fmla="*/ 301248 h 529791"/>
                <a:gd name="connsiteX16" fmla="*/ 433751 w 506621"/>
                <a:gd name="connsiteY16" fmla="*/ 299998 h 529791"/>
                <a:gd name="connsiteX17" fmla="*/ 469991 w 506621"/>
                <a:gd name="connsiteY17" fmla="*/ 163489 h 529791"/>
                <a:gd name="connsiteX18" fmla="*/ 433971 w 506621"/>
                <a:gd name="connsiteY18" fmla="*/ 27396 h 529791"/>
                <a:gd name="connsiteX19" fmla="*/ 440784 w 506621"/>
                <a:gd name="connsiteY19" fmla="*/ 2414 h 529791"/>
                <a:gd name="connsiteX20" fmla="*/ 195264 w 506621"/>
                <a:gd name="connsiteY20" fmla="*/ 41486 h 529791"/>
                <a:gd name="connsiteX21" fmla="*/ 317365 w 506621"/>
                <a:gd name="connsiteY21" fmla="*/ 163587 h 529791"/>
                <a:gd name="connsiteX22" fmla="*/ 195264 w 506621"/>
                <a:gd name="connsiteY22" fmla="*/ 285688 h 529791"/>
                <a:gd name="connsiteX23" fmla="*/ 73163 w 506621"/>
                <a:gd name="connsiteY23" fmla="*/ 163587 h 529791"/>
                <a:gd name="connsiteX24" fmla="*/ 195264 w 506621"/>
                <a:gd name="connsiteY24" fmla="*/ 41486 h 529791"/>
                <a:gd name="connsiteX25" fmla="*/ 356144 w 506621"/>
                <a:gd name="connsiteY25" fmla="*/ 51156 h 529791"/>
                <a:gd name="connsiteX26" fmla="*/ 381126 w 506621"/>
                <a:gd name="connsiteY26" fmla="*/ 57994 h 529791"/>
                <a:gd name="connsiteX27" fmla="*/ 408940 w 506621"/>
                <a:gd name="connsiteY27" fmla="*/ 163489 h 529791"/>
                <a:gd name="connsiteX28" fmla="*/ 381003 w 506621"/>
                <a:gd name="connsiteY28" fmla="*/ 269180 h 529791"/>
                <a:gd name="connsiteX29" fmla="*/ 356075 w 506621"/>
                <a:gd name="connsiteY29" fmla="*/ 276215 h 529791"/>
                <a:gd name="connsiteX30" fmla="*/ 349040 w 506621"/>
                <a:gd name="connsiteY30" fmla="*/ 251289 h 529791"/>
                <a:gd name="connsiteX31" fmla="*/ 349184 w 506621"/>
                <a:gd name="connsiteY31" fmla="*/ 251036 h 529791"/>
                <a:gd name="connsiteX32" fmla="*/ 372310 w 506621"/>
                <a:gd name="connsiteY32" fmla="*/ 163489 h 529791"/>
                <a:gd name="connsiteX33" fmla="*/ 349282 w 506621"/>
                <a:gd name="connsiteY33" fmla="*/ 76114 h 529791"/>
                <a:gd name="connsiteX34" fmla="*/ 356144 w 506621"/>
                <a:gd name="connsiteY34" fmla="*/ 51156 h 52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06621" h="529791">
                  <a:moveTo>
                    <a:pt x="335777" y="334430"/>
                  </a:moveTo>
                  <a:cubicBezTo>
                    <a:pt x="366110" y="334430"/>
                    <a:pt x="390698" y="359019"/>
                    <a:pt x="390698" y="389351"/>
                  </a:cubicBezTo>
                  <a:lnTo>
                    <a:pt x="390698" y="411769"/>
                  </a:lnTo>
                  <a:cubicBezTo>
                    <a:pt x="390701" y="425781"/>
                    <a:pt x="386320" y="439442"/>
                    <a:pt x="378171" y="450841"/>
                  </a:cubicBezTo>
                  <a:cubicBezTo>
                    <a:pt x="340442" y="503662"/>
                    <a:pt x="278781" y="529792"/>
                    <a:pt x="195264" y="529792"/>
                  </a:cubicBezTo>
                  <a:cubicBezTo>
                    <a:pt x="111722" y="529792"/>
                    <a:pt x="50110" y="503613"/>
                    <a:pt x="12454" y="450768"/>
                  </a:cubicBezTo>
                  <a:cubicBezTo>
                    <a:pt x="4350" y="439388"/>
                    <a:pt x="-4" y="425764"/>
                    <a:pt x="0" y="411793"/>
                  </a:cubicBezTo>
                  <a:lnTo>
                    <a:pt x="0" y="389327"/>
                  </a:lnTo>
                  <a:cubicBezTo>
                    <a:pt x="13" y="359024"/>
                    <a:pt x="24569" y="334457"/>
                    <a:pt x="54872" y="334430"/>
                  </a:cubicBezTo>
                  <a:lnTo>
                    <a:pt x="335753" y="334430"/>
                  </a:lnTo>
                  <a:close/>
                  <a:moveTo>
                    <a:pt x="440784" y="2414"/>
                  </a:moveTo>
                  <a:cubicBezTo>
                    <a:pt x="449566" y="-2600"/>
                    <a:pt x="460748" y="449"/>
                    <a:pt x="465766" y="9227"/>
                  </a:cubicBezTo>
                  <a:cubicBezTo>
                    <a:pt x="492613" y="56201"/>
                    <a:pt x="506699" y="109384"/>
                    <a:pt x="506621" y="163489"/>
                  </a:cubicBezTo>
                  <a:cubicBezTo>
                    <a:pt x="506621" y="218532"/>
                    <a:pt x="492311" y="271524"/>
                    <a:pt x="465497" y="318215"/>
                  </a:cubicBezTo>
                  <a:cubicBezTo>
                    <a:pt x="460811" y="327180"/>
                    <a:pt x="449746" y="330650"/>
                    <a:pt x="440782" y="325964"/>
                  </a:cubicBezTo>
                  <a:cubicBezTo>
                    <a:pt x="431817" y="321278"/>
                    <a:pt x="428349" y="310213"/>
                    <a:pt x="433033" y="301248"/>
                  </a:cubicBezTo>
                  <a:cubicBezTo>
                    <a:pt x="433255" y="300823"/>
                    <a:pt x="433495" y="300406"/>
                    <a:pt x="433751" y="299998"/>
                  </a:cubicBezTo>
                  <a:cubicBezTo>
                    <a:pt x="457580" y="258454"/>
                    <a:pt x="470076" y="211381"/>
                    <a:pt x="469991" y="163489"/>
                  </a:cubicBezTo>
                  <a:cubicBezTo>
                    <a:pt x="469991" y="115064"/>
                    <a:pt x="457463" y="68495"/>
                    <a:pt x="433971" y="27396"/>
                  </a:cubicBezTo>
                  <a:cubicBezTo>
                    <a:pt x="428957" y="18615"/>
                    <a:pt x="432007" y="7433"/>
                    <a:pt x="440784" y="2414"/>
                  </a:cubicBezTo>
                  <a:close/>
                  <a:moveTo>
                    <a:pt x="195264" y="41486"/>
                  </a:moveTo>
                  <a:cubicBezTo>
                    <a:pt x="262698" y="41486"/>
                    <a:pt x="317365" y="96153"/>
                    <a:pt x="317365" y="163587"/>
                  </a:cubicBezTo>
                  <a:cubicBezTo>
                    <a:pt x="317365" y="231021"/>
                    <a:pt x="262698" y="285688"/>
                    <a:pt x="195264" y="285688"/>
                  </a:cubicBezTo>
                  <a:cubicBezTo>
                    <a:pt x="127829" y="285688"/>
                    <a:pt x="73163" y="231021"/>
                    <a:pt x="73163" y="163587"/>
                  </a:cubicBezTo>
                  <a:cubicBezTo>
                    <a:pt x="73163" y="96153"/>
                    <a:pt x="127829" y="41486"/>
                    <a:pt x="195264" y="41486"/>
                  </a:cubicBezTo>
                  <a:close/>
                  <a:moveTo>
                    <a:pt x="356144" y="51156"/>
                  </a:moveTo>
                  <a:cubicBezTo>
                    <a:pt x="364930" y="46146"/>
                    <a:pt x="376115" y="49208"/>
                    <a:pt x="381126" y="57994"/>
                  </a:cubicBezTo>
                  <a:cubicBezTo>
                    <a:pt x="399409" y="90144"/>
                    <a:pt x="408996" y="126504"/>
                    <a:pt x="408940" y="163489"/>
                  </a:cubicBezTo>
                  <a:cubicBezTo>
                    <a:pt x="408940" y="201047"/>
                    <a:pt x="399221" y="237238"/>
                    <a:pt x="381003" y="269180"/>
                  </a:cubicBezTo>
                  <a:cubicBezTo>
                    <a:pt x="376063" y="278005"/>
                    <a:pt x="364903" y="281155"/>
                    <a:pt x="356075" y="276215"/>
                  </a:cubicBezTo>
                  <a:cubicBezTo>
                    <a:pt x="347250" y="271275"/>
                    <a:pt x="344100" y="260115"/>
                    <a:pt x="349040" y="251289"/>
                  </a:cubicBezTo>
                  <a:cubicBezTo>
                    <a:pt x="349086" y="251204"/>
                    <a:pt x="349135" y="251119"/>
                    <a:pt x="349184" y="251036"/>
                  </a:cubicBezTo>
                  <a:cubicBezTo>
                    <a:pt x="364388" y="224366"/>
                    <a:pt x="372361" y="194188"/>
                    <a:pt x="372310" y="163489"/>
                  </a:cubicBezTo>
                  <a:cubicBezTo>
                    <a:pt x="372361" y="132857"/>
                    <a:pt x="364425" y="102741"/>
                    <a:pt x="349282" y="76114"/>
                  </a:cubicBezTo>
                  <a:cubicBezTo>
                    <a:pt x="344293" y="67326"/>
                    <a:pt x="347362" y="56158"/>
                    <a:pt x="356144" y="51156"/>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grpSp>
      <p:sp>
        <p:nvSpPr>
          <p:cNvPr id="80" name="Rounded Rectangle 1">
            <a:extLst>
              <a:ext uri="{FF2B5EF4-FFF2-40B4-BE49-F238E27FC236}">
                <a16:creationId xmlns:a16="http://schemas.microsoft.com/office/drawing/2014/main" id="{63A94CB2-3560-8F38-C7F9-E07DE5BED6E3}"/>
              </a:ext>
              <a:ext uri="{C183D7F6-B498-43B3-948B-1728B52AA6E4}">
                <adec:decorative xmlns:adec="http://schemas.microsoft.com/office/drawing/2017/decorative" val="1"/>
              </a:ext>
            </a:extLst>
          </p:cNvPr>
          <p:cNvSpPr/>
          <p:nvPr/>
        </p:nvSpPr>
        <p:spPr bwMode="auto">
          <a:xfrm>
            <a:off x="588962" y="1195922"/>
            <a:ext cx="11010901" cy="3359955"/>
          </a:xfrm>
          <a:prstGeom prst="roundRect">
            <a:avLst>
              <a:gd name="adj" fmla="val 2901"/>
            </a:avLst>
          </a:prstGeom>
          <a:solidFill>
            <a:srgbClr val="F4F3F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pic>
        <p:nvPicPr>
          <p:cNvPr id="4" name="Picture 2">
            <a:extLst>
              <a:ext uri="{FF2B5EF4-FFF2-40B4-BE49-F238E27FC236}">
                <a16:creationId xmlns:a16="http://schemas.microsoft.com/office/drawing/2014/main" id="{4F959598-8815-7502-9D27-92A0D8E81B1F}"/>
              </a:ex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04771" y="1795792"/>
            <a:ext cx="609893" cy="609893"/>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a:extLst>
              <a:ext uri="{FF2B5EF4-FFF2-40B4-BE49-F238E27FC236}">
                <a16:creationId xmlns:a16="http://schemas.microsoft.com/office/drawing/2014/main" id="{414E1D7E-75CF-5E52-2F7F-DC9FB1688F81}"/>
              </a:ext>
              <a:ext uri="{C183D7F6-B498-43B3-948B-1728B52AA6E4}">
                <adec:decorative xmlns:adec="http://schemas.microsoft.com/office/drawing/2017/decorative" val="1"/>
              </a:ext>
            </a:extLst>
          </p:cNvPr>
          <p:cNvCxnSpPr>
            <a:cxnSpLocks/>
          </p:cNvCxnSpPr>
          <p:nvPr/>
        </p:nvCxnSpPr>
        <p:spPr>
          <a:xfrm flipH="1">
            <a:off x="936171" y="2919391"/>
            <a:ext cx="5268686" cy="0"/>
          </a:xfrm>
          <a:prstGeom prst="line">
            <a:avLst/>
          </a:prstGeom>
          <a:ln w="9525">
            <a:solidFill>
              <a:srgbClr val="D9D9D6"/>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CB02D4B2-4300-D97D-2988-E6CD7ADF41AD}"/>
              </a:ext>
            </a:extLst>
          </p:cNvPr>
          <p:cNvSpPr txBox="1"/>
          <p:nvPr/>
        </p:nvSpPr>
        <p:spPr>
          <a:xfrm>
            <a:off x="1791730" y="1710439"/>
            <a:ext cx="3978875" cy="780598"/>
          </a:xfrm>
          <a:prstGeom prst="rect">
            <a:avLst/>
          </a:prstGeom>
          <a:noFill/>
        </p:spPr>
        <p:txBody>
          <a:bodyPr wrap="square" lIns="0" tIns="0" rIns="0" bIns="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2400" b="0" i="0" u="none" strike="noStrike" kern="1200" cap="none" spc="0" normalizeH="0" baseline="0" noProof="0">
                <a:ln>
                  <a:noFill/>
                </a:ln>
                <a:solidFill>
                  <a:srgbClr val="1A1A1A"/>
                </a:solidFill>
                <a:effectLst/>
                <a:uLnTx/>
                <a:uFillTx/>
                <a:latin typeface="Segoe UI Semibold"/>
                <a:ea typeface="+mn-ea"/>
                <a:cs typeface="+mn-cs"/>
              </a:rPr>
              <a:t>Copilot brings AI value across </a:t>
            </a:r>
            <a:r>
              <a:rPr kumimoji="0" lang="en-US" sz="2400" b="0" i="0" u="none" strike="noStrike" kern="1200" cap="none" spc="0" normalizeH="0" baseline="0" noProof="0">
                <a:ln>
                  <a:noFill/>
                </a:ln>
                <a:solidFill>
                  <a:srgbClr val="0078D4"/>
                </a:solidFill>
                <a:effectLst/>
                <a:uLnTx/>
                <a:uFillTx/>
                <a:latin typeface="Segoe UI Semibold"/>
                <a:ea typeface="+mn-ea"/>
                <a:cs typeface="+mn-cs"/>
              </a:rPr>
              <a:t>lines of business</a:t>
            </a:r>
          </a:p>
        </p:txBody>
      </p:sp>
      <p:sp>
        <p:nvSpPr>
          <p:cNvPr id="49" name="TextBox 48">
            <a:extLst>
              <a:ext uri="{FF2B5EF4-FFF2-40B4-BE49-F238E27FC236}">
                <a16:creationId xmlns:a16="http://schemas.microsoft.com/office/drawing/2014/main" id="{B7F53F85-B958-A9EE-0120-BB97CB476D30}"/>
              </a:ext>
            </a:extLst>
          </p:cNvPr>
          <p:cNvSpPr txBox="1"/>
          <p:nvPr/>
        </p:nvSpPr>
        <p:spPr>
          <a:xfrm>
            <a:off x="867812" y="3300963"/>
            <a:ext cx="5339648" cy="138499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Use the </a:t>
            </a:r>
            <a:r>
              <a:rPr kumimoji="0" lang="en-US" sz="1500" b="1" i="0" u="none" strike="noStrike" kern="1200" cap="none" spc="0" normalizeH="0" baseline="0" noProof="0" dirty="0">
                <a:ln>
                  <a:noFill/>
                </a:ln>
                <a:solidFill>
                  <a:srgbClr val="0078D4"/>
                </a:solidFill>
                <a:effectLst/>
                <a:uLnTx/>
                <a:uFillTx/>
                <a:latin typeface="Segoe UI Semibold" panose="020B0502040204020203" pitchFamily="34" charset="0"/>
                <a:ea typeface="+mn-ea"/>
                <a:cs typeface="Segoe UI Semibold" panose="020B0502040204020203" pitchFamily="34" charset="0"/>
                <a:hlinkClick r:id="rId4">
                  <a:extLst>
                    <a:ext uri="{A12FA001-AC4F-418D-AE19-62706E023703}">
                      <ahyp:hlinkClr xmlns:ahyp="http://schemas.microsoft.com/office/drawing/2018/hyperlinkcolor" val="tx"/>
                    </a:ext>
                  </a:extLst>
                </a:hlinkClick>
              </a:rPr>
              <a:t>Scenario Library</a:t>
            </a:r>
            <a:r>
              <a:rPr kumimoji="0" lang="en-US" sz="1500" b="1" i="0" u="none" strike="noStrike" kern="1200" cap="none" spc="0" normalizeH="0" baseline="0" noProof="0" dirty="0">
                <a:ln>
                  <a:noFill/>
                </a:ln>
                <a:solidFill>
                  <a:srgbClr val="0078D4"/>
                </a:solidFill>
                <a:effectLst/>
                <a:uLnTx/>
                <a:uFillTx/>
                <a:latin typeface="Segoe UI Semibold" panose="020B0502040204020203" pitchFamily="34" charset="0"/>
                <a:ea typeface="+mn-ea"/>
                <a:cs typeface="Segoe UI Semibold" panose="020B0502040204020203" pitchFamily="34" charset="0"/>
              </a:rPr>
              <a:t> </a:t>
            </a:r>
            <a:r>
              <a:rPr kumimoji="0" lang="en-US" sz="15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to identify top use cases and business metrics you would like to improve in that functional area.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Create your own PowerPoint version of the Scenario Library: </a:t>
            </a:r>
            <a:r>
              <a:rPr lang="en-US" sz="1500" b="1" dirty="0">
                <a:solidFill>
                  <a:srgbClr val="0078D4"/>
                </a:solidFill>
                <a:latin typeface="Segoe UI Semibold" panose="020B0502040204020203" pitchFamily="34" charset="0"/>
                <a:cs typeface="Segoe UI Semibold" panose="020B0502040204020203" pitchFamily="34" charset="0"/>
                <a:hlinkClick r:id="rId5"/>
              </a:rPr>
              <a:t>https://aka.ms/ScenarioLibraryDownload</a:t>
            </a:r>
            <a:endParaRPr lang="en-US" sz="1500" b="1" dirty="0">
              <a:solidFill>
                <a:srgbClr val="0078D4"/>
              </a:solidFill>
              <a:latin typeface="Segoe UI Semibold" panose="020B0502040204020203" pitchFamily="34" charset="0"/>
              <a:cs typeface="Segoe UI Semibold"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19" name="Rounded Rectangle 18">
            <a:extLst>
              <a:ext uri="{FF2B5EF4-FFF2-40B4-BE49-F238E27FC236}">
                <a16:creationId xmlns:a16="http://schemas.microsoft.com/office/drawing/2014/main" id="{4B7F62EB-9A9A-CD68-6DCF-BB53D10FFB59}"/>
              </a:ext>
            </a:extLst>
          </p:cNvPr>
          <p:cNvSpPr/>
          <p:nvPr/>
        </p:nvSpPr>
        <p:spPr>
          <a:xfrm>
            <a:off x="541294" y="5309330"/>
            <a:ext cx="1363705" cy="340270"/>
          </a:xfrm>
          <a:prstGeom prst="roundRect">
            <a:avLst>
              <a:gd name="adj" fmla="val 50000"/>
            </a:avLst>
          </a:pr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spAutoFit/>
          </a:bodyPr>
          <a:lstStyle/>
          <a:p>
            <a:pPr algn="ctr"/>
            <a:r>
              <a:rPr lang="en-US" sz="1100" dirty="0">
                <a:solidFill>
                  <a:schemeClr val="bg1"/>
                </a:solidFill>
                <a:latin typeface="Segoe UI Semibold" panose="020B0502040204020203" pitchFamily="34" charset="0"/>
                <a:cs typeface="Segoe UI Semibold" panose="020B0502040204020203" pitchFamily="34" charset="0"/>
              </a:rPr>
              <a:t>Executives</a:t>
            </a:r>
          </a:p>
        </p:txBody>
      </p:sp>
      <p:sp>
        <p:nvSpPr>
          <p:cNvPr id="21" name="Rounded Rectangle 20">
            <a:extLst>
              <a:ext uri="{FF2B5EF4-FFF2-40B4-BE49-F238E27FC236}">
                <a16:creationId xmlns:a16="http://schemas.microsoft.com/office/drawing/2014/main" id="{ABEE9BAF-E34D-0695-BC92-EA5F798B1A14}"/>
              </a:ext>
            </a:extLst>
          </p:cNvPr>
          <p:cNvSpPr/>
          <p:nvPr/>
        </p:nvSpPr>
        <p:spPr>
          <a:xfrm>
            <a:off x="2146865" y="5309329"/>
            <a:ext cx="1363705" cy="340270"/>
          </a:xfrm>
          <a:prstGeom prst="roundRect">
            <a:avLst>
              <a:gd name="adj" fmla="val 50000"/>
            </a:avLst>
          </a:pr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spAutoFit/>
          </a:bodyPr>
          <a:lstStyle/>
          <a:p>
            <a:pPr algn="ctr"/>
            <a:r>
              <a:rPr lang="en-US" sz="1100">
                <a:solidFill>
                  <a:schemeClr val="bg1"/>
                </a:solidFill>
                <a:latin typeface="Segoe UI Semibold" panose="020B0502040204020203" pitchFamily="34" charset="0"/>
                <a:cs typeface="Segoe UI Semibold" panose="020B0502040204020203" pitchFamily="34" charset="0"/>
              </a:rPr>
              <a:t>HR</a:t>
            </a:r>
          </a:p>
        </p:txBody>
      </p:sp>
      <p:sp>
        <p:nvSpPr>
          <p:cNvPr id="63" name="Rounded Rectangle 62">
            <a:extLst>
              <a:ext uri="{FF2B5EF4-FFF2-40B4-BE49-F238E27FC236}">
                <a16:creationId xmlns:a16="http://schemas.microsoft.com/office/drawing/2014/main" id="{3A039AFD-ADAD-A086-4939-FB8AFDB66366}"/>
              </a:ext>
            </a:extLst>
          </p:cNvPr>
          <p:cNvSpPr/>
          <p:nvPr/>
        </p:nvSpPr>
        <p:spPr>
          <a:xfrm>
            <a:off x="3752436" y="5309330"/>
            <a:ext cx="1363705" cy="340270"/>
          </a:xfrm>
          <a:prstGeom prst="roundRect">
            <a:avLst>
              <a:gd name="adj" fmla="val 50000"/>
            </a:avLst>
          </a:pr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spAutoFit/>
          </a:bodyPr>
          <a:lstStyle/>
          <a:p>
            <a:pPr algn="ctr"/>
            <a:r>
              <a:rPr lang="en-US" sz="1100">
                <a:solidFill>
                  <a:schemeClr val="bg1"/>
                </a:solidFill>
                <a:latin typeface="Segoe UI Semibold" panose="020B0502040204020203" pitchFamily="34" charset="0"/>
                <a:cs typeface="Segoe UI Semibold" panose="020B0502040204020203" pitchFamily="34" charset="0"/>
              </a:rPr>
              <a:t>Marketing</a:t>
            </a:r>
          </a:p>
        </p:txBody>
      </p:sp>
      <p:sp>
        <p:nvSpPr>
          <p:cNvPr id="67" name="Rounded Rectangle 66">
            <a:extLst>
              <a:ext uri="{FF2B5EF4-FFF2-40B4-BE49-F238E27FC236}">
                <a16:creationId xmlns:a16="http://schemas.microsoft.com/office/drawing/2014/main" id="{5D193AC6-0136-70D1-BA63-616466D209F2}"/>
              </a:ext>
            </a:extLst>
          </p:cNvPr>
          <p:cNvSpPr/>
          <p:nvPr/>
        </p:nvSpPr>
        <p:spPr>
          <a:xfrm>
            <a:off x="5330616" y="6352844"/>
            <a:ext cx="1363705" cy="340270"/>
          </a:xfrm>
          <a:prstGeom prst="roundRect">
            <a:avLst>
              <a:gd name="adj" fmla="val 50000"/>
            </a:avLst>
          </a:pr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spAutoFit/>
          </a:bodyPr>
          <a:lstStyle/>
          <a:p>
            <a:pPr algn="ctr"/>
            <a:r>
              <a:rPr lang="en-US" sz="1100" dirty="0">
                <a:solidFill>
                  <a:schemeClr val="bg1"/>
                </a:solidFill>
                <a:latin typeface="Segoe UI Semibold" panose="020B0502040204020203" pitchFamily="34" charset="0"/>
                <a:cs typeface="Segoe UI Semibold" panose="020B0502040204020203" pitchFamily="34" charset="0"/>
              </a:rPr>
              <a:t>Operations</a:t>
            </a:r>
          </a:p>
        </p:txBody>
      </p:sp>
      <p:sp>
        <p:nvSpPr>
          <p:cNvPr id="69" name="Rounded Rectangle 68">
            <a:extLst>
              <a:ext uri="{FF2B5EF4-FFF2-40B4-BE49-F238E27FC236}">
                <a16:creationId xmlns:a16="http://schemas.microsoft.com/office/drawing/2014/main" id="{5F4E9C4E-E1DE-4B17-50B8-5EF69AAF136E}"/>
              </a:ext>
            </a:extLst>
          </p:cNvPr>
          <p:cNvSpPr/>
          <p:nvPr/>
        </p:nvSpPr>
        <p:spPr>
          <a:xfrm>
            <a:off x="2148460" y="5821212"/>
            <a:ext cx="1363705" cy="340270"/>
          </a:xfrm>
          <a:prstGeom prst="roundRect">
            <a:avLst>
              <a:gd name="adj" fmla="val 50000"/>
            </a:avLst>
          </a:pr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spAutoFit/>
          </a:bodyPr>
          <a:lstStyle/>
          <a:p>
            <a:pPr algn="ctr"/>
            <a:r>
              <a:rPr lang="en-US" sz="1100">
                <a:solidFill>
                  <a:schemeClr val="bg1"/>
                </a:solidFill>
                <a:latin typeface="Segoe UI Semibold" panose="020B0502040204020203" pitchFamily="34" charset="0"/>
                <a:cs typeface="Segoe UI Semibold" panose="020B0502040204020203" pitchFamily="34" charset="0"/>
              </a:rPr>
              <a:t>IT</a:t>
            </a:r>
          </a:p>
        </p:txBody>
      </p:sp>
      <p:sp>
        <p:nvSpPr>
          <p:cNvPr id="76" name="Rounded Rectangle 75">
            <a:extLst>
              <a:ext uri="{FF2B5EF4-FFF2-40B4-BE49-F238E27FC236}">
                <a16:creationId xmlns:a16="http://schemas.microsoft.com/office/drawing/2014/main" id="{EDC40576-3916-E58A-5541-E2E1B3813546}"/>
              </a:ext>
            </a:extLst>
          </p:cNvPr>
          <p:cNvSpPr/>
          <p:nvPr/>
        </p:nvSpPr>
        <p:spPr>
          <a:xfrm>
            <a:off x="5358006" y="5307479"/>
            <a:ext cx="1363705" cy="340270"/>
          </a:xfrm>
          <a:prstGeom prst="roundRect">
            <a:avLst>
              <a:gd name="adj" fmla="val 50000"/>
            </a:avLst>
          </a:pr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spAutoFit/>
          </a:bodyPr>
          <a:lstStyle/>
          <a:p>
            <a:pPr algn="ctr"/>
            <a:r>
              <a:rPr lang="en-US" sz="1100">
                <a:solidFill>
                  <a:schemeClr val="bg1"/>
                </a:solidFill>
                <a:latin typeface="Segoe UI Semibold" panose="020B0502040204020203" pitchFamily="34" charset="0"/>
                <a:cs typeface="Segoe UI Semibold" panose="020B0502040204020203" pitchFamily="34" charset="0"/>
              </a:rPr>
              <a:t>Sales</a:t>
            </a:r>
          </a:p>
        </p:txBody>
      </p:sp>
      <p:sp>
        <p:nvSpPr>
          <p:cNvPr id="78" name="Rounded Rectangle 77">
            <a:extLst>
              <a:ext uri="{FF2B5EF4-FFF2-40B4-BE49-F238E27FC236}">
                <a16:creationId xmlns:a16="http://schemas.microsoft.com/office/drawing/2014/main" id="{01486320-1B26-8521-50A2-440AEBB9C477}"/>
              </a:ext>
            </a:extLst>
          </p:cNvPr>
          <p:cNvSpPr/>
          <p:nvPr/>
        </p:nvSpPr>
        <p:spPr>
          <a:xfrm>
            <a:off x="3752436" y="5828395"/>
            <a:ext cx="1363705" cy="340270"/>
          </a:xfrm>
          <a:prstGeom prst="roundRect">
            <a:avLst>
              <a:gd name="adj" fmla="val 50000"/>
            </a:avLst>
          </a:pr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spAutoFit/>
          </a:bodyPr>
          <a:lstStyle/>
          <a:p>
            <a:pPr algn="ctr"/>
            <a:r>
              <a:rPr lang="en-US" sz="1100">
                <a:solidFill>
                  <a:schemeClr val="bg1"/>
                </a:solidFill>
                <a:latin typeface="Segoe UI Semibold" panose="020B0502040204020203" pitchFamily="34" charset="0"/>
                <a:cs typeface="Segoe UI Semibold" panose="020B0502040204020203" pitchFamily="34" charset="0"/>
              </a:rPr>
              <a:t>Finance</a:t>
            </a:r>
          </a:p>
        </p:txBody>
      </p:sp>
      <p:pic>
        <p:nvPicPr>
          <p:cNvPr id="10" name="Picture 9" descr="Scenario Library image">
            <a:extLst>
              <a:ext uri="{FF2B5EF4-FFF2-40B4-BE49-F238E27FC236}">
                <a16:creationId xmlns:a16="http://schemas.microsoft.com/office/drawing/2014/main" id="{0AC95687-CE34-2A5B-3FA7-1FFA9837560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32166" y="1380628"/>
            <a:ext cx="5614906" cy="3224151"/>
          </a:xfrm>
          <a:prstGeom prst="rect">
            <a:avLst/>
          </a:prstGeom>
        </p:spPr>
      </p:pic>
      <p:sp>
        <p:nvSpPr>
          <p:cNvPr id="11" name="Rounded Rectangle 18">
            <a:extLst>
              <a:ext uri="{FF2B5EF4-FFF2-40B4-BE49-F238E27FC236}">
                <a16:creationId xmlns:a16="http://schemas.microsoft.com/office/drawing/2014/main" id="{D72FF0CC-DD18-7E86-982E-3A626FB7290C}"/>
              </a:ext>
            </a:extLst>
          </p:cNvPr>
          <p:cNvSpPr/>
          <p:nvPr/>
        </p:nvSpPr>
        <p:spPr>
          <a:xfrm>
            <a:off x="541294" y="5809836"/>
            <a:ext cx="1363705" cy="340270"/>
          </a:xfrm>
          <a:prstGeom prst="roundRect">
            <a:avLst>
              <a:gd name="adj" fmla="val 50000"/>
            </a:avLst>
          </a:pr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spAutoFit/>
          </a:bodyPr>
          <a:lstStyle/>
          <a:p>
            <a:pPr algn="ctr"/>
            <a:r>
              <a:rPr lang="en-US" sz="1100" dirty="0">
                <a:solidFill>
                  <a:schemeClr val="bg1"/>
                </a:solidFill>
                <a:latin typeface="Segoe UI Semibold" panose="020B0502040204020203" pitchFamily="34" charset="0"/>
                <a:cs typeface="Segoe UI Semibold" panose="020B0502040204020203" pitchFamily="34" charset="0"/>
              </a:rPr>
              <a:t>Customer Service</a:t>
            </a:r>
          </a:p>
        </p:txBody>
      </p:sp>
      <p:sp>
        <p:nvSpPr>
          <p:cNvPr id="12" name="Rounded Rectangle 18">
            <a:extLst>
              <a:ext uri="{FF2B5EF4-FFF2-40B4-BE49-F238E27FC236}">
                <a16:creationId xmlns:a16="http://schemas.microsoft.com/office/drawing/2014/main" id="{366F655C-FCBB-08CB-389F-37217FFC0542}"/>
              </a:ext>
            </a:extLst>
          </p:cNvPr>
          <p:cNvSpPr/>
          <p:nvPr/>
        </p:nvSpPr>
        <p:spPr>
          <a:xfrm>
            <a:off x="541294" y="6320883"/>
            <a:ext cx="1363705" cy="340270"/>
          </a:xfrm>
          <a:prstGeom prst="roundRect">
            <a:avLst>
              <a:gd name="adj" fmla="val 50000"/>
            </a:avLst>
          </a:pr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spAutoFit/>
          </a:bodyPr>
          <a:lstStyle/>
          <a:p>
            <a:pPr algn="ctr"/>
            <a:r>
              <a:rPr lang="en-US" sz="1100" dirty="0">
                <a:solidFill>
                  <a:schemeClr val="bg1"/>
                </a:solidFill>
                <a:latin typeface="Segoe UI Semibold" panose="020B0502040204020203" pitchFamily="34" charset="0"/>
                <a:cs typeface="Segoe UI Semibold" panose="020B0502040204020203" pitchFamily="34" charset="0"/>
              </a:rPr>
              <a:t>Accessibility</a:t>
            </a:r>
          </a:p>
        </p:txBody>
      </p:sp>
      <p:sp>
        <p:nvSpPr>
          <p:cNvPr id="15" name="Rounded Rectangle 18">
            <a:extLst>
              <a:ext uri="{FF2B5EF4-FFF2-40B4-BE49-F238E27FC236}">
                <a16:creationId xmlns:a16="http://schemas.microsoft.com/office/drawing/2014/main" id="{9D62C6BC-A207-24DF-CCFE-227B633FAEAE}"/>
              </a:ext>
            </a:extLst>
          </p:cNvPr>
          <p:cNvSpPr/>
          <p:nvPr/>
        </p:nvSpPr>
        <p:spPr>
          <a:xfrm>
            <a:off x="2146864" y="6333096"/>
            <a:ext cx="1363705" cy="340270"/>
          </a:xfrm>
          <a:prstGeom prst="roundRect">
            <a:avLst>
              <a:gd name="adj" fmla="val 50000"/>
            </a:avLst>
          </a:pr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spAutoFit/>
          </a:bodyPr>
          <a:lstStyle/>
          <a:p>
            <a:pPr algn="ctr"/>
            <a:r>
              <a:rPr lang="en-US" sz="1100" dirty="0">
                <a:solidFill>
                  <a:schemeClr val="bg1"/>
                </a:solidFill>
                <a:latin typeface="Segoe UI Semibold" panose="020B0502040204020203" pitchFamily="34" charset="0"/>
                <a:cs typeface="Segoe UI Semibold" panose="020B0502040204020203" pitchFamily="34" charset="0"/>
              </a:rPr>
              <a:t>Communications</a:t>
            </a:r>
          </a:p>
        </p:txBody>
      </p:sp>
      <p:sp>
        <p:nvSpPr>
          <p:cNvPr id="17" name="Rounded Rectangle 18">
            <a:extLst>
              <a:ext uri="{FF2B5EF4-FFF2-40B4-BE49-F238E27FC236}">
                <a16:creationId xmlns:a16="http://schemas.microsoft.com/office/drawing/2014/main" id="{FE6655BD-CC22-7B50-96D8-75155CD55A1D}"/>
              </a:ext>
            </a:extLst>
          </p:cNvPr>
          <p:cNvSpPr/>
          <p:nvPr/>
        </p:nvSpPr>
        <p:spPr>
          <a:xfrm>
            <a:off x="5358007" y="5843253"/>
            <a:ext cx="1363705" cy="340270"/>
          </a:xfrm>
          <a:prstGeom prst="roundRect">
            <a:avLst>
              <a:gd name="adj" fmla="val 50000"/>
            </a:avLst>
          </a:pr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spAutoFit/>
          </a:bodyPr>
          <a:lstStyle/>
          <a:p>
            <a:pPr algn="ctr"/>
            <a:r>
              <a:rPr lang="en-US" sz="1100" dirty="0">
                <a:solidFill>
                  <a:schemeClr val="bg1"/>
                </a:solidFill>
                <a:latin typeface="Segoe UI Semibold" panose="020B0502040204020203" pitchFamily="34" charset="0"/>
                <a:cs typeface="Segoe UI Semibold" panose="020B0502040204020203" pitchFamily="34" charset="0"/>
              </a:rPr>
              <a:t>Legal</a:t>
            </a:r>
          </a:p>
        </p:txBody>
      </p:sp>
      <p:sp>
        <p:nvSpPr>
          <p:cNvPr id="20" name="Rounded Rectangle 18">
            <a:extLst>
              <a:ext uri="{FF2B5EF4-FFF2-40B4-BE49-F238E27FC236}">
                <a16:creationId xmlns:a16="http://schemas.microsoft.com/office/drawing/2014/main" id="{CE6BCD53-25C1-4514-215E-8FE7FA61CA7B}"/>
              </a:ext>
            </a:extLst>
          </p:cNvPr>
          <p:cNvSpPr/>
          <p:nvPr/>
        </p:nvSpPr>
        <p:spPr>
          <a:xfrm>
            <a:off x="3752436" y="6352249"/>
            <a:ext cx="1363705" cy="340270"/>
          </a:xfrm>
          <a:prstGeom prst="roundRect">
            <a:avLst>
              <a:gd name="adj" fmla="val 50000"/>
            </a:avLst>
          </a:pr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spAutoFit/>
          </a:bodyPr>
          <a:lstStyle/>
          <a:p>
            <a:pPr algn="ctr"/>
            <a:r>
              <a:rPr lang="en-US" sz="1100" dirty="0">
                <a:solidFill>
                  <a:schemeClr val="bg1"/>
                </a:solidFill>
                <a:latin typeface="Segoe UI Semibold" panose="020B0502040204020203" pitchFamily="34" charset="0"/>
                <a:cs typeface="Segoe UI Semibold" panose="020B0502040204020203" pitchFamily="34" charset="0"/>
              </a:rPr>
              <a:t>Sustainability</a:t>
            </a:r>
          </a:p>
        </p:txBody>
      </p:sp>
      <p:sp>
        <p:nvSpPr>
          <p:cNvPr id="23" name="Rounded Rectangle 18">
            <a:extLst>
              <a:ext uri="{FF2B5EF4-FFF2-40B4-BE49-F238E27FC236}">
                <a16:creationId xmlns:a16="http://schemas.microsoft.com/office/drawing/2014/main" id="{EE554C5C-8969-E476-EEB8-D51E80728EB9}"/>
              </a:ext>
            </a:extLst>
          </p:cNvPr>
          <p:cNvSpPr/>
          <p:nvPr/>
        </p:nvSpPr>
        <p:spPr>
          <a:xfrm>
            <a:off x="8981744" y="6365962"/>
            <a:ext cx="1363705" cy="340270"/>
          </a:xfrm>
          <a:prstGeom prst="roundRect">
            <a:avLst>
              <a:gd name="adj" fmla="val 50000"/>
            </a:avLst>
          </a:pr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spAutoFit/>
          </a:bodyPr>
          <a:lstStyle/>
          <a:p>
            <a:pPr algn="ctr"/>
            <a:r>
              <a:rPr lang="en-US" sz="1100" dirty="0">
                <a:solidFill>
                  <a:schemeClr val="bg1"/>
                </a:solidFill>
                <a:latin typeface="Segoe UI Semibold" panose="020B0502040204020203" pitchFamily="34" charset="0"/>
                <a:cs typeface="Segoe UI Semibold" panose="020B0502040204020203" pitchFamily="34" charset="0"/>
              </a:rPr>
              <a:t>Education</a:t>
            </a:r>
          </a:p>
        </p:txBody>
      </p:sp>
      <p:sp>
        <p:nvSpPr>
          <p:cNvPr id="24" name="Rounded Rectangle 20">
            <a:extLst>
              <a:ext uri="{FF2B5EF4-FFF2-40B4-BE49-F238E27FC236}">
                <a16:creationId xmlns:a16="http://schemas.microsoft.com/office/drawing/2014/main" id="{8170CC81-7308-CB1C-7C16-3127E3AC2C64}"/>
              </a:ext>
            </a:extLst>
          </p:cNvPr>
          <p:cNvSpPr/>
          <p:nvPr/>
        </p:nvSpPr>
        <p:spPr>
          <a:xfrm>
            <a:off x="10478198" y="5843253"/>
            <a:ext cx="1363705" cy="340270"/>
          </a:xfrm>
          <a:prstGeom prst="roundRect">
            <a:avLst>
              <a:gd name="adj" fmla="val 50000"/>
            </a:avLst>
          </a:pr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spAutoFit/>
          </a:bodyPr>
          <a:lstStyle/>
          <a:p>
            <a:pPr algn="ctr"/>
            <a:r>
              <a:rPr lang="en-US" sz="1100" dirty="0">
                <a:solidFill>
                  <a:schemeClr val="bg1"/>
                </a:solidFill>
                <a:latin typeface="Segoe UI Semibold" panose="020B0502040204020203" pitchFamily="34" charset="0"/>
                <a:cs typeface="Segoe UI Semibold" panose="020B0502040204020203" pitchFamily="34" charset="0"/>
              </a:rPr>
              <a:t>Energy</a:t>
            </a:r>
          </a:p>
        </p:txBody>
      </p:sp>
      <p:sp>
        <p:nvSpPr>
          <p:cNvPr id="25" name="Rounded Rectangle 62">
            <a:extLst>
              <a:ext uri="{FF2B5EF4-FFF2-40B4-BE49-F238E27FC236}">
                <a16:creationId xmlns:a16="http://schemas.microsoft.com/office/drawing/2014/main" id="{98BBC5E2-D035-3F2A-A6CE-7403403699D6}"/>
              </a:ext>
            </a:extLst>
          </p:cNvPr>
          <p:cNvSpPr/>
          <p:nvPr/>
        </p:nvSpPr>
        <p:spPr>
          <a:xfrm>
            <a:off x="10478198" y="5304516"/>
            <a:ext cx="1363705" cy="340270"/>
          </a:xfrm>
          <a:prstGeom prst="roundRect">
            <a:avLst>
              <a:gd name="adj" fmla="val 50000"/>
            </a:avLst>
          </a:pr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spAutoFit/>
          </a:bodyPr>
          <a:lstStyle/>
          <a:p>
            <a:pPr algn="ctr"/>
            <a:r>
              <a:rPr lang="en-US" sz="1100" dirty="0">
                <a:solidFill>
                  <a:schemeClr val="bg1"/>
                </a:solidFill>
                <a:latin typeface="Segoe UI Semibold" panose="020B0502040204020203" pitchFamily="34" charset="0"/>
                <a:cs typeface="Segoe UI Semibold" panose="020B0502040204020203" pitchFamily="34" charset="0"/>
              </a:rPr>
              <a:t>Financial Services</a:t>
            </a:r>
          </a:p>
        </p:txBody>
      </p:sp>
      <p:sp>
        <p:nvSpPr>
          <p:cNvPr id="27" name="Rounded Rectangle 68">
            <a:extLst>
              <a:ext uri="{FF2B5EF4-FFF2-40B4-BE49-F238E27FC236}">
                <a16:creationId xmlns:a16="http://schemas.microsoft.com/office/drawing/2014/main" id="{6C1912F3-C74F-A338-DE5F-423E0DACD8F1}"/>
              </a:ext>
            </a:extLst>
          </p:cNvPr>
          <p:cNvSpPr/>
          <p:nvPr/>
        </p:nvSpPr>
        <p:spPr>
          <a:xfrm>
            <a:off x="8981744" y="5843253"/>
            <a:ext cx="1363705" cy="340270"/>
          </a:xfrm>
          <a:prstGeom prst="roundRect">
            <a:avLst>
              <a:gd name="adj" fmla="val 50000"/>
            </a:avLst>
          </a:pr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spAutoFit/>
          </a:bodyPr>
          <a:lstStyle/>
          <a:p>
            <a:pPr algn="ctr"/>
            <a:r>
              <a:rPr lang="en-US" sz="1100" dirty="0">
                <a:solidFill>
                  <a:schemeClr val="bg1"/>
                </a:solidFill>
                <a:latin typeface="Segoe UI Semibold" panose="020B0502040204020203" pitchFamily="34" charset="0"/>
                <a:cs typeface="Segoe UI Semibold" panose="020B0502040204020203" pitchFamily="34" charset="0"/>
              </a:rPr>
              <a:t>Healthcare</a:t>
            </a:r>
          </a:p>
        </p:txBody>
      </p:sp>
      <p:sp>
        <p:nvSpPr>
          <p:cNvPr id="28" name="Rounded Rectangle 75">
            <a:extLst>
              <a:ext uri="{FF2B5EF4-FFF2-40B4-BE49-F238E27FC236}">
                <a16:creationId xmlns:a16="http://schemas.microsoft.com/office/drawing/2014/main" id="{C6F8D80B-3DBE-D581-16E3-C68ECCC68A45}"/>
              </a:ext>
            </a:extLst>
          </p:cNvPr>
          <p:cNvSpPr/>
          <p:nvPr/>
        </p:nvSpPr>
        <p:spPr>
          <a:xfrm>
            <a:off x="7485291" y="5843253"/>
            <a:ext cx="1363705" cy="340270"/>
          </a:xfrm>
          <a:prstGeom prst="roundRect">
            <a:avLst>
              <a:gd name="adj" fmla="val 50000"/>
            </a:avLst>
          </a:pr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spAutoFit/>
          </a:bodyPr>
          <a:lstStyle/>
          <a:p>
            <a:pPr algn="ctr"/>
            <a:r>
              <a:rPr lang="en-US" sz="1100" dirty="0">
                <a:solidFill>
                  <a:schemeClr val="bg1"/>
                </a:solidFill>
                <a:latin typeface="Segoe UI Semibold" panose="020B0502040204020203" pitchFamily="34" charset="0"/>
                <a:cs typeface="Segoe UI Semibold" panose="020B0502040204020203" pitchFamily="34" charset="0"/>
              </a:rPr>
              <a:t>Government</a:t>
            </a:r>
          </a:p>
        </p:txBody>
      </p:sp>
      <p:sp>
        <p:nvSpPr>
          <p:cNvPr id="29" name="Rounded Rectangle 77">
            <a:extLst>
              <a:ext uri="{FF2B5EF4-FFF2-40B4-BE49-F238E27FC236}">
                <a16:creationId xmlns:a16="http://schemas.microsoft.com/office/drawing/2014/main" id="{9181E6C6-956F-8921-F1C2-9D389338A3B7}"/>
              </a:ext>
            </a:extLst>
          </p:cNvPr>
          <p:cNvSpPr/>
          <p:nvPr/>
        </p:nvSpPr>
        <p:spPr>
          <a:xfrm>
            <a:off x="7485292" y="5307479"/>
            <a:ext cx="1363705" cy="340270"/>
          </a:xfrm>
          <a:prstGeom prst="roundRect">
            <a:avLst>
              <a:gd name="adj" fmla="val 50000"/>
            </a:avLst>
          </a:pr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spAutoFit/>
          </a:bodyPr>
          <a:lstStyle/>
          <a:p>
            <a:pPr algn="ctr"/>
            <a:r>
              <a:rPr lang="en-US" sz="1100" dirty="0">
                <a:solidFill>
                  <a:schemeClr val="bg1"/>
                </a:solidFill>
                <a:latin typeface="Segoe UI Semibold" panose="020B0502040204020203" pitchFamily="34" charset="0"/>
                <a:cs typeface="Segoe UI Semibold" panose="020B0502040204020203" pitchFamily="34" charset="0"/>
              </a:rPr>
              <a:t>Manufacturing</a:t>
            </a:r>
          </a:p>
        </p:txBody>
      </p:sp>
      <p:sp>
        <p:nvSpPr>
          <p:cNvPr id="30" name="Rounded Rectangle 18">
            <a:extLst>
              <a:ext uri="{FF2B5EF4-FFF2-40B4-BE49-F238E27FC236}">
                <a16:creationId xmlns:a16="http://schemas.microsoft.com/office/drawing/2014/main" id="{6362D2DB-332D-3CF5-F687-C964C5DA4571}"/>
              </a:ext>
            </a:extLst>
          </p:cNvPr>
          <p:cNvSpPr/>
          <p:nvPr/>
        </p:nvSpPr>
        <p:spPr>
          <a:xfrm>
            <a:off x="10478197" y="6365962"/>
            <a:ext cx="1363705" cy="340270"/>
          </a:xfrm>
          <a:prstGeom prst="roundRect">
            <a:avLst>
              <a:gd name="adj" fmla="val 50000"/>
            </a:avLst>
          </a:pr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spAutoFit/>
          </a:bodyPr>
          <a:lstStyle/>
          <a:p>
            <a:pPr algn="ctr"/>
            <a:r>
              <a:rPr lang="en-US" sz="1100" dirty="0">
                <a:solidFill>
                  <a:schemeClr val="bg1"/>
                </a:solidFill>
                <a:latin typeface="Segoe UI Semibold" panose="020B0502040204020203" pitchFamily="34" charset="0"/>
                <a:cs typeface="Segoe UI Semibold" panose="020B0502040204020203" pitchFamily="34" charset="0"/>
              </a:rPr>
              <a:t>Media</a:t>
            </a:r>
          </a:p>
        </p:txBody>
      </p:sp>
      <p:sp>
        <p:nvSpPr>
          <p:cNvPr id="31" name="Rounded Rectangle 18">
            <a:extLst>
              <a:ext uri="{FF2B5EF4-FFF2-40B4-BE49-F238E27FC236}">
                <a16:creationId xmlns:a16="http://schemas.microsoft.com/office/drawing/2014/main" id="{E7332DE9-3F57-A1A7-10D0-E3281D204CAA}"/>
              </a:ext>
            </a:extLst>
          </p:cNvPr>
          <p:cNvSpPr/>
          <p:nvPr/>
        </p:nvSpPr>
        <p:spPr>
          <a:xfrm>
            <a:off x="7485290" y="6365962"/>
            <a:ext cx="1363705" cy="340270"/>
          </a:xfrm>
          <a:prstGeom prst="roundRect">
            <a:avLst>
              <a:gd name="adj" fmla="val 50000"/>
            </a:avLst>
          </a:pr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spAutoFit/>
          </a:bodyPr>
          <a:lstStyle/>
          <a:p>
            <a:pPr algn="ctr"/>
            <a:r>
              <a:rPr lang="en-US" sz="1100" dirty="0">
                <a:solidFill>
                  <a:schemeClr val="bg1"/>
                </a:solidFill>
                <a:latin typeface="Segoe UI Semibold" panose="020B0502040204020203" pitchFamily="34" charset="0"/>
                <a:cs typeface="Segoe UI Semibold" panose="020B0502040204020203" pitchFamily="34" charset="0"/>
              </a:rPr>
              <a:t>Nonprofit</a:t>
            </a:r>
          </a:p>
        </p:txBody>
      </p:sp>
      <p:sp>
        <p:nvSpPr>
          <p:cNvPr id="32" name="Rounded Rectangle 18">
            <a:extLst>
              <a:ext uri="{FF2B5EF4-FFF2-40B4-BE49-F238E27FC236}">
                <a16:creationId xmlns:a16="http://schemas.microsoft.com/office/drawing/2014/main" id="{D2B2D76F-838C-7380-1375-417225AF3077}"/>
              </a:ext>
            </a:extLst>
          </p:cNvPr>
          <p:cNvSpPr/>
          <p:nvPr/>
        </p:nvSpPr>
        <p:spPr>
          <a:xfrm>
            <a:off x="8981745" y="5313417"/>
            <a:ext cx="1363705" cy="340270"/>
          </a:xfrm>
          <a:prstGeom prst="roundRect">
            <a:avLst>
              <a:gd name="adj" fmla="val 50000"/>
            </a:avLst>
          </a:pr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spAutoFit/>
          </a:bodyPr>
          <a:lstStyle/>
          <a:p>
            <a:pPr algn="ctr"/>
            <a:r>
              <a:rPr lang="en-US" sz="1100" dirty="0">
                <a:solidFill>
                  <a:schemeClr val="bg1"/>
                </a:solidFill>
                <a:latin typeface="Segoe UI Semibold" panose="020B0502040204020203" pitchFamily="34" charset="0"/>
                <a:cs typeface="Segoe UI Semibold" panose="020B0502040204020203" pitchFamily="34" charset="0"/>
              </a:rPr>
              <a:t>Retail</a:t>
            </a:r>
          </a:p>
        </p:txBody>
      </p:sp>
      <p:sp>
        <p:nvSpPr>
          <p:cNvPr id="35" name="TextBox 34">
            <a:extLst>
              <a:ext uri="{FF2B5EF4-FFF2-40B4-BE49-F238E27FC236}">
                <a16:creationId xmlns:a16="http://schemas.microsoft.com/office/drawing/2014/main" id="{85A3191E-B915-089C-7658-0F28CAD25D4E}"/>
              </a:ext>
            </a:extLst>
          </p:cNvPr>
          <p:cNvSpPr txBox="1"/>
          <p:nvPr/>
        </p:nvSpPr>
        <p:spPr>
          <a:xfrm>
            <a:off x="3002929" y="4808567"/>
            <a:ext cx="1532151" cy="246221"/>
          </a:xfrm>
          <a:prstGeom prst="rect">
            <a:avLst/>
          </a:prstGeom>
          <a:noFill/>
        </p:spPr>
        <p:txBody>
          <a:bodyPr wrap="none" lIns="0" tIns="0" rIns="0" bIns="0" rtlCol="0">
            <a:spAutoFit/>
          </a:bodyPr>
          <a:lstStyle/>
          <a:p>
            <a:pPr algn="l"/>
            <a:r>
              <a:rPr lang="en-US" sz="1600" b="1" dirty="0"/>
              <a:t>Functions/Roles</a:t>
            </a:r>
          </a:p>
        </p:txBody>
      </p:sp>
      <p:sp>
        <p:nvSpPr>
          <p:cNvPr id="36" name="TextBox 35">
            <a:extLst>
              <a:ext uri="{FF2B5EF4-FFF2-40B4-BE49-F238E27FC236}">
                <a16:creationId xmlns:a16="http://schemas.microsoft.com/office/drawing/2014/main" id="{A698BD74-F254-1E05-C485-BEB01625652E}"/>
              </a:ext>
            </a:extLst>
          </p:cNvPr>
          <p:cNvSpPr txBox="1"/>
          <p:nvPr/>
        </p:nvSpPr>
        <p:spPr>
          <a:xfrm>
            <a:off x="9188690" y="4846193"/>
            <a:ext cx="949812" cy="246221"/>
          </a:xfrm>
          <a:prstGeom prst="rect">
            <a:avLst/>
          </a:prstGeom>
          <a:noFill/>
        </p:spPr>
        <p:txBody>
          <a:bodyPr wrap="none" lIns="0" tIns="0" rIns="0" bIns="0" rtlCol="0">
            <a:spAutoFit/>
          </a:bodyPr>
          <a:lstStyle/>
          <a:p>
            <a:pPr algn="l"/>
            <a:r>
              <a:rPr lang="en-US" sz="1600" b="1" dirty="0"/>
              <a:t>Industries</a:t>
            </a:r>
          </a:p>
        </p:txBody>
      </p:sp>
    </p:spTree>
    <p:extLst>
      <p:ext uri="{BB962C8B-B14F-4D97-AF65-F5344CB8AC3E}">
        <p14:creationId xmlns:p14="http://schemas.microsoft.com/office/powerpoint/2010/main" val="318958998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A6D465-456F-D2DA-8166-188FD8866BD5}"/>
              </a:ext>
            </a:extLst>
          </p:cNvPr>
          <p:cNvSpPr>
            <a:spLocks noGrp="1"/>
          </p:cNvSpPr>
          <p:nvPr>
            <p:ph type="title"/>
          </p:nvPr>
        </p:nvSpPr>
        <p:spPr>
          <a:xfrm>
            <a:off x="588261" y="585216"/>
            <a:ext cx="11011601" cy="553998"/>
          </a:xfrm>
        </p:spPr>
        <p:txBody>
          <a:bodyPr/>
          <a:lstStyle/>
          <a:p>
            <a:pPr algn="ctr"/>
            <a:r>
              <a:rPr lang="en-US" noProof="0"/>
              <a:t>Leverage AI for business outcomes</a:t>
            </a:r>
            <a:endParaRPr lang="en-US"/>
          </a:p>
        </p:txBody>
      </p:sp>
      <p:grpSp>
        <p:nvGrpSpPr>
          <p:cNvPr id="2" name="Group 1">
            <a:extLst>
              <a:ext uri="{FF2B5EF4-FFF2-40B4-BE49-F238E27FC236}">
                <a16:creationId xmlns:a16="http://schemas.microsoft.com/office/drawing/2014/main" id="{35834DAB-82E9-AFA8-8A57-70BDDE432531}"/>
              </a:ext>
              <a:ext uri="{C183D7F6-B498-43B3-948B-1728B52AA6E4}">
                <adec:decorative xmlns:adec="http://schemas.microsoft.com/office/drawing/2017/decorative" val="1"/>
              </a:ext>
            </a:extLst>
          </p:cNvPr>
          <p:cNvGrpSpPr/>
          <p:nvPr/>
        </p:nvGrpSpPr>
        <p:grpSpPr>
          <a:xfrm>
            <a:off x="10744835" y="187952"/>
            <a:ext cx="1447166" cy="459051"/>
            <a:chOff x="10744835" y="187952"/>
            <a:chExt cx="1447166" cy="459051"/>
          </a:xfrm>
        </p:grpSpPr>
        <p:sp>
          <p:nvSpPr>
            <p:cNvPr id="5" name="Round Same Side Corner Rectangle 4">
              <a:extLst>
                <a:ext uri="{FF2B5EF4-FFF2-40B4-BE49-F238E27FC236}">
                  <a16:creationId xmlns:a16="http://schemas.microsoft.com/office/drawing/2014/main" id="{85743F5E-644A-9633-9CF3-C3B1C27268FA}"/>
                </a:ext>
              </a:extLst>
            </p:cNvPr>
            <p:cNvSpPr/>
            <p:nvPr/>
          </p:nvSpPr>
          <p:spPr bwMode="auto">
            <a:xfrm rot="16200000">
              <a:off x="11238892" y="-306105"/>
              <a:ext cx="459051" cy="1447166"/>
            </a:xfrm>
            <a:prstGeom prst="round2SameRect">
              <a:avLst>
                <a:gd name="adj1" fmla="val 50000"/>
                <a:gd name="adj2" fmla="val 0"/>
              </a:avLst>
            </a:pr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7" name="Rectangle 6">
              <a:extLst>
                <a:ext uri="{FF2B5EF4-FFF2-40B4-BE49-F238E27FC236}">
                  <a16:creationId xmlns:a16="http://schemas.microsoft.com/office/drawing/2014/main" id="{AF93A1BB-3D03-4E25-E57E-6B4418362572}"/>
                </a:ext>
              </a:extLst>
            </p:cNvPr>
            <p:cNvSpPr/>
            <p:nvPr/>
          </p:nvSpPr>
          <p:spPr bwMode="auto">
            <a:xfrm>
              <a:off x="11265690" y="285996"/>
              <a:ext cx="791631" cy="26296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11" rtl="0" eaLnBrk="1" fontAlgn="auto" latinLnBrk="0" hangingPunct="1">
                <a:lnSpc>
                  <a:spcPct val="90000"/>
                </a:lnSpc>
                <a:spcBef>
                  <a:spcPct val="0"/>
                </a:spcBef>
                <a:spcAft>
                  <a:spcPts val="0"/>
                </a:spcAft>
                <a:buClrTx/>
                <a:buSzTx/>
                <a:buFontTx/>
                <a:buNone/>
                <a:tabLst/>
                <a:defRPr/>
              </a:pPr>
              <a:r>
                <a:rPr kumimoji="0" lang="en-US" sz="1100" b="1" i="0" u="none" strike="noStrike" kern="1200" cap="none" spc="0" normalizeH="0" baseline="0" noProof="0">
                  <a:ln>
                    <a:noFill/>
                  </a:ln>
                  <a:solidFill>
                    <a:srgbClr val="FFFFFF"/>
                  </a:solidFill>
                  <a:effectLst/>
                  <a:uLnTx/>
                  <a:uFillTx/>
                  <a:latin typeface="Segoe UI Semibold"/>
                  <a:ea typeface="+mn-ea"/>
                  <a:cs typeface="Segoe UI Semibold" panose="020B0402040204020203" pitchFamily="34" charset="0"/>
                </a:rPr>
                <a:t>Leadership</a:t>
              </a:r>
            </a:p>
          </p:txBody>
        </p:sp>
        <p:sp>
          <p:nvSpPr>
            <p:cNvPr id="10" name="Graphic 4">
              <a:extLst>
                <a:ext uri="{FF2B5EF4-FFF2-40B4-BE49-F238E27FC236}">
                  <a16:creationId xmlns:a16="http://schemas.microsoft.com/office/drawing/2014/main" id="{8315CD84-DD74-0D4F-30D6-A468CCA21415}"/>
                </a:ext>
                <a:ext uri="{C183D7F6-B498-43B3-948B-1728B52AA6E4}">
                  <adec:decorative xmlns:adec="http://schemas.microsoft.com/office/drawing/2017/decorative" val="1"/>
                </a:ext>
              </a:extLst>
            </p:cNvPr>
            <p:cNvSpPr/>
            <p:nvPr/>
          </p:nvSpPr>
          <p:spPr>
            <a:xfrm>
              <a:off x="10909307" y="285996"/>
              <a:ext cx="232336" cy="242962"/>
            </a:xfrm>
            <a:custGeom>
              <a:avLst/>
              <a:gdLst>
                <a:gd name="connsiteX0" fmla="*/ 335777 w 506621"/>
                <a:gd name="connsiteY0" fmla="*/ 334430 h 529791"/>
                <a:gd name="connsiteX1" fmla="*/ 390698 w 506621"/>
                <a:gd name="connsiteY1" fmla="*/ 389351 h 529791"/>
                <a:gd name="connsiteX2" fmla="*/ 390698 w 506621"/>
                <a:gd name="connsiteY2" fmla="*/ 411769 h 529791"/>
                <a:gd name="connsiteX3" fmla="*/ 378171 w 506621"/>
                <a:gd name="connsiteY3" fmla="*/ 450841 h 529791"/>
                <a:gd name="connsiteX4" fmla="*/ 195264 w 506621"/>
                <a:gd name="connsiteY4" fmla="*/ 529792 h 529791"/>
                <a:gd name="connsiteX5" fmla="*/ 12454 w 506621"/>
                <a:gd name="connsiteY5" fmla="*/ 450768 h 529791"/>
                <a:gd name="connsiteX6" fmla="*/ 0 w 506621"/>
                <a:gd name="connsiteY6" fmla="*/ 411793 h 529791"/>
                <a:gd name="connsiteX7" fmla="*/ 0 w 506621"/>
                <a:gd name="connsiteY7" fmla="*/ 389327 h 529791"/>
                <a:gd name="connsiteX8" fmla="*/ 54872 w 506621"/>
                <a:gd name="connsiteY8" fmla="*/ 334430 h 529791"/>
                <a:gd name="connsiteX9" fmla="*/ 335753 w 506621"/>
                <a:gd name="connsiteY9" fmla="*/ 334430 h 529791"/>
                <a:gd name="connsiteX10" fmla="*/ 440784 w 506621"/>
                <a:gd name="connsiteY10" fmla="*/ 2414 h 529791"/>
                <a:gd name="connsiteX11" fmla="*/ 465766 w 506621"/>
                <a:gd name="connsiteY11" fmla="*/ 9227 h 529791"/>
                <a:gd name="connsiteX12" fmla="*/ 506621 w 506621"/>
                <a:gd name="connsiteY12" fmla="*/ 163489 h 529791"/>
                <a:gd name="connsiteX13" fmla="*/ 465497 w 506621"/>
                <a:gd name="connsiteY13" fmla="*/ 318215 h 529791"/>
                <a:gd name="connsiteX14" fmla="*/ 440782 w 506621"/>
                <a:gd name="connsiteY14" fmla="*/ 325964 h 529791"/>
                <a:gd name="connsiteX15" fmla="*/ 433033 w 506621"/>
                <a:gd name="connsiteY15" fmla="*/ 301248 h 529791"/>
                <a:gd name="connsiteX16" fmla="*/ 433751 w 506621"/>
                <a:gd name="connsiteY16" fmla="*/ 299998 h 529791"/>
                <a:gd name="connsiteX17" fmla="*/ 469991 w 506621"/>
                <a:gd name="connsiteY17" fmla="*/ 163489 h 529791"/>
                <a:gd name="connsiteX18" fmla="*/ 433971 w 506621"/>
                <a:gd name="connsiteY18" fmla="*/ 27396 h 529791"/>
                <a:gd name="connsiteX19" fmla="*/ 440784 w 506621"/>
                <a:gd name="connsiteY19" fmla="*/ 2414 h 529791"/>
                <a:gd name="connsiteX20" fmla="*/ 195264 w 506621"/>
                <a:gd name="connsiteY20" fmla="*/ 41486 h 529791"/>
                <a:gd name="connsiteX21" fmla="*/ 317365 w 506621"/>
                <a:gd name="connsiteY21" fmla="*/ 163587 h 529791"/>
                <a:gd name="connsiteX22" fmla="*/ 195264 w 506621"/>
                <a:gd name="connsiteY22" fmla="*/ 285688 h 529791"/>
                <a:gd name="connsiteX23" fmla="*/ 73163 w 506621"/>
                <a:gd name="connsiteY23" fmla="*/ 163587 h 529791"/>
                <a:gd name="connsiteX24" fmla="*/ 195264 w 506621"/>
                <a:gd name="connsiteY24" fmla="*/ 41486 h 529791"/>
                <a:gd name="connsiteX25" fmla="*/ 356144 w 506621"/>
                <a:gd name="connsiteY25" fmla="*/ 51156 h 529791"/>
                <a:gd name="connsiteX26" fmla="*/ 381126 w 506621"/>
                <a:gd name="connsiteY26" fmla="*/ 57994 h 529791"/>
                <a:gd name="connsiteX27" fmla="*/ 408940 w 506621"/>
                <a:gd name="connsiteY27" fmla="*/ 163489 h 529791"/>
                <a:gd name="connsiteX28" fmla="*/ 381003 w 506621"/>
                <a:gd name="connsiteY28" fmla="*/ 269180 h 529791"/>
                <a:gd name="connsiteX29" fmla="*/ 356075 w 506621"/>
                <a:gd name="connsiteY29" fmla="*/ 276215 h 529791"/>
                <a:gd name="connsiteX30" fmla="*/ 349040 w 506621"/>
                <a:gd name="connsiteY30" fmla="*/ 251289 h 529791"/>
                <a:gd name="connsiteX31" fmla="*/ 349184 w 506621"/>
                <a:gd name="connsiteY31" fmla="*/ 251036 h 529791"/>
                <a:gd name="connsiteX32" fmla="*/ 372310 w 506621"/>
                <a:gd name="connsiteY32" fmla="*/ 163489 h 529791"/>
                <a:gd name="connsiteX33" fmla="*/ 349282 w 506621"/>
                <a:gd name="connsiteY33" fmla="*/ 76114 h 529791"/>
                <a:gd name="connsiteX34" fmla="*/ 356144 w 506621"/>
                <a:gd name="connsiteY34" fmla="*/ 51156 h 52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06621" h="529791">
                  <a:moveTo>
                    <a:pt x="335777" y="334430"/>
                  </a:moveTo>
                  <a:cubicBezTo>
                    <a:pt x="366110" y="334430"/>
                    <a:pt x="390698" y="359019"/>
                    <a:pt x="390698" y="389351"/>
                  </a:cubicBezTo>
                  <a:lnTo>
                    <a:pt x="390698" y="411769"/>
                  </a:lnTo>
                  <a:cubicBezTo>
                    <a:pt x="390701" y="425781"/>
                    <a:pt x="386320" y="439442"/>
                    <a:pt x="378171" y="450841"/>
                  </a:cubicBezTo>
                  <a:cubicBezTo>
                    <a:pt x="340442" y="503662"/>
                    <a:pt x="278781" y="529792"/>
                    <a:pt x="195264" y="529792"/>
                  </a:cubicBezTo>
                  <a:cubicBezTo>
                    <a:pt x="111722" y="529792"/>
                    <a:pt x="50110" y="503613"/>
                    <a:pt x="12454" y="450768"/>
                  </a:cubicBezTo>
                  <a:cubicBezTo>
                    <a:pt x="4350" y="439388"/>
                    <a:pt x="-4" y="425764"/>
                    <a:pt x="0" y="411793"/>
                  </a:cubicBezTo>
                  <a:lnTo>
                    <a:pt x="0" y="389327"/>
                  </a:lnTo>
                  <a:cubicBezTo>
                    <a:pt x="13" y="359024"/>
                    <a:pt x="24569" y="334457"/>
                    <a:pt x="54872" y="334430"/>
                  </a:cubicBezTo>
                  <a:lnTo>
                    <a:pt x="335753" y="334430"/>
                  </a:lnTo>
                  <a:close/>
                  <a:moveTo>
                    <a:pt x="440784" y="2414"/>
                  </a:moveTo>
                  <a:cubicBezTo>
                    <a:pt x="449566" y="-2600"/>
                    <a:pt x="460748" y="449"/>
                    <a:pt x="465766" y="9227"/>
                  </a:cubicBezTo>
                  <a:cubicBezTo>
                    <a:pt x="492613" y="56201"/>
                    <a:pt x="506699" y="109384"/>
                    <a:pt x="506621" y="163489"/>
                  </a:cubicBezTo>
                  <a:cubicBezTo>
                    <a:pt x="506621" y="218532"/>
                    <a:pt x="492311" y="271524"/>
                    <a:pt x="465497" y="318215"/>
                  </a:cubicBezTo>
                  <a:cubicBezTo>
                    <a:pt x="460811" y="327180"/>
                    <a:pt x="449746" y="330650"/>
                    <a:pt x="440782" y="325964"/>
                  </a:cubicBezTo>
                  <a:cubicBezTo>
                    <a:pt x="431817" y="321278"/>
                    <a:pt x="428349" y="310213"/>
                    <a:pt x="433033" y="301248"/>
                  </a:cubicBezTo>
                  <a:cubicBezTo>
                    <a:pt x="433255" y="300823"/>
                    <a:pt x="433495" y="300406"/>
                    <a:pt x="433751" y="299998"/>
                  </a:cubicBezTo>
                  <a:cubicBezTo>
                    <a:pt x="457580" y="258454"/>
                    <a:pt x="470076" y="211381"/>
                    <a:pt x="469991" y="163489"/>
                  </a:cubicBezTo>
                  <a:cubicBezTo>
                    <a:pt x="469991" y="115064"/>
                    <a:pt x="457463" y="68495"/>
                    <a:pt x="433971" y="27396"/>
                  </a:cubicBezTo>
                  <a:cubicBezTo>
                    <a:pt x="428957" y="18615"/>
                    <a:pt x="432007" y="7433"/>
                    <a:pt x="440784" y="2414"/>
                  </a:cubicBezTo>
                  <a:close/>
                  <a:moveTo>
                    <a:pt x="195264" y="41486"/>
                  </a:moveTo>
                  <a:cubicBezTo>
                    <a:pt x="262698" y="41486"/>
                    <a:pt x="317365" y="96153"/>
                    <a:pt x="317365" y="163587"/>
                  </a:cubicBezTo>
                  <a:cubicBezTo>
                    <a:pt x="317365" y="231021"/>
                    <a:pt x="262698" y="285688"/>
                    <a:pt x="195264" y="285688"/>
                  </a:cubicBezTo>
                  <a:cubicBezTo>
                    <a:pt x="127829" y="285688"/>
                    <a:pt x="73163" y="231021"/>
                    <a:pt x="73163" y="163587"/>
                  </a:cubicBezTo>
                  <a:cubicBezTo>
                    <a:pt x="73163" y="96153"/>
                    <a:pt x="127829" y="41486"/>
                    <a:pt x="195264" y="41486"/>
                  </a:cubicBezTo>
                  <a:close/>
                  <a:moveTo>
                    <a:pt x="356144" y="51156"/>
                  </a:moveTo>
                  <a:cubicBezTo>
                    <a:pt x="364930" y="46146"/>
                    <a:pt x="376115" y="49208"/>
                    <a:pt x="381126" y="57994"/>
                  </a:cubicBezTo>
                  <a:cubicBezTo>
                    <a:pt x="399409" y="90144"/>
                    <a:pt x="408996" y="126504"/>
                    <a:pt x="408940" y="163489"/>
                  </a:cubicBezTo>
                  <a:cubicBezTo>
                    <a:pt x="408940" y="201047"/>
                    <a:pt x="399221" y="237238"/>
                    <a:pt x="381003" y="269180"/>
                  </a:cubicBezTo>
                  <a:cubicBezTo>
                    <a:pt x="376063" y="278005"/>
                    <a:pt x="364903" y="281155"/>
                    <a:pt x="356075" y="276215"/>
                  </a:cubicBezTo>
                  <a:cubicBezTo>
                    <a:pt x="347250" y="271275"/>
                    <a:pt x="344100" y="260115"/>
                    <a:pt x="349040" y="251289"/>
                  </a:cubicBezTo>
                  <a:cubicBezTo>
                    <a:pt x="349086" y="251204"/>
                    <a:pt x="349135" y="251119"/>
                    <a:pt x="349184" y="251036"/>
                  </a:cubicBezTo>
                  <a:cubicBezTo>
                    <a:pt x="364388" y="224366"/>
                    <a:pt x="372361" y="194188"/>
                    <a:pt x="372310" y="163489"/>
                  </a:cubicBezTo>
                  <a:cubicBezTo>
                    <a:pt x="372361" y="132857"/>
                    <a:pt x="364425" y="102741"/>
                    <a:pt x="349282" y="76114"/>
                  </a:cubicBezTo>
                  <a:cubicBezTo>
                    <a:pt x="344293" y="67326"/>
                    <a:pt x="347362" y="56158"/>
                    <a:pt x="356144" y="51156"/>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grpSp>
      <p:sp>
        <p:nvSpPr>
          <p:cNvPr id="19" name="Rectangle: Rounded Corners 5">
            <a:extLst>
              <a:ext uri="{FF2B5EF4-FFF2-40B4-BE49-F238E27FC236}">
                <a16:creationId xmlns:a16="http://schemas.microsoft.com/office/drawing/2014/main" id="{4FBA782F-B5A0-73EB-D084-70477C5A42DC}"/>
              </a:ext>
              <a:ext uri="{C183D7F6-B498-43B3-948B-1728B52AA6E4}">
                <adec:decorative xmlns:adec="http://schemas.microsoft.com/office/drawing/2017/decorative" val="1"/>
              </a:ext>
            </a:extLst>
          </p:cNvPr>
          <p:cNvSpPr/>
          <p:nvPr/>
        </p:nvSpPr>
        <p:spPr bwMode="auto">
          <a:xfrm>
            <a:off x="590199" y="1709310"/>
            <a:ext cx="11011602" cy="4473126"/>
          </a:xfrm>
          <a:prstGeom prst="roundRect">
            <a:avLst>
              <a:gd name="adj" fmla="val 3003"/>
            </a:avLst>
          </a:prstGeom>
          <a:gradFill flip="none" rotWithShape="1">
            <a:gsLst>
              <a:gs pos="0">
                <a:schemeClr val="bg1">
                  <a:alpha val="30000"/>
                </a:schemeClr>
              </a:gs>
              <a:gs pos="100000">
                <a:schemeClr val="bg1">
                  <a:alpha val="80000"/>
                </a:schemeClr>
              </a:gs>
            </a:gsLst>
            <a:lin ang="18900000" scaled="1"/>
            <a:tileRect/>
          </a:gradFill>
          <a:ln w="19050">
            <a:gradFill flip="none" rotWithShape="1">
              <a:gsLst>
                <a:gs pos="50000">
                  <a:schemeClr val="bg1">
                    <a:alpha val="20000"/>
                  </a:schemeClr>
                </a:gs>
                <a:gs pos="0">
                  <a:schemeClr val="bg1"/>
                </a:gs>
                <a:gs pos="100000">
                  <a:schemeClr val="bg1"/>
                </a:gs>
              </a:gsLst>
              <a:lin ang="81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IN" sz="1600" err="1">
              <a:solidFill>
                <a:schemeClr val="tx1"/>
              </a:solidFill>
              <a:latin typeface="Segoe UI"/>
              <a:cs typeface="Segoe UI" pitchFamily="34" charset="0"/>
            </a:endParaRPr>
          </a:p>
        </p:txBody>
      </p:sp>
      <p:cxnSp>
        <p:nvCxnSpPr>
          <p:cNvPr id="20" name="Straight Connector 19">
            <a:extLst>
              <a:ext uri="{FF2B5EF4-FFF2-40B4-BE49-F238E27FC236}">
                <a16:creationId xmlns:a16="http://schemas.microsoft.com/office/drawing/2014/main" id="{0F2CA996-9497-C10E-2070-380C8317605B}"/>
              </a:ext>
              <a:ext uri="{C183D7F6-B498-43B3-948B-1728B52AA6E4}">
                <adec:decorative xmlns:adec="http://schemas.microsoft.com/office/drawing/2017/decorative" val="1"/>
              </a:ext>
            </a:extLst>
          </p:cNvPr>
          <p:cNvCxnSpPr>
            <a:cxnSpLocks/>
          </p:cNvCxnSpPr>
          <p:nvPr/>
        </p:nvCxnSpPr>
        <p:spPr>
          <a:xfrm>
            <a:off x="3316585" y="1709310"/>
            <a:ext cx="0" cy="4473126"/>
          </a:xfrm>
          <a:prstGeom prst="line">
            <a:avLst/>
          </a:prstGeom>
          <a:ln>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5802BC1-650B-1690-7A3E-FD4EE4CD44B5}"/>
              </a:ext>
              <a:ext uri="{C183D7F6-B498-43B3-948B-1728B52AA6E4}">
                <adec:decorative xmlns:adec="http://schemas.microsoft.com/office/drawing/2017/decorative" val="1"/>
              </a:ext>
            </a:extLst>
          </p:cNvPr>
          <p:cNvCxnSpPr>
            <a:cxnSpLocks/>
          </p:cNvCxnSpPr>
          <p:nvPr/>
        </p:nvCxnSpPr>
        <p:spPr>
          <a:xfrm>
            <a:off x="6093102" y="1709310"/>
            <a:ext cx="0" cy="4473126"/>
          </a:xfrm>
          <a:prstGeom prst="line">
            <a:avLst/>
          </a:prstGeom>
          <a:ln>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B042056-48D7-00DB-461E-3020D84C948C}"/>
              </a:ext>
              <a:ext uri="{C183D7F6-B498-43B3-948B-1728B52AA6E4}">
                <adec:decorative xmlns:adec="http://schemas.microsoft.com/office/drawing/2017/decorative" val="1"/>
              </a:ext>
            </a:extLst>
          </p:cNvPr>
          <p:cNvCxnSpPr>
            <a:cxnSpLocks/>
          </p:cNvCxnSpPr>
          <p:nvPr/>
        </p:nvCxnSpPr>
        <p:spPr>
          <a:xfrm>
            <a:off x="8873330" y="1709310"/>
            <a:ext cx="0" cy="4473126"/>
          </a:xfrm>
          <a:prstGeom prst="line">
            <a:avLst/>
          </a:prstGeom>
          <a:ln>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13" name="Picture 12" descr="Title page of the Business Leader’s guide for AI adoption e-book">
            <a:extLst>
              <a:ext uri="{FF2B5EF4-FFF2-40B4-BE49-F238E27FC236}">
                <a16:creationId xmlns:a16="http://schemas.microsoft.com/office/drawing/2014/main" id="{5E210B15-077B-FA82-829E-BA20733FEA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2007" y="1887079"/>
            <a:ext cx="2343572" cy="1373870"/>
          </a:xfrm>
          <a:prstGeom prst="roundRect">
            <a:avLst>
              <a:gd name="adj" fmla="val 6112"/>
            </a:avLst>
          </a:prstGeom>
          <a:ln w="3175">
            <a:solidFill>
              <a:schemeClr val="bg1">
                <a:lumMod val="50000"/>
              </a:schemeClr>
            </a:solidFill>
          </a:ln>
        </p:spPr>
      </p:pic>
      <p:sp>
        <p:nvSpPr>
          <p:cNvPr id="11" name="TextBox 10">
            <a:extLst>
              <a:ext uri="{FF2B5EF4-FFF2-40B4-BE49-F238E27FC236}">
                <a16:creationId xmlns:a16="http://schemas.microsoft.com/office/drawing/2014/main" id="{2FF166FA-6BE6-D3D2-7386-41064BC1053D}"/>
              </a:ext>
            </a:extLst>
          </p:cNvPr>
          <p:cNvSpPr txBox="1"/>
          <p:nvPr/>
        </p:nvSpPr>
        <p:spPr>
          <a:xfrm>
            <a:off x="806279" y="4396568"/>
            <a:ext cx="2230836" cy="73866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spcAft>
                <a:spcPts val="2000"/>
              </a:spcAft>
              <a:defRPr/>
            </a:pPr>
            <a:r>
              <a:rPr kumimoji="0" lang="en-US" sz="1200" b="0" i="0" u="none" strike="noStrike" kern="1200" cap="none" spc="0" normalizeH="0" baseline="0" noProof="0">
                <a:ln>
                  <a:noFill/>
                </a:ln>
                <a:solidFill>
                  <a:srgbClr val="000000"/>
                </a:solidFill>
                <a:effectLst/>
                <a:uLnTx/>
                <a:uFillTx/>
                <a:latin typeface="Segoe UI"/>
                <a:ea typeface="+mn-ea"/>
                <a:cs typeface="Segoe UI"/>
              </a:rPr>
              <a:t>Get tips for your AI journey with actionable</a:t>
            </a:r>
            <a:r>
              <a:rPr lang="en-US" sz="1200">
                <a:solidFill>
                  <a:srgbClr val="000000"/>
                </a:solidFill>
                <a:latin typeface="Segoe UI"/>
                <a:cs typeface="Segoe UI"/>
              </a:rPr>
              <a:t> </a:t>
            </a:r>
            <a:r>
              <a:rPr kumimoji="0" lang="en-US" sz="1200" b="0" i="0" u="none" strike="noStrike" kern="1200" cap="none" spc="0" normalizeH="0" baseline="0" noProof="0">
                <a:ln>
                  <a:noFill/>
                </a:ln>
                <a:solidFill>
                  <a:srgbClr val="000000"/>
                </a:solidFill>
                <a:effectLst/>
                <a:uLnTx/>
                <a:uFillTx/>
                <a:latin typeface="Segoe UI"/>
                <a:ea typeface="+mn-ea"/>
                <a:cs typeface="Segoe UI"/>
              </a:rPr>
              <a:t>guidance from early adopters with </a:t>
            </a:r>
            <a:r>
              <a:rPr lang="en-US" sz="1200">
                <a:solidFill>
                  <a:srgbClr val="000000"/>
                </a:solidFill>
                <a:latin typeface="Segoe UI"/>
                <a:cs typeface="Segoe UI"/>
              </a:rPr>
              <a:t>the </a:t>
            </a:r>
            <a:r>
              <a:rPr lang="en-US" sz="1200">
                <a:solidFill>
                  <a:srgbClr val="0078D4"/>
                </a:solidFill>
                <a:cs typeface="Segoe UI Semibold" panose="020B0502040204020203" pitchFamily="34" charset="0"/>
                <a:hlinkClick r:id="rId4">
                  <a:extLst>
                    <a:ext uri="{A12FA001-AC4F-418D-AE19-62706E023703}">
                      <ahyp:hlinkClr xmlns:ahyp="http://schemas.microsoft.com/office/drawing/2018/hyperlinkcolor" val="tx"/>
                    </a:ext>
                  </a:extLst>
                </a:hlinkClick>
              </a:rPr>
              <a:t>Business Leader’s guide for AI adoption</a:t>
            </a:r>
            <a:r>
              <a:rPr lang="en-US" sz="1200">
                <a:solidFill>
                  <a:srgbClr val="000000"/>
                </a:solidFill>
                <a:latin typeface="Segoe UI"/>
                <a:cs typeface="Segoe UI"/>
              </a:rPr>
              <a:t>.</a:t>
            </a:r>
            <a:endParaRPr lang="en-US">
              <a:cs typeface="Segoe UI"/>
            </a:endParaRPr>
          </a:p>
        </p:txBody>
      </p:sp>
      <p:pic>
        <p:nvPicPr>
          <p:cNvPr id="3" name="Picture 2" descr="Title page of the Leading in the Era of AI: Creating an AI Council - An Exercise in Transparent Leadership whitepaper">
            <a:extLst>
              <a:ext uri="{FF2B5EF4-FFF2-40B4-BE49-F238E27FC236}">
                <a16:creationId xmlns:a16="http://schemas.microsoft.com/office/drawing/2014/main" id="{1AF14F3A-9DA2-334D-B34D-5B7DA09183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33715" y="1887079"/>
            <a:ext cx="2338381" cy="2331720"/>
          </a:xfrm>
          <a:prstGeom prst="roundRect">
            <a:avLst>
              <a:gd name="adj" fmla="val 2150"/>
            </a:avLst>
          </a:prstGeom>
          <a:ln w="3175">
            <a:solidFill>
              <a:schemeClr val="bg1">
                <a:lumMod val="50000"/>
              </a:schemeClr>
            </a:solidFill>
          </a:ln>
        </p:spPr>
      </p:pic>
      <p:sp>
        <p:nvSpPr>
          <p:cNvPr id="6" name="TextBox 5">
            <a:extLst>
              <a:ext uri="{FF2B5EF4-FFF2-40B4-BE49-F238E27FC236}">
                <a16:creationId xmlns:a16="http://schemas.microsoft.com/office/drawing/2014/main" id="{F6971144-AF75-CD1C-6E08-5DE853300537}"/>
              </a:ext>
            </a:extLst>
          </p:cNvPr>
          <p:cNvSpPr txBox="1"/>
          <p:nvPr/>
        </p:nvSpPr>
        <p:spPr>
          <a:xfrm>
            <a:off x="3628613" y="4396568"/>
            <a:ext cx="2064616" cy="129266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spcAft>
                <a:spcPts val="2000"/>
              </a:spcAft>
              <a:defRPr/>
            </a:pPr>
            <a:r>
              <a:rPr kumimoji="0" lang="en-US" sz="1200" b="0" i="0" u="none" strike="noStrike" kern="1200" cap="none" spc="0" normalizeH="0" baseline="0" noProof="0">
                <a:ln>
                  <a:noFill/>
                </a:ln>
                <a:solidFill>
                  <a:srgbClr val="000000"/>
                </a:solidFill>
                <a:effectLst/>
                <a:uLnTx/>
                <a:uFillTx/>
                <a:latin typeface="Segoe UI"/>
                <a:ea typeface="+mn-ea"/>
                <a:cs typeface="Segoe UI"/>
              </a:rPr>
              <a:t>Explore practical guidance for aligning AI strategy</a:t>
            </a:r>
            <a:r>
              <a:rPr lang="en-US" sz="1200">
                <a:solidFill>
                  <a:srgbClr val="000000"/>
                </a:solidFill>
                <a:latin typeface="Segoe UI"/>
                <a:cs typeface="Segoe UI"/>
              </a:rPr>
              <a:t> </a:t>
            </a:r>
            <a:r>
              <a:rPr kumimoji="0" lang="en-US" sz="1200" b="0" i="0" u="none" strike="noStrike" kern="1200" cap="none" spc="0" normalizeH="0" baseline="0" noProof="0">
                <a:ln>
                  <a:noFill/>
                </a:ln>
                <a:solidFill>
                  <a:srgbClr val="000000"/>
                </a:solidFill>
                <a:effectLst/>
                <a:uLnTx/>
                <a:uFillTx/>
                <a:latin typeface="Segoe UI"/>
                <a:ea typeface="+mn-ea"/>
                <a:cs typeface="Segoe UI"/>
              </a:rPr>
              <a:t>with business goals and mitigating risk with </a:t>
            </a:r>
            <a:r>
              <a:rPr lang="en-US" sz="1200">
                <a:solidFill>
                  <a:srgbClr val="000000"/>
                </a:solidFill>
                <a:latin typeface="Segoe UI"/>
                <a:cs typeface="Segoe UI"/>
              </a:rPr>
              <a:t>the </a:t>
            </a:r>
            <a:r>
              <a:rPr lang="en-US" sz="1200">
                <a:solidFill>
                  <a:srgbClr val="0078D4"/>
                </a:solidFill>
                <a:cs typeface="Segoe UI Semibold" panose="020B0502040204020203" pitchFamily="34" charset="0"/>
                <a:hlinkClick r:id="rId6">
                  <a:extLst>
                    <a:ext uri="{A12FA001-AC4F-418D-AE19-62706E023703}">
                      <ahyp:hlinkClr xmlns:ahyp="http://schemas.microsoft.com/office/drawing/2018/hyperlinkcolor" val="tx"/>
                    </a:ext>
                  </a:extLst>
                </a:hlinkClick>
              </a:rPr>
              <a:t>Leading in the Era of AI: Creating an AI Council - An Exercise in Transparent Leadership</a:t>
            </a:r>
            <a:r>
              <a:rPr lang="en-US" sz="1200">
                <a:solidFill>
                  <a:srgbClr val="0078D4"/>
                </a:solidFill>
                <a:cs typeface="Segoe UI Semibold" panose="020B0502040204020203" pitchFamily="34" charset="0"/>
              </a:rPr>
              <a:t> </a:t>
            </a:r>
            <a:r>
              <a:rPr kumimoji="0" lang="en-US" sz="1200" b="0" i="0" u="none" strike="noStrike" kern="1200" cap="none" spc="0" normalizeH="0" baseline="0" noProof="0">
                <a:ln>
                  <a:noFill/>
                </a:ln>
                <a:solidFill>
                  <a:srgbClr val="000000"/>
                </a:solidFill>
                <a:effectLst/>
                <a:uLnTx/>
                <a:uFillTx/>
                <a:latin typeface="Segoe UI"/>
                <a:ea typeface="+mn-ea"/>
                <a:cs typeface="Segoe UI"/>
              </a:rPr>
              <a:t>whitepaper</a:t>
            </a:r>
            <a:r>
              <a:rPr lang="en-US" sz="1200">
                <a:solidFill>
                  <a:srgbClr val="000000"/>
                </a:solidFill>
                <a:latin typeface="Segoe UI"/>
                <a:cs typeface="Segoe UI"/>
              </a:rPr>
              <a:t>.</a:t>
            </a:r>
            <a:endParaRPr lang="en-US" sz="1200" b="0" i="0" u="none" strike="noStrike" kern="1200" cap="none" spc="0" normalizeH="0" baseline="0" noProof="0">
              <a:ln>
                <a:noFill/>
              </a:ln>
              <a:solidFill>
                <a:srgbClr val="000000"/>
              </a:solidFill>
              <a:effectLst/>
              <a:uLnTx/>
              <a:uFillTx/>
              <a:latin typeface="Segoe UI"/>
              <a:cs typeface="Segoe UI"/>
            </a:endParaRPr>
          </a:p>
        </p:txBody>
      </p:sp>
      <p:pic>
        <p:nvPicPr>
          <p:cNvPr id="8" name="Picture 7" descr="Title page of the whitepaper, Leading in the Era of AI: It's not about AI - It's about trust">
            <a:extLst>
              <a:ext uri="{FF2B5EF4-FFF2-40B4-BE49-F238E27FC236}">
                <a16:creationId xmlns:a16="http://schemas.microsoft.com/office/drawing/2014/main" id="{4FFD51AB-E64F-86C1-910C-132F729CB48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10232" y="1887079"/>
            <a:ext cx="2342092" cy="2333038"/>
          </a:xfrm>
          <a:prstGeom prst="roundRect">
            <a:avLst>
              <a:gd name="adj" fmla="val 2150"/>
            </a:avLst>
          </a:prstGeom>
          <a:ln w="3175">
            <a:solidFill>
              <a:schemeClr val="bg1">
                <a:lumMod val="50000"/>
              </a:schemeClr>
            </a:solidFill>
          </a:ln>
        </p:spPr>
      </p:pic>
      <p:sp>
        <p:nvSpPr>
          <p:cNvPr id="16" name="TextBox 15">
            <a:extLst>
              <a:ext uri="{FF2B5EF4-FFF2-40B4-BE49-F238E27FC236}">
                <a16:creationId xmlns:a16="http://schemas.microsoft.com/office/drawing/2014/main" id="{4AC0C19B-B24E-9F78-C399-C99E7C266D9F}"/>
              </a:ext>
            </a:extLst>
          </p:cNvPr>
          <p:cNvSpPr txBox="1"/>
          <p:nvPr/>
        </p:nvSpPr>
        <p:spPr>
          <a:xfrm>
            <a:off x="6389296" y="4396568"/>
            <a:ext cx="2145104" cy="110799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spcAft>
                <a:spcPts val="2000"/>
              </a:spcAft>
              <a:defRPr/>
            </a:pPr>
            <a:r>
              <a:rPr lang="en-US" sz="1200">
                <a:solidFill>
                  <a:srgbClr val="000000"/>
                </a:solidFill>
                <a:latin typeface="Segoe UI"/>
                <a:cs typeface="Segoe UI"/>
              </a:rPr>
              <a:t>Learn about building trust and putting human connections first to get the most from AI with the whitepaper, </a:t>
            </a:r>
            <a:r>
              <a:rPr lang="en-US" sz="1200">
                <a:solidFill>
                  <a:srgbClr val="0078D4"/>
                </a:solidFill>
                <a:cs typeface="Segoe UI Semibold" panose="020B0502040204020203" pitchFamily="34" charset="0"/>
                <a:hlinkClick r:id="rId8">
                  <a:extLst>
                    <a:ext uri="{A12FA001-AC4F-418D-AE19-62706E023703}">
                      <ahyp:hlinkClr xmlns:ahyp="http://schemas.microsoft.com/office/drawing/2018/hyperlinkcolor" val="tx"/>
                    </a:ext>
                  </a:extLst>
                </a:hlinkClick>
              </a:rPr>
              <a:t>Leading in the Era of AI: It's not about AI - It's about </a:t>
            </a:r>
            <a:r>
              <a:rPr lang="en-US" sz="1200" i="1">
                <a:solidFill>
                  <a:srgbClr val="0078D4"/>
                </a:solidFill>
                <a:cs typeface="Segoe UI Semibold" panose="020B0502040204020203" pitchFamily="34" charset="0"/>
                <a:hlinkClick r:id="rId8">
                  <a:extLst>
                    <a:ext uri="{A12FA001-AC4F-418D-AE19-62706E023703}">
                      <ahyp:hlinkClr xmlns:ahyp="http://schemas.microsoft.com/office/drawing/2018/hyperlinkcolor" val="tx"/>
                    </a:ext>
                  </a:extLst>
                </a:hlinkClick>
              </a:rPr>
              <a:t>trust</a:t>
            </a:r>
            <a:r>
              <a:rPr lang="en-US" sz="1200">
                <a:solidFill>
                  <a:srgbClr val="0078D4"/>
                </a:solidFill>
                <a:latin typeface="Segoe UI"/>
                <a:cs typeface="Segoe UI"/>
              </a:rPr>
              <a:t>.</a:t>
            </a:r>
            <a:endParaRPr lang="en-US" sz="1200" i="1">
              <a:solidFill>
                <a:srgbClr val="0078D4"/>
              </a:solidFill>
              <a:cs typeface="Segoe UI"/>
            </a:endParaRPr>
          </a:p>
        </p:txBody>
      </p:sp>
      <p:pic>
        <p:nvPicPr>
          <p:cNvPr id="9" name="Picture 8" descr="Title page of the Leading in the Era of AI: Recommended Principles for Selecting AI Suppliers whitepaper">
            <a:extLst>
              <a:ext uri="{FF2B5EF4-FFF2-40B4-BE49-F238E27FC236}">
                <a16:creationId xmlns:a16="http://schemas.microsoft.com/office/drawing/2014/main" id="{F68F0BF8-F315-B47B-DD6F-FB0012872F8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090462" y="1887079"/>
            <a:ext cx="2337624" cy="2337859"/>
          </a:xfrm>
          <a:prstGeom prst="roundRect">
            <a:avLst>
              <a:gd name="adj" fmla="val 2150"/>
            </a:avLst>
          </a:prstGeom>
          <a:ln w="3175">
            <a:solidFill>
              <a:schemeClr val="bg1">
                <a:lumMod val="50000"/>
              </a:schemeClr>
            </a:solidFill>
          </a:ln>
        </p:spPr>
      </p:pic>
      <p:sp>
        <p:nvSpPr>
          <p:cNvPr id="17" name="TextBox 16">
            <a:extLst>
              <a:ext uri="{FF2B5EF4-FFF2-40B4-BE49-F238E27FC236}">
                <a16:creationId xmlns:a16="http://schemas.microsoft.com/office/drawing/2014/main" id="{E5D2CD39-BBD4-3E27-E653-222060E3D7F5}"/>
              </a:ext>
            </a:extLst>
          </p:cNvPr>
          <p:cNvSpPr txBox="1"/>
          <p:nvPr/>
        </p:nvSpPr>
        <p:spPr>
          <a:xfrm>
            <a:off x="9089784" y="4396568"/>
            <a:ext cx="2326790" cy="129266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spcAft>
                <a:spcPts val="2000"/>
              </a:spcAft>
              <a:defRPr/>
            </a:pPr>
            <a:r>
              <a:rPr lang="en-US" sz="1200">
                <a:solidFill>
                  <a:srgbClr val="000000"/>
                </a:solidFill>
                <a:ea typeface="+mn-lt"/>
                <a:cs typeface="+mn-lt"/>
              </a:rPr>
              <a:t>Read how those you enlist to support your success will guide it to the next horizon of business expansion with the</a:t>
            </a:r>
            <a:r>
              <a:rPr lang="en-US" sz="1200">
                <a:solidFill>
                  <a:srgbClr val="000000"/>
                </a:solidFill>
                <a:latin typeface="Segoe UI"/>
                <a:cs typeface="Segoe UI"/>
              </a:rPr>
              <a:t> </a:t>
            </a:r>
            <a:r>
              <a:rPr lang="en-US" sz="1200">
                <a:solidFill>
                  <a:srgbClr val="0078D4"/>
                </a:solidFill>
                <a:cs typeface="Segoe UI Semibold" panose="020B0502040204020203" pitchFamily="34" charset="0"/>
                <a:hlinkClick r:id="rId10">
                  <a:extLst>
                    <a:ext uri="{A12FA001-AC4F-418D-AE19-62706E023703}">
                      <ahyp:hlinkClr xmlns:ahyp="http://schemas.microsoft.com/office/drawing/2018/hyperlinkcolor" val="tx"/>
                    </a:ext>
                  </a:extLst>
                </a:hlinkClick>
              </a:rPr>
              <a:t>Leading in the Era of AI: Recommended Principles for Selecting AI Suppliers</a:t>
            </a:r>
            <a:r>
              <a:rPr lang="en-US" sz="1200">
                <a:solidFill>
                  <a:srgbClr val="0078D4"/>
                </a:solidFill>
                <a:cs typeface="Segoe UI Semibold" panose="020B0502040204020203" pitchFamily="34" charset="0"/>
              </a:rPr>
              <a:t> </a:t>
            </a:r>
            <a:r>
              <a:rPr lang="en-US" sz="1200">
                <a:solidFill>
                  <a:srgbClr val="000000"/>
                </a:solidFill>
                <a:latin typeface="Segoe UI"/>
                <a:cs typeface="Segoe UI"/>
              </a:rPr>
              <a:t>whitepaper.</a:t>
            </a:r>
            <a:endParaRPr lang="en-US" sz="1200" i="1">
              <a:solidFill>
                <a:srgbClr val="FEA38B"/>
              </a:solidFill>
              <a:cs typeface="Segoe UI"/>
            </a:endParaRPr>
          </a:p>
        </p:txBody>
      </p:sp>
    </p:spTree>
    <p:extLst>
      <p:ext uri="{BB962C8B-B14F-4D97-AF65-F5344CB8AC3E}">
        <p14:creationId xmlns:p14="http://schemas.microsoft.com/office/powerpoint/2010/main" val="353207642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76A47-7390-C236-C59E-FD5B675634C8}"/>
            </a:ext>
          </a:extLst>
        </p:cNvPr>
        <p:cNvGrpSpPr/>
        <p:nvPr/>
      </p:nvGrpSpPr>
      <p:grpSpPr>
        <a:xfrm>
          <a:off x="0" y="0"/>
          <a:ext cx="0" cy="0"/>
          <a:chOff x="0" y="0"/>
          <a:chExt cx="0" cy="0"/>
        </a:xfrm>
      </p:grpSpPr>
      <p:sp>
        <p:nvSpPr>
          <p:cNvPr id="10" name="Title 10">
            <a:extLst>
              <a:ext uri="{FF2B5EF4-FFF2-40B4-BE49-F238E27FC236}">
                <a16:creationId xmlns:a16="http://schemas.microsoft.com/office/drawing/2014/main" id="{E2C63CB6-1010-899A-E08B-461859D21C1F}"/>
              </a:ext>
            </a:extLst>
          </p:cNvPr>
          <p:cNvSpPr txBox="1">
            <a:spLocks noGrp="1"/>
          </p:cNvSpPr>
          <p:nvPr>
            <p:ph type="title"/>
          </p:nvPr>
        </p:nvSpPr>
        <p:spPr>
          <a:xfrm>
            <a:off x="588260" y="480568"/>
            <a:ext cx="11011601" cy="1089529"/>
          </a:xfrm>
        </p:spPr>
        <p:txBody>
          <a:bodyPr vert="horz" lIns="91440" tIns="45720" rIns="91440" bIns="4572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r>
              <a:rPr lang="en-US" sz="3600" noProof="0" dirty="0"/>
              <a:t>3 essentials for Copilot success</a:t>
            </a:r>
            <a:br>
              <a:rPr lang="en-US" sz="3600" noProof="0" dirty="0"/>
            </a:br>
            <a:endParaRPr lang="en-US" sz="3600" noProof="0" dirty="0"/>
          </a:p>
        </p:txBody>
      </p:sp>
      <p:sp>
        <p:nvSpPr>
          <p:cNvPr id="75" name="TextBox 74">
            <a:extLst>
              <a:ext uri="{FF2B5EF4-FFF2-40B4-BE49-F238E27FC236}">
                <a16:creationId xmlns:a16="http://schemas.microsoft.com/office/drawing/2014/main" id="{56A65280-95CB-CB6F-E730-197D8815A438}"/>
              </a:ext>
              <a:ext uri="{C183D7F6-B498-43B3-948B-1728B52AA6E4}">
                <adec:decorative xmlns:adec="http://schemas.microsoft.com/office/drawing/2017/decorative" val="1"/>
              </a:ext>
            </a:extLst>
          </p:cNvPr>
          <p:cNvSpPr txBox="1"/>
          <p:nvPr/>
        </p:nvSpPr>
        <p:spPr>
          <a:xfrm>
            <a:off x="1136601" y="2322774"/>
            <a:ext cx="2628254" cy="369332"/>
          </a:xfrm>
          <a:prstGeom prst="rect">
            <a:avLst/>
          </a:prstGeom>
          <a:noFill/>
        </p:spPr>
        <p:txBody>
          <a:bodyPr wrap="square" lIns="0" tIns="0" rIns="0" bIns="0" rtlCol="0">
            <a:spAutoFit/>
          </a:bodyPr>
          <a:lstStyle/>
          <a:p>
            <a:pPr marL="0" marR="0" lvl="0" indent="0" algn="l" defTabSz="914367" rtl="0" eaLnBrk="1" fontAlgn="auto" latinLnBrk="0" hangingPunct="1">
              <a:lnSpc>
                <a:spcPct val="100000"/>
              </a:lnSpc>
              <a:spcBef>
                <a:spcPct val="0"/>
              </a:spcBef>
              <a:spcAft>
                <a:spcPct val="0"/>
              </a:spcAft>
              <a:buClrTx/>
              <a:buSzTx/>
              <a:buFontTx/>
              <a:buNone/>
              <a:tabLst/>
              <a:defRPr/>
            </a:pPr>
            <a:r>
              <a:rPr kumimoji="0" lang="en-US" sz="2400" b="1" i="0" u="none" strike="noStrike" kern="1200" cap="none" spc="-5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Leadership</a:t>
            </a:r>
          </a:p>
        </p:txBody>
      </p:sp>
      <p:sp>
        <p:nvSpPr>
          <p:cNvPr id="76" name="Graphic 4">
            <a:extLst>
              <a:ext uri="{FF2B5EF4-FFF2-40B4-BE49-F238E27FC236}">
                <a16:creationId xmlns:a16="http://schemas.microsoft.com/office/drawing/2014/main" id="{8311953F-0EAC-3255-B848-0E9E35ECB478}"/>
              </a:ext>
              <a:ext uri="{C183D7F6-B498-43B3-948B-1728B52AA6E4}">
                <adec:decorative xmlns:adec="http://schemas.microsoft.com/office/drawing/2017/decorative" val="1"/>
              </a:ext>
            </a:extLst>
          </p:cNvPr>
          <p:cNvSpPr/>
          <p:nvPr/>
        </p:nvSpPr>
        <p:spPr>
          <a:xfrm>
            <a:off x="1136601" y="1796263"/>
            <a:ext cx="418695" cy="437844"/>
          </a:xfrm>
          <a:custGeom>
            <a:avLst/>
            <a:gdLst>
              <a:gd name="connsiteX0" fmla="*/ 335777 w 506621"/>
              <a:gd name="connsiteY0" fmla="*/ 334430 h 529791"/>
              <a:gd name="connsiteX1" fmla="*/ 390698 w 506621"/>
              <a:gd name="connsiteY1" fmla="*/ 389351 h 529791"/>
              <a:gd name="connsiteX2" fmla="*/ 390698 w 506621"/>
              <a:gd name="connsiteY2" fmla="*/ 411769 h 529791"/>
              <a:gd name="connsiteX3" fmla="*/ 378171 w 506621"/>
              <a:gd name="connsiteY3" fmla="*/ 450841 h 529791"/>
              <a:gd name="connsiteX4" fmla="*/ 195264 w 506621"/>
              <a:gd name="connsiteY4" fmla="*/ 529792 h 529791"/>
              <a:gd name="connsiteX5" fmla="*/ 12454 w 506621"/>
              <a:gd name="connsiteY5" fmla="*/ 450768 h 529791"/>
              <a:gd name="connsiteX6" fmla="*/ 0 w 506621"/>
              <a:gd name="connsiteY6" fmla="*/ 411793 h 529791"/>
              <a:gd name="connsiteX7" fmla="*/ 0 w 506621"/>
              <a:gd name="connsiteY7" fmla="*/ 389327 h 529791"/>
              <a:gd name="connsiteX8" fmla="*/ 54872 w 506621"/>
              <a:gd name="connsiteY8" fmla="*/ 334430 h 529791"/>
              <a:gd name="connsiteX9" fmla="*/ 335753 w 506621"/>
              <a:gd name="connsiteY9" fmla="*/ 334430 h 529791"/>
              <a:gd name="connsiteX10" fmla="*/ 440784 w 506621"/>
              <a:gd name="connsiteY10" fmla="*/ 2414 h 529791"/>
              <a:gd name="connsiteX11" fmla="*/ 465766 w 506621"/>
              <a:gd name="connsiteY11" fmla="*/ 9227 h 529791"/>
              <a:gd name="connsiteX12" fmla="*/ 506621 w 506621"/>
              <a:gd name="connsiteY12" fmla="*/ 163489 h 529791"/>
              <a:gd name="connsiteX13" fmla="*/ 465497 w 506621"/>
              <a:gd name="connsiteY13" fmla="*/ 318215 h 529791"/>
              <a:gd name="connsiteX14" fmla="*/ 440782 w 506621"/>
              <a:gd name="connsiteY14" fmla="*/ 325964 h 529791"/>
              <a:gd name="connsiteX15" fmla="*/ 433033 w 506621"/>
              <a:gd name="connsiteY15" fmla="*/ 301248 h 529791"/>
              <a:gd name="connsiteX16" fmla="*/ 433751 w 506621"/>
              <a:gd name="connsiteY16" fmla="*/ 299998 h 529791"/>
              <a:gd name="connsiteX17" fmla="*/ 469991 w 506621"/>
              <a:gd name="connsiteY17" fmla="*/ 163489 h 529791"/>
              <a:gd name="connsiteX18" fmla="*/ 433971 w 506621"/>
              <a:gd name="connsiteY18" fmla="*/ 27396 h 529791"/>
              <a:gd name="connsiteX19" fmla="*/ 440784 w 506621"/>
              <a:gd name="connsiteY19" fmla="*/ 2414 h 529791"/>
              <a:gd name="connsiteX20" fmla="*/ 195264 w 506621"/>
              <a:gd name="connsiteY20" fmla="*/ 41486 h 529791"/>
              <a:gd name="connsiteX21" fmla="*/ 317365 w 506621"/>
              <a:gd name="connsiteY21" fmla="*/ 163587 h 529791"/>
              <a:gd name="connsiteX22" fmla="*/ 195264 w 506621"/>
              <a:gd name="connsiteY22" fmla="*/ 285688 h 529791"/>
              <a:gd name="connsiteX23" fmla="*/ 73163 w 506621"/>
              <a:gd name="connsiteY23" fmla="*/ 163587 h 529791"/>
              <a:gd name="connsiteX24" fmla="*/ 195264 w 506621"/>
              <a:gd name="connsiteY24" fmla="*/ 41486 h 529791"/>
              <a:gd name="connsiteX25" fmla="*/ 356144 w 506621"/>
              <a:gd name="connsiteY25" fmla="*/ 51156 h 529791"/>
              <a:gd name="connsiteX26" fmla="*/ 381126 w 506621"/>
              <a:gd name="connsiteY26" fmla="*/ 57994 h 529791"/>
              <a:gd name="connsiteX27" fmla="*/ 408940 w 506621"/>
              <a:gd name="connsiteY27" fmla="*/ 163489 h 529791"/>
              <a:gd name="connsiteX28" fmla="*/ 381003 w 506621"/>
              <a:gd name="connsiteY28" fmla="*/ 269180 h 529791"/>
              <a:gd name="connsiteX29" fmla="*/ 356075 w 506621"/>
              <a:gd name="connsiteY29" fmla="*/ 276215 h 529791"/>
              <a:gd name="connsiteX30" fmla="*/ 349040 w 506621"/>
              <a:gd name="connsiteY30" fmla="*/ 251289 h 529791"/>
              <a:gd name="connsiteX31" fmla="*/ 349184 w 506621"/>
              <a:gd name="connsiteY31" fmla="*/ 251036 h 529791"/>
              <a:gd name="connsiteX32" fmla="*/ 372310 w 506621"/>
              <a:gd name="connsiteY32" fmla="*/ 163489 h 529791"/>
              <a:gd name="connsiteX33" fmla="*/ 349282 w 506621"/>
              <a:gd name="connsiteY33" fmla="*/ 76114 h 529791"/>
              <a:gd name="connsiteX34" fmla="*/ 356144 w 506621"/>
              <a:gd name="connsiteY34" fmla="*/ 51156 h 52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06621" h="529791">
                <a:moveTo>
                  <a:pt x="335777" y="334430"/>
                </a:moveTo>
                <a:cubicBezTo>
                  <a:pt x="366110" y="334430"/>
                  <a:pt x="390698" y="359019"/>
                  <a:pt x="390698" y="389351"/>
                </a:cubicBezTo>
                <a:lnTo>
                  <a:pt x="390698" y="411769"/>
                </a:lnTo>
                <a:cubicBezTo>
                  <a:pt x="390701" y="425781"/>
                  <a:pt x="386320" y="439442"/>
                  <a:pt x="378171" y="450841"/>
                </a:cubicBezTo>
                <a:cubicBezTo>
                  <a:pt x="340442" y="503662"/>
                  <a:pt x="278781" y="529792"/>
                  <a:pt x="195264" y="529792"/>
                </a:cubicBezTo>
                <a:cubicBezTo>
                  <a:pt x="111722" y="529792"/>
                  <a:pt x="50110" y="503613"/>
                  <a:pt x="12454" y="450768"/>
                </a:cubicBezTo>
                <a:cubicBezTo>
                  <a:pt x="4350" y="439388"/>
                  <a:pt x="-4" y="425764"/>
                  <a:pt x="0" y="411793"/>
                </a:cubicBezTo>
                <a:lnTo>
                  <a:pt x="0" y="389327"/>
                </a:lnTo>
                <a:cubicBezTo>
                  <a:pt x="13" y="359024"/>
                  <a:pt x="24569" y="334457"/>
                  <a:pt x="54872" y="334430"/>
                </a:cubicBezTo>
                <a:lnTo>
                  <a:pt x="335753" y="334430"/>
                </a:lnTo>
                <a:close/>
                <a:moveTo>
                  <a:pt x="440784" y="2414"/>
                </a:moveTo>
                <a:cubicBezTo>
                  <a:pt x="449566" y="-2600"/>
                  <a:pt x="460748" y="449"/>
                  <a:pt x="465766" y="9227"/>
                </a:cubicBezTo>
                <a:cubicBezTo>
                  <a:pt x="492613" y="56201"/>
                  <a:pt x="506699" y="109384"/>
                  <a:pt x="506621" y="163489"/>
                </a:cubicBezTo>
                <a:cubicBezTo>
                  <a:pt x="506621" y="218532"/>
                  <a:pt x="492311" y="271524"/>
                  <a:pt x="465497" y="318215"/>
                </a:cubicBezTo>
                <a:cubicBezTo>
                  <a:pt x="460811" y="327180"/>
                  <a:pt x="449746" y="330650"/>
                  <a:pt x="440782" y="325964"/>
                </a:cubicBezTo>
                <a:cubicBezTo>
                  <a:pt x="431817" y="321278"/>
                  <a:pt x="428349" y="310213"/>
                  <a:pt x="433033" y="301248"/>
                </a:cubicBezTo>
                <a:cubicBezTo>
                  <a:pt x="433255" y="300823"/>
                  <a:pt x="433495" y="300406"/>
                  <a:pt x="433751" y="299998"/>
                </a:cubicBezTo>
                <a:cubicBezTo>
                  <a:pt x="457580" y="258454"/>
                  <a:pt x="470076" y="211381"/>
                  <a:pt x="469991" y="163489"/>
                </a:cubicBezTo>
                <a:cubicBezTo>
                  <a:pt x="469991" y="115064"/>
                  <a:pt x="457463" y="68495"/>
                  <a:pt x="433971" y="27396"/>
                </a:cubicBezTo>
                <a:cubicBezTo>
                  <a:pt x="428957" y="18615"/>
                  <a:pt x="432007" y="7433"/>
                  <a:pt x="440784" y="2414"/>
                </a:cubicBezTo>
                <a:close/>
                <a:moveTo>
                  <a:pt x="195264" y="41486"/>
                </a:moveTo>
                <a:cubicBezTo>
                  <a:pt x="262698" y="41486"/>
                  <a:pt x="317365" y="96153"/>
                  <a:pt x="317365" y="163587"/>
                </a:cubicBezTo>
                <a:cubicBezTo>
                  <a:pt x="317365" y="231021"/>
                  <a:pt x="262698" y="285688"/>
                  <a:pt x="195264" y="285688"/>
                </a:cubicBezTo>
                <a:cubicBezTo>
                  <a:pt x="127829" y="285688"/>
                  <a:pt x="73163" y="231021"/>
                  <a:pt x="73163" y="163587"/>
                </a:cubicBezTo>
                <a:cubicBezTo>
                  <a:pt x="73163" y="96153"/>
                  <a:pt x="127829" y="41486"/>
                  <a:pt x="195264" y="41486"/>
                </a:cubicBezTo>
                <a:close/>
                <a:moveTo>
                  <a:pt x="356144" y="51156"/>
                </a:moveTo>
                <a:cubicBezTo>
                  <a:pt x="364930" y="46146"/>
                  <a:pt x="376115" y="49208"/>
                  <a:pt x="381126" y="57994"/>
                </a:cubicBezTo>
                <a:cubicBezTo>
                  <a:pt x="399409" y="90144"/>
                  <a:pt x="408996" y="126504"/>
                  <a:pt x="408940" y="163489"/>
                </a:cubicBezTo>
                <a:cubicBezTo>
                  <a:pt x="408940" y="201047"/>
                  <a:pt x="399221" y="237238"/>
                  <a:pt x="381003" y="269180"/>
                </a:cubicBezTo>
                <a:cubicBezTo>
                  <a:pt x="376063" y="278005"/>
                  <a:pt x="364903" y="281155"/>
                  <a:pt x="356075" y="276215"/>
                </a:cubicBezTo>
                <a:cubicBezTo>
                  <a:pt x="347250" y="271275"/>
                  <a:pt x="344100" y="260115"/>
                  <a:pt x="349040" y="251289"/>
                </a:cubicBezTo>
                <a:cubicBezTo>
                  <a:pt x="349086" y="251204"/>
                  <a:pt x="349135" y="251119"/>
                  <a:pt x="349184" y="251036"/>
                </a:cubicBezTo>
                <a:cubicBezTo>
                  <a:pt x="364388" y="224366"/>
                  <a:pt x="372361" y="194188"/>
                  <a:pt x="372310" y="163489"/>
                </a:cubicBezTo>
                <a:cubicBezTo>
                  <a:pt x="372361" y="132857"/>
                  <a:pt x="364425" y="102741"/>
                  <a:pt x="349282" y="76114"/>
                </a:cubicBezTo>
                <a:cubicBezTo>
                  <a:pt x="344293" y="67326"/>
                  <a:pt x="347362" y="56158"/>
                  <a:pt x="356144" y="51156"/>
                </a:cubicBezTo>
                <a:close/>
              </a:path>
            </a:pathLst>
          </a:custGeom>
          <a:gradFill flip="none" rotWithShape="1">
            <a:gsLst>
              <a:gs pos="97000">
                <a:srgbClr val="818EFF"/>
              </a:gs>
              <a:gs pos="50000">
                <a:srgbClr val="2DB4FF"/>
              </a:gs>
              <a:gs pos="3000">
                <a:srgbClr val="0078D4"/>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sp>
        <p:nvSpPr>
          <p:cNvPr id="77" name="TextBox 76">
            <a:extLst>
              <a:ext uri="{FF2B5EF4-FFF2-40B4-BE49-F238E27FC236}">
                <a16:creationId xmlns:a16="http://schemas.microsoft.com/office/drawing/2014/main" id="{D7354491-127D-B3B3-5675-678ABB97CFFD}"/>
              </a:ext>
              <a:ext uri="{C183D7F6-B498-43B3-948B-1728B52AA6E4}">
                <adec:decorative xmlns:adec="http://schemas.microsoft.com/office/drawing/2017/decorative" val="1"/>
              </a:ext>
            </a:extLst>
          </p:cNvPr>
          <p:cNvSpPr txBox="1"/>
          <p:nvPr/>
        </p:nvSpPr>
        <p:spPr>
          <a:xfrm>
            <a:off x="1136601" y="2850026"/>
            <a:ext cx="2740228" cy="430887"/>
          </a:xfrm>
          <a:prstGeom prst="rect">
            <a:avLst/>
          </a:prstGeom>
          <a:noFill/>
        </p:spPr>
        <p:txBody>
          <a:bodyPr wrap="square" lIns="0" tIns="0" rIns="0" bIns="0" rtlCol="0">
            <a:spAutoFit/>
          </a:bodyPr>
          <a:lstStyle/>
          <a:p>
            <a:pPr marL="0" marR="0" lvl="0" indent="0" algn="l" defTabSz="914367" rtl="0" eaLnBrk="1" fontAlgn="auto"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Develop leadership capabilities to leverage AI for business outcomes</a:t>
            </a:r>
          </a:p>
        </p:txBody>
      </p:sp>
      <p:grpSp>
        <p:nvGrpSpPr>
          <p:cNvPr id="79" name="Group 78">
            <a:extLst>
              <a:ext uri="{FF2B5EF4-FFF2-40B4-BE49-F238E27FC236}">
                <a16:creationId xmlns:a16="http://schemas.microsoft.com/office/drawing/2014/main" id="{27EC676A-9282-77C2-1D2F-D71E2B153C1B}"/>
              </a:ext>
              <a:ext uri="{C183D7F6-B498-43B3-948B-1728B52AA6E4}">
                <adec:decorative xmlns:adec="http://schemas.microsoft.com/office/drawing/2017/decorative" val="1"/>
              </a:ext>
            </a:extLst>
          </p:cNvPr>
          <p:cNvGrpSpPr/>
          <p:nvPr/>
        </p:nvGrpSpPr>
        <p:grpSpPr>
          <a:xfrm>
            <a:off x="1143796" y="3498279"/>
            <a:ext cx="139165" cy="1009607"/>
            <a:chOff x="1540495" y="3627256"/>
            <a:chExt cx="139165" cy="1009607"/>
          </a:xfrm>
        </p:grpSpPr>
        <p:sp>
          <p:nvSpPr>
            <p:cNvPr id="81" name="Graphic 69">
              <a:extLst>
                <a:ext uri="{FF2B5EF4-FFF2-40B4-BE49-F238E27FC236}">
                  <a16:creationId xmlns:a16="http://schemas.microsoft.com/office/drawing/2014/main" id="{F8937A6D-F60F-18F5-7E62-5A7A01B3525F}"/>
                </a:ext>
              </a:extLst>
            </p:cNvPr>
            <p:cNvSpPr/>
            <p:nvPr/>
          </p:nvSpPr>
          <p:spPr>
            <a:xfrm>
              <a:off x="1540495" y="3627256"/>
              <a:ext cx="139165" cy="139165"/>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82" name="Graphic 69">
              <a:extLst>
                <a:ext uri="{FF2B5EF4-FFF2-40B4-BE49-F238E27FC236}">
                  <a16:creationId xmlns:a16="http://schemas.microsoft.com/office/drawing/2014/main" id="{DE4070F2-BA2C-81C7-B247-AC80D7C4FD5F}"/>
                </a:ext>
              </a:extLst>
            </p:cNvPr>
            <p:cNvSpPr/>
            <p:nvPr/>
          </p:nvSpPr>
          <p:spPr>
            <a:xfrm>
              <a:off x="1540495" y="3915016"/>
              <a:ext cx="139165" cy="139165"/>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83" name="Graphic 69">
              <a:extLst>
                <a:ext uri="{FF2B5EF4-FFF2-40B4-BE49-F238E27FC236}">
                  <a16:creationId xmlns:a16="http://schemas.microsoft.com/office/drawing/2014/main" id="{2C019822-5E6E-B5B9-C70A-EC7BA5FAC146}"/>
                </a:ext>
              </a:extLst>
            </p:cNvPr>
            <p:cNvSpPr/>
            <p:nvPr/>
          </p:nvSpPr>
          <p:spPr>
            <a:xfrm>
              <a:off x="1540495" y="4206427"/>
              <a:ext cx="139165" cy="139165"/>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84" name="Graphic 69">
              <a:extLst>
                <a:ext uri="{FF2B5EF4-FFF2-40B4-BE49-F238E27FC236}">
                  <a16:creationId xmlns:a16="http://schemas.microsoft.com/office/drawing/2014/main" id="{7DBB5131-8CE0-8267-1153-3E0A43BC86C2}"/>
                </a:ext>
              </a:extLst>
            </p:cNvPr>
            <p:cNvSpPr/>
            <p:nvPr/>
          </p:nvSpPr>
          <p:spPr>
            <a:xfrm>
              <a:off x="1540495" y="4497698"/>
              <a:ext cx="139165" cy="139165"/>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grpSp>
      <p:sp>
        <p:nvSpPr>
          <p:cNvPr id="80" name="TextBox 79">
            <a:extLst>
              <a:ext uri="{FF2B5EF4-FFF2-40B4-BE49-F238E27FC236}">
                <a16:creationId xmlns:a16="http://schemas.microsoft.com/office/drawing/2014/main" id="{4336107F-54AF-C660-86BA-501E5B4CAEA5}"/>
              </a:ext>
              <a:ext uri="{C183D7F6-B498-43B3-948B-1728B52AA6E4}">
                <adec:decorative xmlns:adec="http://schemas.microsoft.com/office/drawing/2017/decorative" val="1"/>
              </a:ext>
            </a:extLst>
          </p:cNvPr>
          <p:cNvSpPr txBox="1"/>
          <p:nvPr/>
        </p:nvSpPr>
        <p:spPr>
          <a:xfrm>
            <a:off x="1409474" y="3460886"/>
            <a:ext cx="2696880" cy="1092607"/>
          </a:xfrm>
          <a:prstGeom prst="rect">
            <a:avLst/>
          </a:prstGeom>
          <a:noFill/>
        </p:spPr>
        <p:txBody>
          <a:bodyPr wrap="square" lIns="0" tIns="0" rIns="0" bIns="0" rtlCol="0" anchor="t">
            <a:spAutoFit/>
          </a:bodyPr>
          <a:lstStyle/>
          <a:p>
            <a:pPr marL="0" marR="0" lvl="0" indent="0" algn="l" defTabSz="914367" rtl="0" eaLnBrk="1" fontAlgn="auto" latinLnBrk="0" hangingPunct="1">
              <a:lnSpc>
                <a:spcPct val="100000"/>
              </a:lnSpc>
              <a:spcBef>
                <a:spcPct val="0"/>
              </a:spcBef>
              <a:spcAft>
                <a:spcPts val="60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Executive sponsorship</a:t>
            </a:r>
          </a:p>
          <a:p>
            <a:pPr marL="0" marR="0" lvl="0" indent="0" algn="l" defTabSz="914367" rtl="0" eaLnBrk="1" fontAlgn="auto" latinLnBrk="0" hangingPunct="1">
              <a:lnSpc>
                <a:spcPct val="100000"/>
              </a:lnSpc>
              <a:spcBef>
                <a:spcPct val="0"/>
              </a:spcBef>
              <a:spcAft>
                <a:spcPts val="60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Align AI to business strategy</a:t>
            </a:r>
          </a:p>
          <a:p>
            <a:pPr marL="0" marR="0" lvl="0" indent="0" algn="l" defTabSz="914367" rtl="0" eaLnBrk="1" fontAlgn="auto" latinLnBrk="0" hangingPunct="1">
              <a:lnSpc>
                <a:spcPct val="100000"/>
              </a:lnSpc>
              <a:spcBef>
                <a:spcPct val="0"/>
              </a:spcBef>
              <a:spcAft>
                <a:spcPts val="60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Providing clarity and prioritization</a:t>
            </a:r>
          </a:p>
          <a:p>
            <a:pPr marL="0" marR="0" lvl="0" indent="0" algn="l" defTabSz="914367" rtl="0" eaLnBrk="1" fontAlgn="auto" latinLnBrk="0" hangingPunct="1">
              <a:lnSpc>
                <a:spcPct val="100000"/>
              </a:lnSpc>
              <a:spcBef>
                <a:spcPct val="0"/>
              </a:spcBef>
              <a:spcAft>
                <a:spcPts val="600"/>
              </a:spcAft>
              <a:buClrTx/>
              <a:buSzTx/>
              <a:buFontTx/>
              <a:buNone/>
              <a:tabLst/>
              <a:defRPr/>
            </a:pPr>
            <a:r>
              <a:rPr kumimoji="0" lang="en-US" sz="14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Best practice</a:t>
            </a:r>
            <a:r>
              <a:rPr kumimoji="0" lang="en-US" sz="1400" b="0" i="0" u="none" strike="noStrike" kern="1200" cap="none" spc="0" normalizeH="0" baseline="0" noProof="0">
                <a:ln>
                  <a:noFill/>
                </a:ln>
                <a:solidFill>
                  <a:srgbClr val="000000"/>
                </a:solidFill>
                <a:effectLst/>
                <a:uLnTx/>
                <a:uFillTx/>
                <a:latin typeface="Segoe UI"/>
                <a:ea typeface="+mn-ea"/>
                <a:cs typeface="Segoe UI"/>
              </a:rPr>
              <a:t>: AI Council</a:t>
            </a:r>
          </a:p>
        </p:txBody>
      </p:sp>
      <p:sp>
        <p:nvSpPr>
          <p:cNvPr id="2" name="TextBox 1">
            <a:extLst>
              <a:ext uri="{FF2B5EF4-FFF2-40B4-BE49-F238E27FC236}">
                <a16:creationId xmlns:a16="http://schemas.microsoft.com/office/drawing/2014/main" id="{BA82BB83-E34D-5D68-E2C9-4BC2A9762215}"/>
              </a:ext>
              <a:ext uri="{C183D7F6-B498-43B3-948B-1728B52AA6E4}">
                <adec:decorative xmlns:adec="http://schemas.microsoft.com/office/drawing/2017/decorative" val="1"/>
              </a:ext>
            </a:extLst>
          </p:cNvPr>
          <p:cNvSpPr txBox="1"/>
          <p:nvPr/>
        </p:nvSpPr>
        <p:spPr>
          <a:xfrm>
            <a:off x="8211940" y="2325810"/>
            <a:ext cx="2584193" cy="369332"/>
          </a:xfrm>
          <a:prstGeom prst="rect">
            <a:avLst/>
          </a:prstGeom>
          <a:noFill/>
        </p:spPr>
        <p:txBody>
          <a:bodyPr wrap="square" lIns="0" tIns="0" rIns="0" bIns="0" rtlCol="0" anchor="t">
            <a:spAutoFit/>
          </a:bodyPr>
          <a:lstStyle/>
          <a:p>
            <a:pPr marL="0" marR="0" lvl="0" indent="0" algn="l" defTabSz="914367" rtl="0" eaLnBrk="1" fontAlgn="auto" latinLnBrk="0" hangingPunct="1">
              <a:lnSpc>
                <a:spcPct val="100000"/>
              </a:lnSpc>
              <a:spcBef>
                <a:spcPct val="0"/>
              </a:spcBef>
              <a:spcAft>
                <a:spcPct val="0"/>
              </a:spcAft>
              <a:buClrTx/>
              <a:buSzTx/>
              <a:buFontTx/>
              <a:buNone/>
              <a:tabLst/>
              <a:defRPr/>
            </a:pPr>
            <a:r>
              <a:rPr kumimoji="0" lang="en-US" sz="2400" b="1" i="0" u="none" strike="noStrike" kern="1200" cap="none" spc="-5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Technical readiness</a:t>
            </a:r>
          </a:p>
        </p:txBody>
      </p:sp>
      <p:sp>
        <p:nvSpPr>
          <p:cNvPr id="5" name="Graphic 21">
            <a:extLst>
              <a:ext uri="{FF2B5EF4-FFF2-40B4-BE49-F238E27FC236}">
                <a16:creationId xmlns:a16="http://schemas.microsoft.com/office/drawing/2014/main" id="{07F05E04-6E64-41D8-EA19-2486CD7A4568}"/>
              </a:ext>
              <a:ext uri="{C183D7F6-B498-43B3-948B-1728B52AA6E4}">
                <adec:decorative xmlns:adec="http://schemas.microsoft.com/office/drawing/2017/decorative" val="1"/>
              </a:ext>
            </a:extLst>
          </p:cNvPr>
          <p:cNvSpPr/>
          <p:nvPr/>
        </p:nvSpPr>
        <p:spPr>
          <a:xfrm>
            <a:off x="8211940" y="1775807"/>
            <a:ext cx="458686" cy="454459"/>
          </a:xfrm>
          <a:custGeom>
            <a:avLst/>
            <a:gdLst>
              <a:gd name="connsiteX0" fmla="*/ 33055 w 458686"/>
              <a:gd name="connsiteY0" fmla="*/ 242402 h 454459"/>
              <a:gd name="connsiteX1" fmla="*/ 238193 w 458686"/>
              <a:gd name="connsiteY1" fmla="*/ 242402 h 454459"/>
              <a:gd name="connsiteX2" fmla="*/ 198329 w 458686"/>
              <a:gd name="connsiteY2" fmla="*/ 341566 h 454459"/>
              <a:gd name="connsiteX3" fmla="*/ 214614 w 458686"/>
              <a:gd name="connsiteY3" fmla="*/ 407963 h 454459"/>
              <a:gd name="connsiteX4" fmla="*/ 143238 w 458686"/>
              <a:gd name="connsiteY4" fmla="*/ 418694 h 454459"/>
              <a:gd name="connsiteX5" fmla="*/ 110 w 458686"/>
              <a:gd name="connsiteY5" fmla="*/ 324598 h 454459"/>
              <a:gd name="connsiteX6" fmla="*/ 0 w 458686"/>
              <a:gd name="connsiteY6" fmla="*/ 319530 h 454459"/>
              <a:gd name="connsiteX7" fmla="*/ 0 w 458686"/>
              <a:gd name="connsiteY7" fmla="*/ 275457 h 454459"/>
              <a:gd name="connsiteX8" fmla="*/ 29882 w 458686"/>
              <a:gd name="connsiteY8" fmla="*/ 242556 h 454459"/>
              <a:gd name="connsiteX9" fmla="*/ 33055 w 458686"/>
              <a:gd name="connsiteY9" fmla="*/ 242402 h 454459"/>
              <a:gd name="connsiteX10" fmla="*/ 418694 w 458686"/>
              <a:gd name="connsiteY10" fmla="*/ 121201 h 454459"/>
              <a:gd name="connsiteX11" fmla="*/ 341566 w 458686"/>
              <a:gd name="connsiteY11" fmla="*/ 198329 h 454459"/>
              <a:gd name="connsiteX12" fmla="*/ 264439 w 458686"/>
              <a:gd name="connsiteY12" fmla="*/ 121201 h 454459"/>
              <a:gd name="connsiteX13" fmla="*/ 341566 w 458686"/>
              <a:gd name="connsiteY13" fmla="*/ 44073 h 454459"/>
              <a:gd name="connsiteX14" fmla="*/ 418694 w 458686"/>
              <a:gd name="connsiteY14" fmla="*/ 121201 h 454459"/>
              <a:gd name="connsiteX15" fmla="*/ 143238 w 458686"/>
              <a:gd name="connsiteY15" fmla="*/ 0 h 454459"/>
              <a:gd name="connsiteX16" fmla="*/ 242402 w 458686"/>
              <a:gd name="connsiteY16" fmla="*/ 99164 h 454459"/>
              <a:gd name="connsiteX17" fmla="*/ 143238 w 458686"/>
              <a:gd name="connsiteY17" fmla="*/ 198329 h 454459"/>
              <a:gd name="connsiteX18" fmla="*/ 44073 w 458686"/>
              <a:gd name="connsiteY18" fmla="*/ 99164 h 454459"/>
              <a:gd name="connsiteX19" fmla="*/ 143238 w 458686"/>
              <a:gd name="connsiteY19" fmla="*/ 0 h 454459"/>
              <a:gd name="connsiteX20" fmla="*/ 270543 w 458686"/>
              <a:gd name="connsiteY20" fmla="*/ 263888 h 454459"/>
              <a:gd name="connsiteX21" fmla="*/ 240445 w 458686"/>
              <a:gd name="connsiteY21" fmla="*/ 318468 h 454459"/>
              <a:gd name="connsiteX22" fmla="*/ 238788 w 458686"/>
              <a:gd name="connsiteY22" fmla="*/ 318913 h 454459"/>
              <a:gd name="connsiteX23" fmla="*/ 225919 w 458686"/>
              <a:gd name="connsiteY23" fmla="*/ 322086 h 454459"/>
              <a:gd name="connsiteX24" fmla="*/ 226051 w 458686"/>
              <a:gd name="connsiteY24" fmla="*/ 361906 h 454459"/>
              <a:gd name="connsiteX25" fmla="*/ 237951 w 458686"/>
              <a:gd name="connsiteY25" fmla="*/ 364771 h 454459"/>
              <a:gd name="connsiteX26" fmla="*/ 270477 w 458686"/>
              <a:gd name="connsiteY26" fmla="*/ 417938 h 454459"/>
              <a:gd name="connsiteX27" fmla="*/ 269904 w 458686"/>
              <a:gd name="connsiteY27" fmla="*/ 420083 h 454459"/>
              <a:gd name="connsiteX28" fmla="*/ 265783 w 458686"/>
              <a:gd name="connsiteY28" fmla="*/ 434010 h 454459"/>
              <a:gd name="connsiteX29" fmla="*/ 298507 w 458686"/>
              <a:gd name="connsiteY29" fmla="*/ 454305 h 454459"/>
              <a:gd name="connsiteX30" fmla="*/ 309371 w 458686"/>
              <a:gd name="connsiteY30" fmla="*/ 442890 h 454459"/>
              <a:gd name="connsiteX31" fmla="*/ 371679 w 458686"/>
              <a:gd name="connsiteY31" fmla="*/ 441315 h 454459"/>
              <a:gd name="connsiteX32" fmla="*/ 373255 w 458686"/>
              <a:gd name="connsiteY32" fmla="*/ 442890 h 454459"/>
              <a:gd name="connsiteX33" fmla="*/ 384251 w 458686"/>
              <a:gd name="connsiteY33" fmla="*/ 454460 h 454459"/>
              <a:gd name="connsiteX34" fmla="*/ 416909 w 458686"/>
              <a:gd name="connsiteY34" fmla="*/ 434340 h 454459"/>
              <a:gd name="connsiteX35" fmla="*/ 412546 w 458686"/>
              <a:gd name="connsiteY35" fmla="*/ 419223 h 454459"/>
              <a:gd name="connsiteX36" fmla="*/ 442677 w 458686"/>
              <a:gd name="connsiteY36" fmla="*/ 364661 h 454459"/>
              <a:gd name="connsiteX37" fmla="*/ 444323 w 458686"/>
              <a:gd name="connsiteY37" fmla="*/ 364220 h 454459"/>
              <a:gd name="connsiteX38" fmla="*/ 457170 w 458686"/>
              <a:gd name="connsiteY38" fmla="*/ 361047 h 454459"/>
              <a:gd name="connsiteX39" fmla="*/ 457038 w 458686"/>
              <a:gd name="connsiteY39" fmla="*/ 321205 h 454459"/>
              <a:gd name="connsiteX40" fmla="*/ 445138 w 458686"/>
              <a:gd name="connsiteY40" fmla="*/ 318340 h 454459"/>
              <a:gd name="connsiteX41" fmla="*/ 412636 w 458686"/>
              <a:gd name="connsiteY41" fmla="*/ 265155 h 454459"/>
              <a:gd name="connsiteX42" fmla="*/ 413207 w 458686"/>
              <a:gd name="connsiteY42" fmla="*/ 263028 h 454459"/>
              <a:gd name="connsiteX43" fmla="*/ 417306 w 458686"/>
              <a:gd name="connsiteY43" fmla="*/ 249145 h 454459"/>
              <a:gd name="connsiteX44" fmla="*/ 384604 w 458686"/>
              <a:gd name="connsiteY44" fmla="*/ 228805 h 454459"/>
              <a:gd name="connsiteX45" fmla="*/ 373740 w 458686"/>
              <a:gd name="connsiteY45" fmla="*/ 240242 h 454459"/>
              <a:gd name="connsiteX46" fmla="*/ 311431 w 458686"/>
              <a:gd name="connsiteY46" fmla="*/ 241840 h 454459"/>
              <a:gd name="connsiteX47" fmla="*/ 309834 w 458686"/>
              <a:gd name="connsiteY47" fmla="*/ 240242 h 454459"/>
              <a:gd name="connsiteX48" fmla="*/ 298860 w 458686"/>
              <a:gd name="connsiteY48" fmla="*/ 228673 h 454459"/>
              <a:gd name="connsiteX49" fmla="*/ 266179 w 458686"/>
              <a:gd name="connsiteY49" fmla="*/ 248771 h 454459"/>
              <a:gd name="connsiteX50" fmla="*/ 270543 w 458686"/>
              <a:gd name="connsiteY50" fmla="*/ 263888 h 454459"/>
              <a:gd name="connsiteX51" fmla="*/ 341566 w 458686"/>
              <a:gd name="connsiteY51" fmla="*/ 374621 h 454459"/>
              <a:gd name="connsiteX52" fmla="*/ 309613 w 458686"/>
              <a:gd name="connsiteY52" fmla="*/ 341566 h 454459"/>
              <a:gd name="connsiteX53" fmla="*/ 341566 w 458686"/>
              <a:gd name="connsiteY53" fmla="*/ 308512 h 454459"/>
              <a:gd name="connsiteX54" fmla="*/ 373519 w 458686"/>
              <a:gd name="connsiteY54" fmla="*/ 341566 h 454459"/>
              <a:gd name="connsiteX55" fmla="*/ 341566 w 458686"/>
              <a:gd name="connsiteY55" fmla="*/ 374621 h 454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58686" h="454459">
                <a:moveTo>
                  <a:pt x="33055" y="242402"/>
                </a:moveTo>
                <a:lnTo>
                  <a:pt x="238193" y="242402"/>
                </a:lnTo>
                <a:cubicBezTo>
                  <a:pt x="212564" y="269049"/>
                  <a:pt x="198276" y="304596"/>
                  <a:pt x="198329" y="341566"/>
                </a:cubicBezTo>
                <a:cubicBezTo>
                  <a:pt x="198329" y="365520"/>
                  <a:pt x="204213" y="388108"/>
                  <a:pt x="214614" y="407963"/>
                </a:cubicBezTo>
                <a:cubicBezTo>
                  <a:pt x="191476" y="415675"/>
                  <a:pt x="165957" y="418694"/>
                  <a:pt x="143238" y="418694"/>
                </a:cubicBezTo>
                <a:cubicBezTo>
                  <a:pt x="83254" y="418694"/>
                  <a:pt x="3636" y="397627"/>
                  <a:pt x="110" y="324598"/>
                </a:cubicBezTo>
                <a:lnTo>
                  <a:pt x="0" y="319530"/>
                </a:lnTo>
                <a:lnTo>
                  <a:pt x="0" y="275457"/>
                </a:lnTo>
                <a:cubicBezTo>
                  <a:pt x="1" y="258431"/>
                  <a:pt x="12934" y="244191"/>
                  <a:pt x="29882" y="242556"/>
                </a:cubicBezTo>
                <a:lnTo>
                  <a:pt x="33055" y="242402"/>
                </a:lnTo>
                <a:close/>
                <a:moveTo>
                  <a:pt x="418694" y="121201"/>
                </a:moveTo>
                <a:cubicBezTo>
                  <a:pt x="418694" y="163798"/>
                  <a:pt x="384163" y="198329"/>
                  <a:pt x="341566" y="198329"/>
                </a:cubicBezTo>
                <a:cubicBezTo>
                  <a:pt x="298970" y="198329"/>
                  <a:pt x="264439" y="163798"/>
                  <a:pt x="264439" y="121201"/>
                </a:cubicBezTo>
                <a:cubicBezTo>
                  <a:pt x="264439" y="78604"/>
                  <a:pt x="298970" y="44073"/>
                  <a:pt x="341566" y="44073"/>
                </a:cubicBezTo>
                <a:cubicBezTo>
                  <a:pt x="384163" y="44073"/>
                  <a:pt x="418694" y="78604"/>
                  <a:pt x="418694" y="121201"/>
                </a:cubicBezTo>
                <a:close/>
                <a:moveTo>
                  <a:pt x="143238" y="0"/>
                </a:moveTo>
                <a:cubicBezTo>
                  <a:pt x="198005" y="0"/>
                  <a:pt x="242402" y="44397"/>
                  <a:pt x="242402" y="99164"/>
                </a:cubicBezTo>
                <a:cubicBezTo>
                  <a:pt x="242402" y="153931"/>
                  <a:pt x="198005" y="198329"/>
                  <a:pt x="143238" y="198329"/>
                </a:cubicBezTo>
                <a:cubicBezTo>
                  <a:pt x="88471" y="198329"/>
                  <a:pt x="44073" y="153931"/>
                  <a:pt x="44073" y="99164"/>
                </a:cubicBezTo>
                <a:cubicBezTo>
                  <a:pt x="44073" y="44397"/>
                  <a:pt x="88471" y="0"/>
                  <a:pt x="143238" y="0"/>
                </a:cubicBezTo>
                <a:close/>
                <a:moveTo>
                  <a:pt x="270543" y="263888"/>
                </a:moveTo>
                <a:cubicBezTo>
                  <a:pt x="277303" y="287271"/>
                  <a:pt x="263828" y="311707"/>
                  <a:pt x="240445" y="318468"/>
                </a:cubicBezTo>
                <a:cubicBezTo>
                  <a:pt x="239896" y="318626"/>
                  <a:pt x="239343" y="318776"/>
                  <a:pt x="238788" y="318913"/>
                </a:cubicBezTo>
                <a:lnTo>
                  <a:pt x="225919" y="322086"/>
                </a:lnTo>
                <a:cubicBezTo>
                  <a:pt x="223856" y="335284"/>
                  <a:pt x="223900" y="348724"/>
                  <a:pt x="226051" y="361906"/>
                </a:cubicBezTo>
                <a:lnTo>
                  <a:pt x="237951" y="364771"/>
                </a:lnTo>
                <a:cubicBezTo>
                  <a:pt x="261616" y="370472"/>
                  <a:pt x="276177" y="394276"/>
                  <a:pt x="270477" y="417938"/>
                </a:cubicBezTo>
                <a:cubicBezTo>
                  <a:pt x="270305" y="418659"/>
                  <a:pt x="270113" y="419373"/>
                  <a:pt x="269904" y="420083"/>
                </a:cubicBezTo>
                <a:lnTo>
                  <a:pt x="265783" y="434010"/>
                </a:lnTo>
                <a:cubicBezTo>
                  <a:pt x="275479" y="442516"/>
                  <a:pt x="286497" y="449413"/>
                  <a:pt x="298507" y="454305"/>
                </a:cubicBezTo>
                <a:lnTo>
                  <a:pt x="309371" y="442890"/>
                </a:lnTo>
                <a:cubicBezTo>
                  <a:pt x="326143" y="425250"/>
                  <a:pt x="354039" y="424545"/>
                  <a:pt x="371679" y="441315"/>
                </a:cubicBezTo>
                <a:cubicBezTo>
                  <a:pt x="372217" y="441826"/>
                  <a:pt x="372744" y="442353"/>
                  <a:pt x="373255" y="442890"/>
                </a:cubicBezTo>
                <a:lnTo>
                  <a:pt x="384251" y="454460"/>
                </a:lnTo>
                <a:cubicBezTo>
                  <a:pt x="396175" y="449605"/>
                  <a:pt x="407211" y="442807"/>
                  <a:pt x="416909" y="434340"/>
                </a:cubicBezTo>
                <a:lnTo>
                  <a:pt x="412546" y="419223"/>
                </a:lnTo>
                <a:cubicBezTo>
                  <a:pt x="405799" y="395836"/>
                  <a:pt x="419289" y="371408"/>
                  <a:pt x="442677" y="364661"/>
                </a:cubicBezTo>
                <a:cubicBezTo>
                  <a:pt x="443223" y="364504"/>
                  <a:pt x="443772" y="364357"/>
                  <a:pt x="444323" y="364220"/>
                </a:cubicBezTo>
                <a:lnTo>
                  <a:pt x="457170" y="361047"/>
                </a:lnTo>
                <a:cubicBezTo>
                  <a:pt x="459235" y="347842"/>
                  <a:pt x="459191" y="334396"/>
                  <a:pt x="457038" y="321205"/>
                </a:cubicBezTo>
                <a:lnTo>
                  <a:pt x="445138" y="318340"/>
                </a:lnTo>
                <a:cubicBezTo>
                  <a:pt x="421478" y="312628"/>
                  <a:pt x="406925" y="288818"/>
                  <a:pt x="412636" y="265155"/>
                </a:cubicBezTo>
                <a:cubicBezTo>
                  <a:pt x="412808" y="264443"/>
                  <a:pt x="413000" y="263733"/>
                  <a:pt x="413207" y="263028"/>
                </a:cubicBezTo>
                <a:lnTo>
                  <a:pt x="417306" y="249145"/>
                </a:lnTo>
                <a:cubicBezTo>
                  <a:pt x="407612" y="240595"/>
                  <a:pt x="396559" y="233722"/>
                  <a:pt x="384604" y="228805"/>
                </a:cubicBezTo>
                <a:lnTo>
                  <a:pt x="373740" y="240242"/>
                </a:lnTo>
                <a:cubicBezTo>
                  <a:pt x="356974" y="257889"/>
                  <a:pt x="329078" y="258605"/>
                  <a:pt x="311431" y="241840"/>
                </a:cubicBezTo>
                <a:cubicBezTo>
                  <a:pt x="310885" y="241322"/>
                  <a:pt x="310352" y="240789"/>
                  <a:pt x="309834" y="240242"/>
                </a:cubicBezTo>
                <a:lnTo>
                  <a:pt x="298860" y="228673"/>
                </a:lnTo>
                <a:cubicBezTo>
                  <a:pt x="286872" y="233521"/>
                  <a:pt x="275853" y="240353"/>
                  <a:pt x="266179" y="248771"/>
                </a:cubicBezTo>
                <a:lnTo>
                  <a:pt x="270543" y="263888"/>
                </a:lnTo>
                <a:close/>
                <a:moveTo>
                  <a:pt x="341566" y="374621"/>
                </a:moveTo>
                <a:cubicBezTo>
                  <a:pt x="323937" y="374621"/>
                  <a:pt x="309613" y="359813"/>
                  <a:pt x="309613" y="341566"/>
                </a:cubicBezTo>
                <a:cubicBezTo>
                  <a:pt x="309613" y="323298"/>
                  <a:pt x="323937" y="308512"/>
                  <a:pt x="341566" y="308512"/>
                </a:cubicBezTo>
                <a:cubicBezTo>
                  <a:pt x="359196" y="308512"/>
                  <a:pt x="373519" y="323298"/>
                  <a:pt x="373519" y="341566"/>
                </a:cubicBezTo>
                <a:cubicBezTo>
                  <a:pt x="373519" y="359813"/>
                  <a:pt x="359196" y="374621"/>
                  <a:pt x="341566" y="374621"/>
                </a:cubicBezTo>
                <a:close/>
              </a:path>
            </a:pathLst>
          </a:custGeom>
          <a:gradFill flip="none" rotWithShape="1">
            <a:gsLst>
              <a:gs pos="3000">
                <a:srgbClr val="818EFF"/>
              </a:gs>
              <a:gs pos="50000">
                <a:srgbClr val="D660FF"/>
              </a:gs>
              <a:gs pos="97000">
                <a:srgbClr val="FEA874"/>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sp>
        <p:nvSpPr>
          <p:cNvPr id="11" name="TextBox 10">
            <a:extLst>
              <a:ext uri="{FF2B5EF4-FFF2-40B4-BE49-F238E27FC236}">
                <a16:creationId xmlns:a16="http://schemas.microsoft.com/office/drawing/2014/main" id="{08098CB5-5FFA-A6C2-4C59-78F23022C5D7}"/>
              </a:ext>
              <a:ext uri="{C183D7F6-B498-43B3-948B-1728B52AA6E4}">
                <adec:decorative xmlns:adec="http://schemas.microsoft.com/office/drawing/2017/decorative" val="1"/>
              </a:ext>
            </a:extLst>
          </p:cNvPr>
          <p:cNvSpPr txBox="1"/>
          <p:nvPr/>
        </p:nvSpPr>
        <p:spPr>
          <a:xfrm>
            <a:off x="8252643" y="2855256"/>
            <a:ext cx="2588753" cy="430887"/>
          </a:xfrm>
          <a:prstGeom prst="rect">
            <a:avLst/>
          </a:prstGeom>
          <a:noFill/>
        </p:spPr>
        <p:txBody>
          <a:bodyPr wrap="square" lIns="0" tIns="0" rIns="0" bIns="0" rtlCol="0">
            <a:spAutoFit/>
          </a:bodyPr>
          <a:lstStyle/>
          <a:p>
            <a:pPr marL="0" marR="0" lvl="0" indent="0" algn="l" defTabSz="914367" rtl="0" eaLnBrk="1" fontAlgn="auto"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Build and iterate technical skills to deliver on business results</a:t>
            </a:r>
          </a:p>
        </p:txBody>
      </p:sp>
      <p:grpSp>
        <p:nvGrpSpPr>
          <p:cNvPr id="15" name="Group 14">
            <a:extLst>
              <a:ext uri="{FF2B5EF4-FFF2-40B4-BE49-F238E27FC236}">
                <a16:creationId xmlns:a16="http://schemas.microsoft.com/office/drawing/2014/main" id="{D678C693-CC11-4750-9428-AACA444B0CA7}"/>
              </a:ext>
              <a:ext uri="{C183D7F6-B498-43B3-948B-1728B52AA6E4}">
                <adec:decorative xmlns:adec="http://schemas.microsoft.com/office/drawing/2017/decorative" val="1"/>
              </a:ext>
            </a:extLst>
          </p:cNvPr>
          <p:cNvGrpSpPr/>
          <p:nvPr/>
        </p:nvGrpSpPr>
        <p:grpSpPr>
          <a:xfrm>
            <a:off x="8211940" y="3498279"/>
            <a:ext cx="139165" cy="1222249"/>
            <a:chOff x="8199771" y="3627256"/>
            <a:chExt cx="139165" cy="1222249"/>
          </a:xfrm>
        </p:grpSpPr>
        <p:sp>
          <p:nvSpPr>
            <p:cNvPr id="19" name="Graphic 69">
              <a:extLst>
                <a:ext uri="{FF2B5EF4-FFF2-40B4-BE49-F238E27FC236}">
                  <a16:creationId xmlns:a16="http://schemas.microsoft.com/office/drawing/2014/main" id="{29E68DA8-FE5B-0C3B-877F-014B3D87D024}"/>
                </a:ext>
              </a:extLst>
            </p:cNvPr>
            <p:cNvSpPr/>
            <p:nvPr/>
          </p:nvSpPr>
          <p:spPr>
            <a:xfrm>
              <a:off x="8199771" y="3627256"/>
              <a:ext cx="139165" cy="139165"/>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20" name="Graphic 69">
              <a:extLst>
                <a:ext uri="{FF2B5EF4-FFF2-40B4-BE49-F238E27FC236}">
                  <a16:creationId xmlns:a16="http://schemas.microsoft.com/office/drawing/2014/main" id="{8F4DD87B-C7B3-AF88-B295-618E0B91C6C5}"/>
                </a:ext>
              </a:extLst>
            </p:cNvPr>
            <p:cNvSpPr/>
            <p:nvPr/>
          </p:nvSpPr>
          <p:spPr>
            <a:xfrm>
              <a:off x="8199771" y="3920636"/>
              <a:ext cx="139165" cy="139165"/>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21" name="Graphic 69">
              <a:extLst>
                <a:ext uri="{FF2B5EF4-FFF2-40B4-BE49-F238E27FC236}">
                  <a16:creationId xmlns:a16="http://schemas.microsoft.com/office/drawing/2014/main" id="{638A59EC-F6E5-971F-5B3D-D55F60BD7358}"/>
                </a:ext>
              </a:extLst>
            </p:cNvPr>
            <p:cNvSpPr/>
            <p:nvPr/>
          </p:nvSpPr>
          <p:spPr>
            <a:xfrm>
              <a:off x="8199771" y="4210719"/>
              <a:ext cx="139165" cy="139165"/>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22" name="Graphic 69">
              <a:extLst>
                <a:ext uri="{FF2B5EF4-FFF2-40B4-BE49-F238E27FC236}">
                  <a16:creationId xmlns:a16="http://schemas.microsoft.com/office/drawing/2014/main" id="{22455370-93AA-886C-7912-1DED19615F3D}"/>
                </a:ext>
              </a:extLst>
            </p:cNvPr>
            <p:cNvSpPr/>
            <p:nvPr/>
          </p:nvSpPr>
          <p:spPr>
            <a:xfrm>
              <a:off x="8199771" y="4710340"/>
              <a:ext cx="139165" cy="139165"/>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grpSp>
      <p:sp>
        <p:nvSpPr>
          <p:cNvPr id="18" name="TextBox 17">
            <a:extLst>
              <a:ext uri="{FF2B5EF4-FFF2-40B4-BE49-F238E27FC236}">
                <a16:creationId xmlns:a16="http://schemas.microsoft.com/office/drawing/2014/main" id="{E3F85C89-F0CF-51EE-FA46-47F307214F1F}"/>
              </a:ext>
              <a:ext uri="{C183D7F6-B498-43B3-948B-1728B52AA6E4}">
                <adec:decorative xmlns:adec="http://schemas.microsoft.com/office/drawing/2017/decorative" val="1"/>
              </a:ext>
            </a:extLst>
          </p:cNvPr>
          <p:cNvSpPr txBox="1"/>
          <p:nvPr/>
        </p:nvSpPr>
        <p:spPr>
          <a:xfrm>
            <a:off x="8460665" y="3460886"/>
            <a:ext cx="2855158" cy="1523494"/>
          </a:xfrm>
          <a:prstGeom prst="rect">
            <a:avLst/>
          </a:prstGeom>
          <a:noFill/>
        </p:spPr>
        <p:txBody>
          <a:bodyPr wrap="square" lIns="0" tIns="0" rIns="0" bIns="0" rtlCol="0" anchor="t">
            <a:spAutoFit/>
          </a:bodyPr>
          <a:lstStyle/>
          <a:p>
            <a:pPr marL="0" marR="0" lvl="0" indent="0" algn="l" defTabSz="914367"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Secure your data infrastructure</a:t>
            </a:r>
          </a:p>
          <a:p>
            <a:pPr marL="0" marR="0" lvl="0" indent="0" algn="l" defTabSz="914367"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Policy review</a:t>
            </a:r>
          </a:p>
          <a:p>
            <a:pPr marL="0" marR="0" lvl="0" indent="0" algn="l" defTabSz="914367"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Extend to new high value line of business scenarios</a:t>
            </a:r>
          </a:p>
          <a:p>
            <a:pPr marL="0" marR="0" lvl="0" indent="0" algn="l" defTabSz="914367" rtl="0" eaLnBrk="1" fontAlgn="auto" latinLnBrk="0" hangingPunct="1">
              <a:lnSpc>
                <a:spcPct val="100000"/>
              </a:lnSpc>
              <a:spcBef>
                <a:spcPts val="600"/>
              </a:spcBef>
              <a:spcAft>
                <a:spcPts val="0"/>
              </a:spcAft>
              <a:buClrTx/>
              <a:buSzTx/>
              <a:buFontTx/>
              <a:buNone/>
              <a:tabLst/>
              <a:defRPr/>
            </a:pPr>
            <a:r>
              <a:rPr lang="en-US" sz="1400" b="1">
                <a:solidFill>
                  <a:srgbClr val="000000"/>
                </a:solidFill>
                <a:latin typeface="Segoe UI Semibold" panose="020B0502040204020203" pitchFamily="34" charset="0"/>
                <a:cs typeface="Segoe UI Semibold" panose="020B0502040204020203" pitchFamily="34" charset="0"/>
              </a:rPr>
              <a:t>Best practice: </a:t>
            </a:r>
            <a:r>
              <a:rPr kumimoji="0" lang="en-US" sz="1400" b="0" i="0" u="none" strike="noStrike" kern="1200" cap="none" spc="0" normalizeH="0" baseline="0" noProof="0">
                <a:ln>
                  <a:noFill/>
                </a:ln>
                <a:solidFill>
                  <a:srgbClr val="000000"/>
                </a:solidFill>
                <a:effectLst/>
                <a:uLnTx/>
                <a:uFillTx/>
                <a:latin typeface="Segoe UI"/>
                <a:ea typeface="+mn-ea"/>
                <a:cs typeface="Segoe UI"/>
              </a:rPr>
              <a:t>Optimization Assessment</a:t>
            </a:r>
          </a:p>
        </p:txBody>
      </p:sp>
      <p:sp>
        <p:nvSpPr>
          <p:cNvPr id="64" name="Rounded Rectangle 1">
            <a:extLst>
              <a:ext uri="{FF2B5EF4-FFF2-40B4-BE49-F238E27FC236}">
                <a16:creationId xmlns:a16="http://schemas.microsoft.com/office/drawing/2014/main" id="{DDCE7EA2-4CBF-E85A-51F8-23B49A23FD99}"/>
              </a:ext>
              <a:ext uri="{C183D7F6-B498-43B3-948B-1728B52AA6E4}">
                <adec:decorative xmlns:adec="http://schemas.microsoft.com/office/drawing/2017/decorative" val="1"/>
              </a:ext>
            </a:extLst>
          </p:cNvPr>
          <p:cNvSpPr/>
          <p:nvPr/>
        </p:nvSpPr>
        <p:spPr bwMode="auto">
          <a:xfrm>
            <a:off x="621366" y="1355079"/>
            <a:ext cx="10949269" cy="3982806"/>
          </a:xfrm>
          <a:prstGeom prst="roundRect">
            <a:avLst>
              <a:gd name="adj" fmla="val 2901"/>
            </a:avLst>
          </a:prstGeom>
          <a:gradFill flip="none" rotWithShape="1">
            <a:gsLst>
              <a:gs pos="0">
                <a:schemeClr val="bg1">
                  <a:alpha val="30000"/>
                </a:schemeClr>
              </a:gs>
              <a:gs pos="100000">
                <a:schemeClr val="bg1">
                  <a:alpha val="80000"/>
                </a:schemeClr>
              </a:gs>
            </a:gsLst>
            <a:lin ang="18900000" scaled="1"/>
            <a:tileRect/>
          </a:gradFill>
          <a:ln w="19050">
            <a:gradFill flip="none" rotWithShape="1">
              <a:gsLst>
                <a:gs pos="50000">
                  <a:schemeClr val="bg1">
                    <a:alpha val="20000"/>
                  </a:schemeClr>
                </a:gs>
                <a:gs pos="0">
                  <a:schemeClr val="bg1"/>
                </a:gs>
                <a:gs pos="100000">
                  <a:schemeClr val="bg1"/>
                </a:gs>
              </a:gsLst>
              <a:lin ang="81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a:solidFill>
                <a:schemeClr val="tx1"/>
              </a:solidFill>
              <a:latin typeface="Segoe UI"/>
              <a:cs typeface="Segoe UI" pitchFamily="34" charset="0"/>
            </a:endParaRPr>
          </a:p>
        </p:txBody>
      </p:sp>
      <p:sp>
        <p:nvSpPr>
          <p:cNvPr id="71" name="Rectangle 70">
            <a:extLst>
              <a:ext uri="{FF2B5EF4-FFF2-40B4-BE49-F238E27FC236}">
                <a16:creationId xmlns:a16="http://schemas.microsoft.com/office/drawing/2014/main" id="{03472198-5B76-5F77-1211-5B0DF47C439A}"/>
              </a:ext>
              <a:ext uri="{C183D7F6-B498-43B3-948B-1728B52AA6E4}">
                <adec:decorative xmlns:adec="http://schemas.microsoft.com/office/drawing/2017/decorative" val="1"/>
              </a:ext>
            </a:extLst>
          </p:cNvPr>
          <p:cNvSpPr/>
          <p:nvPr/>
        </p:nvSpPr>
        <p:spPr bwMode="auto">
          <a:xfrm>
            <a:off x="4257250" y="1355079"/>
            <a:ext cx="3658520" cy="3982806"/>
          </a:xfrm>
          <a:prstGeom prst="rect">
            <a:avLst/>
          </a:prstGeom>
          <a:ln w="22225">
            <a:gradFill flip="none" rotWithShape="1">
              <a:gsLst>
                <a:gs pos="3000">
                  <a:srgbClr val="0078D4"/>
                </a:gs>
                <a:gs pos="30000">
                  <a:srgbClr val="2DB4FF"/>
                </a:gs>
                <a:gs pos="70000">
                  <a:srgbClr val="D660FF"/>
                </a:gs>
                <a:gs pos="52000">
                  <a:srgbClr val="818EFF"/>
                </a:gs>
                <a:gs pos="35000">
                  <a:srgbClr val="2DB4FF"/>
                </a:gs>
                <a:gs pos="97000">
                  <a:srgbClr val="FEA874"/>
                </a:gs>
              </a:gsLst>
              <a:lin ang="0" scaled="1"/>
              <a:tileRect/>
            </a:gra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US" sz="1800" err="1">
              <a:solidFill>
                <a:schemeClr val="tx1"/>
              </a:solidFill>
            </a:endParaRPr>
          </a:p>
        </p:txBody>
      </p:sp>
      <p:grpSp>
        <p:nvGrpSpPr>
          <p:cNvPr id="72" name="Group 71" descr="&quot;You are here&quot; icon">
            <a:extLst>
              <a:ext uri="{FF2B5EF4-FFF2-40B4-BE49-F238E27FC236}">
                <a16:creationId xmlns:a16="http://schemas.microsoft.com/office/drawing/2014/main" id="{F8B73A45-5098-4654-21AA-C1867BB148B0}"/>
              </a:ext>
              <a:ext uri="{C183D7F6-B498-43B3-948B-1728B52AA6E4}">
                <adec:decorative xmlns:adec="http://schemas.microsoft.com/office/drawing/2017/decorative" val="0"/>
              </a:ext>
            </a:extLst>
          </p:cNvPr>
          <p:cNvGrpSpPr/>
          <p:nvPr/>
        </p:nvGrpSpPr>
        <p:grpSpPr>
          <a:xfrm>
            <a:off x="6744864" y="1245450"/>
            <a:ext cx="1056603" cy="982650"/>
            <a:chOff x="5068350" y="2824075"/>
            <a:chExt cx="1374013" cy="1277844"/>
          </a:xfrm>
        </p:grpSpPr>
        <p:sp>
          <p:nvSpPr>
            <p:cNvPr id="73" name="Rectangle: Rounded Corners 25">
              <a:extLst>
                <a:ext uri="{FF2B5EF4-FFF2-40B4-BE49-F238E27FC236}">
                  <a16:creationId xmlns:a16="http://schemas.microsoft.com/office/drawing/2014/main" id="{3D47587F-0CAC-7759-E44D-1B0B666E7281}"/>
                </a:ext>
              </a:extLst>
            </p:cNvPr>
            <p:cNvSpPr/>
            <p:nvPr/>
          </p:nvSpPr>
          <p:spPr>
            <a:xfrm>
              <a:off x="5068350" y="2824075"/>
              <a:ext cx="1374013" cy="1277844"/>
            </a:xfrm>
            <a:prstGeom prst="roundRect">
              <a:avLst>
                <a:gd name="adj" fmla="val 7352"/>
              </a:avLst>
            </a:pr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360000" rIns="182880" bIns="108000" numCol="1" spcCol="0" rtlCol="0" fromWordArt="0" anchor="b" anchorCtr="0" forceAA="0" compatLnSpc="1">
              <a:prstTxWarp prst="textNoShape">
                <a:avLst/>
              </a:prstTxWarp>
              <a:noAutofit/>
            </a:bodyPr>
            <a:lstStyle/>
            <a:p>
              <a:pPr algn="ctr" defTabSz="932472" fontAlgn="base">
                <a:lnSpc>
                  <a:spcPct val="80000"/>
                </a:lnSpc>
                <a:spcBef>
                  <a:spcPct val="0"/>
                </a:spcBef>
                <a:spcAft>
                  <a:spcPct val="0"/>
                </a:spcAft>
              </a:pPr>
              <a:r>
                <a:rPr lang="en-GB" sz="1200" b="1">
                  <a:solidFill>
                    <a:prstClr val="white"/>
                  </a:solidFill>
                  <a:latin typeface="Segoe UI Semibold" panose="020B0502040204020203" pitchFamily="34" charset="0"/>
                  <a:cs typeface="Segoe UI Semibold" panose="020B0502040204020203" pitchFamily="34" charset="0"/>
                </a:rPr>
                <a:t>You are here</a:t>
              </a:r>
            </a:p>
          </p:txBody>
        </p:sp>
        <p:sp>
          <p:nvSpPr>
            <p:cNvPr id="74" name="Graphic 7">
              <a:extLst>
                <a:ext uri="{FF2B5EF4-FFF2-40B4-BE49-F238E27FC236}">
                  <a16:creationId xmlns:a16="http://schemas.microsoft.com/office/drawing/2014/main" id="{B8AE3C40-DFF5-0449-5888-02FD5BC31047}"/>
                </a:ext>
              </a:extLst>
            </p:cNvPr>
            <p:cNvSpPr/>
            <p:nvPr/>
          </p:nvSpPr>
          <p:spPr>
            <a:xfrm>
              <a:off x="5563897" y="2993074"/>
              <a:ext cx="382919" cy="439386"/>
            </a:xfrm>
            <a:custGeom>
              <a:avLst/>
              <a:gdLst>
                <a:gd name="connsiteX0" fmla="*/ 141580 w 165868"/>
                <a:gd name="connsiteY0" fmla="*/ 141575 h 190328"/>
                <a:gd name="connsiteX1" fmla="*/ 130273 w 165868"/>
                <a:gd name="connsiteY1" fmla="*/ 152758 h 190328"/>
                <a:gd name="connsiteX2" fmla="*/ 97831 w 165868"/>
                <a:gd name="connsiteY2" fmla="*/ 184305 h 190328"/>
                <a:gd name="connsiteX3" fmla="*/ 68037 w 165868"/>
                <a:gd name="connsiteY3" fmla="*/ 184305 h 190328"/>
                <a:gd name="connsiteX4" fmla="*/ 34785 w 165868"/>
                <a:gd name="connsiteY4" fmla="*/ 151958 h 190328"/>
                <a:gd name="connsiteX5" fmla="*/ 24289 w 165868"/>
                <a:gd name="connsiteY5" fmla="*/ 141575 h 190328"/>
                <a:gd name="connsiteX6" fmla="*/ 24293 w 165868"/>
                <a:gd name="connsiteY6" fmla="*/ 24289 h 190328"/>
                <a:gd name="connsiteX7" fmla="*/ 141580 w 165868"/>
                <a:gd name="connsiteY7" fmla="*/ 24293 h 190328"/>
                <a:gd name="connsiteX8" fmla="*/ 141580 w 165868"/>
                <a:gd name="connsiteY8" fmla="*/ 141575 h 190328"/>
                <a:gd name="connsiteX9" fmla="*/ 106747 w 165868"/>
                <a:gd name="connsiteY9" fmla="*/ 85549 h 190328"/>
                <a:gd name="connsiteX10" fmla="*/ 82934 w 165868"/>
                <a:gd name="connsiteY10" fmla="*/ 61737 h 190328"/>
                <a:gd name="connsiteX11" fmla="*/ 59122 w 165868"/>
                <a:gd name="connsiteY11" fmla="*/ 85549 h 190328"/>
                <a:gd name="connsiteX12" fmla="*/ 82934 w 165868"/>
                <a:gd name="connsiteY12" fmla="*/ 109362 h 190328"/>
                <a:gd name="connsiteX13" fmla="*/ 106747 w 165868"/>
                <a:gd name="connsiteY13" fmla="*/ 85549 h 190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5868" h="190328">
                  <a:moveTo>
                    <a:pt x="141580" y="141575"/>
                  </a:moveTo>
                  <a:lnTo>
                    <a:pt x="130273" y="152758"/>
                  </a:lnTo>
                  <a:cubicBezTo>
                    <a:pt x="121939" y="160930"/>
                    <a:pt x="111128" y="171446"/>
                    <a:pt x="97831" y="184305"/>
                  </a:cubicBezTo>
                  <a:cubicBezTo>
                    <a:pt x="89524" y="192337"/>
                    <a:pt x="76345" y="192337"/>
                    <a:pt x="68037" y="184305"/>
                  </a:cubicBezTo>
                  <a:lnTo>
                    <a:pt x="34785" y="151958"/>
                  </a:lnTo>
                  <a:cubicBezTo>
                    <a:pt x="30604" y="147852"/>
                    <a:pt x="27108" y="144395"/>
                    <a:pt x="24289" y="141575"/>
                  </a:cubicBezTo>
                  <a:cubicBezTo>
                    <a:pt x="-8098" y="109187"/>
                    <a:pt x="-8096" y="56675"/>
                    <a:pt x="24293" y="24289"/>
                  </a:cubicBezTo>
                  <a:cubicBezTo>
                    <a:pt x="56682" y="-8098"/>
                    <a:pt x="109193" y="-8096"/>
                    <a:pt x="141580" y="24293"/>
                  </a:cubicBezTo>
                  <a:cubicBezTo>
                    <a:pt x="173965" y="56680"/>
                    <a:pt x="173965" y="109188"/>
                    <a:pt x="141580" y="141575"/>
                  </a:cubicBezTo>
                  <a:close/>
                  <a:moveTo>
                    <a:pt x="106747" y="85549"/>
                  </a:moveTo>
                  <a:cubicBezTo>
                    <a:pt x="106747" y="72398"/>
                    <a:pt x="96085" y="61737"/>
                    <a:pt x="82934" y="61737"/>
                  </a:cubicBezTo>
                  <a:cubicBezTo>
                    <a:pt x="69783" y="61737"/>
                    <a:pt x="59122" y="72398"/>
                    <a:pt x="59122" y="85549"/>
                  </a:cubicBezTo>
                  <a:cubicBezTo>
                    <a:pt x="59122" y="98701"/>
                    <a:pt x="69783" y="109362"/>
                    <a:pt x="82934" y="109362"/>
                  </a:cubicBezTo>
                  <a:cubicBezTo>
                    <a:pt x="96085" y="109362"/>
                    <a:pt x="106747" y="98701"/>
                    <a:pt x="106747" y="85549"/>
                  </a:cubicBezTo>
                  <a:close/>
                </a:path>
              </a:pathLst>
            </a:custGeom>
            <a:solidFill>
              <a:schemeClr val="bg1"/>
            </a:solidFill>
            <a:ln w="9525" cap="flat">
              <a:noFill/>
              <a:prstDash val="solid"/>
              <a:miter/>
            </a:ln>
          </p:spPr>
          <p:txBody>
            <a:bodyPr rtlCol="0" anchor="ctr"/>
            <a:lstStyle/>
            <a:p>
              <a:endParaRPr lang="en-US" sz="1200"/>
            </a:p>
          </p:txBody>
        </p:sp>
      </p:grpSp>
      <p:sp>
        <p:nvSpPr>
          <p:cNvPr id="62" name="TextBox 61">
            <a:extLst>
              <a:ext uri="{FF2B5EF4-FFF2-40B4-BE49-F238E27FC236}">
                <a16:creationId xmlns:a16="http://schemas.microsoft.com/office/drawing/2014/main" id="{1D87D7B1-0A9B-93D1-521C-FF0A4385E475}"/>
              </a:ext>
            </a:extLst>
          </p:cNvPr>
          <p:cNvSpPr txBox="1"/>
          <p:nvPr/>
        </p:nvSpPr>
        <p:spPr>
          <a:xfrm>
            <a:off x="4605747" y="2326971"/>
            <a:ext cx="2584193" cy="369332"/>
          </a:xfrm>
          <a:prstGeom prst="rect">
            <a:avLst/>
          </a:prstGeom>
          <a:noFill/>
        </p:spPr>
        <p:txBody>
          <a:bodyPr wrap="square" lIns="0" tIns="0" rIns="0" bIns="0" rtlCol="0" anchor="t">
            <a:spAutoFit/>
          </a:bodyPr>
          <a:lstStyle/>
          <a:p>
            <a:pPr marL="0" marR="0" lvl="0" indent="0" algn="l" defTabSz="914367" rtl="0" eaLnBrk="1" fontAlgn="auto" latinLnBrk="0" hangingPunct="1">
              <a:lnSpc>
                <a:spcPct val="100000"/>
              </a:lnSpc>
              <a:spcBef>
                <a:spcPct val="0"/>
              </a:spcBef>
              <a:spcAft>
                <a:spcPct val="0"/>
              </a:spcAft>
              <a:buClrTx/>
              <a:buSzTx/>
              <a:buFontTx/>
              <a:buNone/>
              <a:tabLst/>
              <a:defRPr/>
            </a:pPr>
            <a:r>
              <a:rPr kumimoji="0" lang="en-US" sz="2400" b="1" i="0" u="none" strike="noStrike" kern="1200" cap="none" spc="-50" normalizeH="0" baseline="0" noProof="0">
                <a:ln>
                  <a:noFill/>
                </a:ln>
                <a:solidFill>
                  <a:srgbClr val="8661C5"/>
                </a:solidFill>
                <a:effectLst/>
                <a:uLnTx/>
                <a:uFillTx/>
                <a:latin typeface="Segoe UI Semibold"/>
                <a:ea typeface="+mn-ea"/>
                <a:cs typeface="Segoe UI Semibold"/>
              </a:rPr>
              <a:t>Human change</a:t>
            </a:r>
          </a:p>
        </p:txBody>
      </p:sp>
      <p:sp>
        <p:nvSpPr>
          <p:cNvPr id="24" name="TextBox 23">
            <a:extLst>
              <a:ext uri="{FF2B5EF4-FFF2-40B4-BE49-F238E27FC236}">
                <a16:creationId xmlns:a16="http://schemas.microsoft.com/office/drawing/2014/main" id="{A5860EC1-D176-4261-A04C-C6274776C85D}"/>
              </a:ext>
            </a:extLst>
          </p:cNvPr>
          <p:cNvSpPr txBox="1"/>
          <p:nvPr/>
        </p:nvSpPr>
        <p:spPr>
          <a:xfrm>
            <a:off x="4584514" y="2850026"/>
            <a:ext cx="2963982" cy="646331"/>
          </a:xfrm>
          <a:prstGeom prst="rect">
            <a:avLst/>
          </a:prstGeom>
          <a:noFill/>
        </p:spPr>
        <p:txBody>
          <a:bodyPr wrap="square" lIns="0" tIns="0" rIns="0" bIns="0" rtlCol="0" anchor="t">
            <a:spAutoFit/>
          </a:bodyPr>
          <a:lstStyle/>
          <a:p>
            <a:pPr marL="0" marR="0" lvl="0" indent="0" algn="l" defTabSz="914367" rtl="0" eaLnBrk="1" fontAlgn="auto"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Manage the human transformation with robust user enablement programs</a:t>
            </a:r>
          </a:p>
        </p:txBody>
      </p:sp>
      <p:sp>
        <p:nvSpPr>
          <p:cNvPr id="31" name="TextBox 30">
            <a:extLst>
              <a:ext uri="{FF2B5EF4-FFF2-40B4-BE49-F238E27FC236}">
                <a16:creationId xmlns:a16="http://schemas.microsoft.com/office/drawing/2014/main" id="{32919BBF-7B23-7A23-C587-278C9CA7D066}"/>
              </a:ext>
            </a:extLst>
          </p:cNvPr>
          <p:cNvSpPr txBox="1"/>
          <p:nvPr/>
        </p:nvSpPr>
        <p:spPr>
          <a:xfrm>
            <a:off x="4857386" y="3615520"/>
            <a:ext cx="2761731" cy="1308050"/>
          </a:xfrm>
          <a:prstGeom prst="rect">
            <a:avLst/>
          </a:prstGeom>
          <a:noFill/>
        </p:spPr>
        <p:txBody>
          <a:bodyPr wrap="square" lIns="0" tIns="0" rIns="0" bIns="0" rtlCol="0" anchor="t">
            <a:spAutoFit/>
          </a:bodyPr>
          <a:lstStyle/>
          <a:p>
            <a:pPr marL="0" marR="0" lvl="0" indent="0" algn="l" defTabSz="914367" rtl="0" eaLnBrk="1" fontAlgn="auto" latinLnBrk="0" hangingPunct="1">
              <a:lnSpc>
                <a:spcPct val="100000"/>
              </a:lnSpc>
              <a:spcBef>
                <a:spcPct val="0"/>
              </a:spcBef>
              <a:spcAft>
                <a:spcPts val="60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User enablement program</a:t>
            </a:r>
          </a:p>
          <a:p>
            <a:pPr marL="0" marR="0" lvl="0" indent="0" algn="l" defTabSz="914367" rtl="0" eaLnBrk="1" fontAlgn="auto" latinLnBrk="0" hangingPunct="1">
              <a:lnSpc>
                <a:spcPct val="100000"/>
              </a:lnSpc>
              <a:spcBef>
                <a:spcPct val="0"/>
              </a:spcBef>
              <a:spcAft>
                <a:spcPts val="60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Communications and community</a:t>
            </a:r>
          </a:p>
          <a:p>
            <a:pPr marL="0" marR="0" lvl="0" indent="0" algn="l" defTabSz="914367" rtl="0" eaLnBrk="1" fontAlgn="auto" latinLnBrk="0" hangingPunct="1">
              <a:lnSpc>
                <a:spcPct val="100000"/>
              </a:lnSpc>
              <a:spcBef>
                <a:spcPct val="0"/>
              </a:spcBef>
              <a:spcAft>
                <a:spcPts val="60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Skilling and training</a:t>
            </a:r>
          </a:p>
          <a:p>
            <a:pPr marL="0" marR="0" lvl="0" indent="0" algn="l" defTabSz="914367" rtl="0" eaLnBrk="1" fontAlgn="auto" latinLnBrk="0" hangingPunct="1">
              <a:lnSpc>
                <a:spcPct val="100000"/>
              </a:lnSpc>
              <a:spcBef>
                <a:spcPct val="0"/>
              </a:spcBef>
              <a:spcAft>
                <a:spcPts val="600"/>
              </a:spcAft>
              <a:buClrTx/>
              <a:buSzTx/>
              <a:buFontTx/>
              <a:buNone/>
              <a:tabLst/>
              <a:defRPr/>
            </a:pPr>
            <a:r>
              <a:rPr lang="en-US" sz="1400" b="1">
                <a:solidFill>
                  <a:srgbClr val="000000"/>
                </a:solidFill>
                <a:latin typeface="Segoe UI Semibold" panose="020B0502040204020203" pitchFamily="34" charset="0"/>
                <a:cs typeface="Segoe UI Semibold" panose="020B0502040204020203" pitchFamily="34" charset="0"/>
              </a:rPr>
              <a:t>Best practice: </a:t>
            </a:r>
            <a:r>
              <a:rPr kumimoji="0" lang="en-US" sz="1400" b="0" i="0" u="none" strike="noStrike" kern="1200" cap="none" spc="0" normalizeH="0" baseline="0" noProof="0">
                <a:ln>
                  <a:noFill/>
                </a:ln>
                <a:solidFill>
                  <a:srgbClr val="000000"/>
                </a:solidFill>
                <a:effectLst/>
                <a:uLnTx/>
                <a:uFillTx/>
                <a:latin typeface="Segoe UI"/>
                <a:ea typeface="+mn-ea"/>
                <a:cs typeface="Segoe UI"/>
              </a:rPr>
              <a:t>Community of Practice and Copilot Dashboard</a:t>
            </a:r>
          </a:p>
        </p:txBody>
      </p:sp>
      <p:grpSp>
        <p:nvGrpSpPr>
          <p:cNvPr id="68" name="Group 67" descr="Bracket indicating responsible AI principles are also essential for Copilot success, no matter which workstream you're in.">
            <a:extLst>
              <a:ext uri="{FF2B5EF4-FFF2-40B4-BE49-F238E27FC236}">
                <a16:creationId xmlns:a16="http://schemas.microsoft.com/office/drawing/2014/main" id="{0C237E26-CB49-39B6-FAFF-5A4D363BE6AC}"/>
              </a:ext>
            </a:extLst>
          </p:cNvPr>
          <p:cNvGrpSpPr/>
          <p:nvPr/>
        </p:nvGrpSpPr>
        <p:grpSpPr>
          <a:xfrm>
            <a:off x="588961" y="5522520"/>
            <a:ext cx="11010900" cy="508589"/>
            <a:chOff x="588961" y="5559776"/>
            <a:chExt cx="11010900" cy="508589"/>
          </a:xfrm>
        </p:grpSpPr>
        <p:sp>
          <p:nvSpPr>
            <p:cNvPr id="69" name="Left Bracket 68">
              <a:extLst>
                <a:ext uri="{FF2B5EF4-FFF2-40B4-BE49-F238E27FC236}">
                  <a16:creationId xmlns:a16="http://schemas.microsoft.com/office/drawing/2014/main" id="{20CAAC02-338D-0C31-4055-799B352820AD}"/>
                </a:ext>
              </a:extLst>
            </p:cNvPr>
            <p:cNvSpPr/>
            <p:nvPr/>
          </p:nvSpPr>
          <p:spPr>
            <a:xfrm rot="16200000">
              <a:off x="5950692" y="198045"/>
              <a:ext cx="287437" cy="11010900"/>
            </a:xfrm>
            <a:prstGeom prst="leftBracket">
              <a:avLst>
                <a:gd name="adj" fmla="val 110458"/>
              </a:avLst>
            </a:prstGeom>
            <a:ln w="15875">
              <a:solidFill>
                <a:srgbClr val="8661C5"/>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sp>
          <p:nvSpPr>
            <p:cNvPr id="70" name="Rectangle: Rounded Corners 10">
              <a:extLst>
                <a:ext uri="{FF2B5EF4-FFF2-40B4-BE49-F238E27FC236}">
                  <a16:creationId xmlns:a16="http://schemas.microsoft.com/office/drawing/2014/main" id="{EDE267DB-2120-D884-F105-BFB2A61BF563}"/>
                </a:ext>
              </a:extLst>
            </p:cNvPr>
            <p:cNvSpPr/>
            <p:nvPr/>
          </p:nvSpPr>
          <p:spPr>
            <a:xfrm>
              <a:off x="4553243" y="5621432"/>
              <a:ext cx="3085514" cy="446933"/>
            </a:xfrm>
            <a:prstGeom prst="roundRect">
              <a:avLst>
                <a:gd name="adj" fmla="val 50000"/>
              </a:avLst>
            </a:pr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gradFill>
                    <a:gsLst>
                      <a:gs pos="0">
                        <a:srgbClr val="FFFFFF"/>
                      </a:gs>
                      <a:gs pos="100000">
                        <a:srgbClr val="FFFFFF"/>
                      </a:gs>
                    </a:gsLst>
                    <a:path path="circle">
                      <a:fillToRect l="100000" t="100000"/>
                    </a:path>
                  </a:gradFill>
                  <a:effectLst/>
                  <a:uLnTx/>
                  <a:uFillTx/>
                  <a:latin typeface="Segoe UI Semibold"/>
                  <a:ea typeface="+mn-ea"/>
                  <a:cs typeface="Segoe UI" panose="020B0502040204020203" pitchFamily="34" charset="0"/>
                </a:rPr>
                <a:t>Responsible AI principles</a:t>
              </a:r>
            </a:p>
          </p:txBody>
        </p:sp>
      </p:grpSp>
      <p:sp>
        <p:nvSpPr>
          <p:cNvPr id="23" name="Freeform 22">
            <a:extLst>
              <a:ext uri="{FF2B5EF4-FFF2-40B4-BE49-F238E27FC236}">
                <a16:creationId xmlns:a16="http://schemas.microsoft.com/office/drawing/2014/main" id="{10268D5B-7577-DB6B-677C-B9C5ACD3F027}"/>
              </a:ext>
              <a:ext uri="{C183D7F6-B498-43B3-948B-1728B52AA6E4}">
                <adec:decorative xmlns:adec="http://schemas.microsoft.com/office/drawing/2017/decorative" val="1"/>
              </a:ext>
            </a:extLst>
          </p:cNvPr>
          <p:cNvSpPr/>
          <p:nvPr/>
        </p:nvSpPr>
        <p:spPr>
          <a:xfrm>
            <a:off x="4605747" y="1800737"/>
            <a:ext cx="427508" cy="427363"/>
          </a:xfrm>
          <a:custGeom>
            <a:avLst/>
            <a:gdLst>
              <a:gd name="connsiteX0" fmla="*/ 361515 w 427508"/>
              <a:gd name="connsiteY0" fmla="*/ 294843 h 427363"/>
              <a:gd name="connsiteX1" fmla="*/ 372147 w 427508"/>
              <a:gd name="connsiteY1" fmla="*/ 299692 h 427363"/>
              <a:gd name="connsiteX2" fmla="*/ 423042 w 427508"/>
              <a:gd name="connsiteY2" fmla="*/ 350628 h 427363"/>
              <a:gd name="connsiteX3" fmla="*/ 423042 w 427508"/>
              <a:gd name="connsiteY3" fmla="*/ 372208 h 427363"/>
              <a:gd name="connsiteX4" fmla="*/ 372147 w 427508"/>
              <a:gd name="connsiteY4" fmla="*/ 423063 h 427363"/>
              <a:gd name="connsiteX5" fmla="*/ 351328 w 427508"/>
              <a:gd name="connsiteY5" fmla="*/ 423063 h 427363"/>
              <a:gd name="connsiteX6" fmla="*/ 350567 w 427508"/>
              <a:gd name="connsiteY6" fmla="*/ 401483 h 427363"/>
              <a:gd name="connsiteX7" fmla="*/ 375404 w 427508"/>
              <a:gd name="connsiteY7" fmla="*/ 376646 h 427363"/>
              <a:gd name="connsiteX8" fmla="*/ 235340 w 427508"/>
              <a:gd name="connsiteY8" fmla="*/ 376646 h 427363"/>
              <a:gd name="connsiteX9" fmla="*/ 260177 w 427508"/>
              <a:gd name="connsiteY9" fmla="*/ 401483 h 427363"/>
              <a:gd name="connsiteX10" fmla="*/ 260187 w 427508"/>
              <a:gd name="connsiteY10" fmla="*/ 422698 h 427363"/>
              <a:gd name="connsiteX11" fmla="*/ 238597 w 427508"/>
              <a:gd name="connsiteY11" fmla="*/ 423083 h 427363"/>
              <a:gd name="connsiteX12" fmla="*/ 187702 w 427508"/>
              <a:gd name="connsiteY12" fmla="*/ 372188 h 427363"/>
              <a:gd name="connsiteX13" fmla="*/ 187702 w 427508"/>
              <a:gd name="connsiteY13" fmla="*/ 350608 h 427363"/>
              <a:gd name="connsiteX14" fmla="*/ 238597 w 427508"/>
              <a:gd name="connsiteY14" fmla="*/ 299713 h 427363"/>
              <a:gd name="connsiteX15" fmla="*/ 259416 w 427508"/>
              <a:gd name="connsiteY15" fmla="*/ 299713 h 427363"/>
              <a:gd name="connsiteX16" fmla="*/ 260177 w 427508"/>
              <a:gd name="connsiteY16" fmla="*/ 321292 h 427363"/>
              <a:gd name="connsiteX17" fmla="*/ 260197 w 427508"/>
              <a:gd name="connsiteY17" fmla="*/ 321272 h 427363"/>
              <a:gd name="connsiteX18" fmla="*/ 235360 w 427508"/>
              <a:gd name="connsiteY18" fmla="*/ 346109 h 427363"/>
              <a:gd name="connsiteX19" fmla="*/ 375363 w 427508"/>
              <a:gd name="connsiteY19" fmla="*/ 346109 h 427363"/>
              <a:gd name="connsiteX20" fmla="*/ 350567 w 427508"/>
              <a:gd name="connsiteY20" fmla="*/ 321272 h 427363"/>
              <a:gd name="connsiteX21" fmla="*/ 349806 w 427508"/>
              <a:gd name="connsiteY21" fmla="*/ 320511 h 427363"/>
              <a:gd name="connsiteX22" fmla="*/ 350567 w 427508"/>
              <a:gd name="connsiteY22" fmla="*/ 298931 h 427363"/>
              <a:gd name="connsiteX23" fmla="*/ 361515 w 427508"/>
              <a:gd name="connsiteY23" fmla="*/ 294843 h 427363"/>
              <a:gd name="connsiteX24" fmla="*/ 45785 w 427508"/>
              <a:gd name="connsiteY24" fmla="*/ 244196 h 427363"/>
              <a:gd name="connsiteX25" fmla="*/ 279924 w 427508"/>
              <a:gd name="connsiteY25" fmla="*/ 244196 h 427363"/>
              <a:gd name="connsiteX26" fmla="*/ 325730 w 427508"/>
              <a:gd name="connsiteY26" fmla="*/ 289961 h 427363"/>
              <a:gd name="connsiteX27" fmla="*/ 325730 w 427508"/>
              <a:gd name="connsiteY27" fmla="*/ 290001 h 427363"/>
              <a:gd name="connsiteX28" fmla="*/ 325730 w 427508"/>
              <a:gd name="connsiteY28" fmla="*/ 308690 h 427363"/>
              <a:gd name="connsiteX29" fmla="*/ 323083 w 427508"/>
              <a:gd name="connsiteY29" fmla="*/ 325710 h 427363"/>
              <a:gd name="connsiteX30" fmla="*/ 281655 w 427508"/>
              <a:gd name="connsiteY30" fmla="*/ 325710 h 427363"/>
              <a:gd name="connsiteX31" fmla="*/ 264507 w 427508"/>
              <a:gd name="connsiteY31" fmla="*/ 278334 h 427363"/>
              <a:gd name="connsiteX32" fmla="*/ 224204 w 427508"/>
              <a:gd name="connsiteY32" fmla="*/ 285401 h 427363"/>
              <a:gd name="connsiteX33" fmla="*/ 173309 w 427508"/>
              <a:gd name="connsiteY33" fmla="*/ 336255 h 427363"/>
              <a:gd name="connsiteX34" fmla="*/ 173266 w 427508"/>
              <a:gd name="connsiteY34" fmla="*/ 386639 h 427363"/>
              <a:gd name="connsiteX35" fmla="*/ 173309 w 427508"/>
              <a:gd name="connsiteY35" fmla="*/ 386682 h 427363"/>
              <a:gd name="connsiteX36" fmla="*/ 192344 w 427508"/>
              <a:gd name="connsiteY36" fmla="*/ 405676 h 427363"/>
              <a:gd name="connsiteX37" fmla="*/ 162784 w 427508"/>
              <a:gd name="connsiteY37" fmla="*/ 407101 h 427363"/>
              <a:gd name="connsiteX38" fmla="*/ 10383 w 427508"/>
              <a:gd name="connsiteY38" fmla="*/ 341202 h 427363"/>
              <a:gd name="connsiteX39" fmla="*/ 0 w 427508"/>
              <a:gd name="connsiteY39" fmla="*/ 308711 h 427363"/>
              <a:gd name="connsiteX40" fmla="*/ 0 w 427508"/>
              <a:gd name="connsiteY40" fmla="*/ 289981 h 427363"/>
              <a:gd name="connsiteX41" fmla="*/ 45785 w 427508"/>
              <a:gd name="connsiteY41" fmla="*/ 244196 h 427363"/>
              <a:gd name="connsiteX42" fmla="*/ 162784 w 427508"/>
              <a:gd name="connsiteY42" fmla="*/ 0 h 427363"/>
              <a:gd name="connsiteX43" fmla="*/ 264574 w 427508"/>
              <a:gd name="connsiteY43" fmla="*/ 101791 h 427363"/>
              <a:gd name="connsiteX44" fmla="*/ 162784 w 427508"/>
              <a:gd name="connsiteY44" fmla="*/ 203581 h 427363"/>
              <a:gd name="connsiteX45" fmla="*/ 60993 w 427508"/>
              <a:gd name="connsiteY45" fmla="*/ 101791 h 427363"/>
              <a:gd name="connsiteX46" fmla="*/ 162784 w 427508"/>
              <a:gd name="connsiteY46" fmla="*/ 0 h 42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27508" h="427363">
                <a:moveTo>
                  <a:pt x="361515" y="294843"/>
                </a:moveTo>
                <a:cubicBezTo>
                  <a:pt x="365420" y="294981"/>
                  <a:pt x="369273" y="296608"/>
                  <a:pt x="372147" y="299692"/>
                </a:cubicBezTo>
                <a:lnTo>
                  <a:pt x="423042" y="350628"/>
                </a:lnTo>
                <a:cubicBezTo>
                  <a:pt x="428997" y="356589"/>
                  <a:pt x="428997" y="366247"/>
                  <a:pt x="423042" y="372208"/>
                </a:cubicBezTo>
                <a:lnTo>
                  <a:pt x="372147" y="423063"/>
                </a:lnTo>
                <a:cubicBezTo>
                  <a:pt x="366284" y="428527"/>
                  <a:pt x="357192" y="428527"/>
                  <a:pt x="351328" y="423063"/>
                </a:cubicBezTo>
                <a:cubicBezTo>
                  <a:pt x="345160" y="417314"/>
                  <a:pt x="344818" y="407652"/>
                  <a:pt x="350567" y="401483"/>
                </a:cubicBezTo>
                <a:lnTo>
                  <a:pt x="375404" y="376646"/>
                </a:lnTo>
                <a:lnTo>
                  <a:pt x="235340" y="376646"/>
                </a:lnTo>
                <a:lnTo>
                  <a:pt x="260177" y="401483"/>
                </a:lnTo>
                <a:cubicBezTo>
                  <a:pt x="265896" y="407397"/>
                  <a:pt x="265900" y="416778"/>
                  <a:pt x="260187" y="422698"/>
                </a:cubicBezTo>
                <a:cubicBezTo>
                  <a:pt x="254332" y="428765"/>
                  <a:pt x="244666" y="428938"/>
                  <a:pt x="238597" y="423083"/>
                </a:cubicBezTo>
                <a:lnTo>
                  <a:pt x="187702" y="372188"/>
                </a:lnTo>
                <a:cubicBezTo>
                  <a:pt x="181747" y="366227"/>
                  <a:pt x="181747" y="356569"/>
                  <a:pt x="187702" y="350608"/>
                </a:cubicBezTo>
                <a:lnTo>
                  <a:pt x="238597" y="299713"/>
                </a:lnTo>
                <a:cubicBezTo>
                  <a:pt x="244461" y="294249"/>
                  <a:pt x="253552" y="294249"/>
                  <a:pt x="259416" y="299713"/>
                </a:cubicBezTo>
                <a:cubicBezTo>
                  <a:pt x="265584" y="305462"/>
                  <a:pt x="265926" y="315124"/>
                  <a:pt x="260177" y="321292"/>
                </a:cubicBezTo>
                <a:lnTo>
                  <a:pt x="260197" y="321272"/>
                </a:lnTo>
                <a:lnTo>
                  <a:pt x="235360" y="346109"/>
                </a:lnTo>
                <a:lnTo>
                  <a:pt x="375363" y="346109"/>
                </a:lnTo>
                <a:lnTo>
                  <a:pt x="350567" y="321272"/>
                </a:lnTo>
                <a:cubicBezTo>
                  <a:pt x="350304" y="321028"/>
                  <a:pt x="350050" y="320773"/>
                  <a:pt x="349806" y="320511"/>
                </a:cubicBezTo>
                <a:cubicBezTo>
                  <a:pt x="344057" y="314340"/>
                  <a:pt x="344399" y="304680"/>
                  <a:pt x="350567" y="298931"/>
                </a:cubicBezTo>
                <a:cubicBezTo>
                  <a:pt x="353652" y="296057"/>
                  <a:pt x="357609" y="294705"/>
                  <a:pt x="361515" y="294843"/>
                </a:cubicBezTo>
                <a:close/>
                <a:moveTo>
                  <a:pt x="45785" y="244196"/>
                </a:moveTo>
                <a:lnTo>
                  <a:pt x="279924" y="244196"/>
                </a:lnTo>
                <a:cubicBezTo>
                  <a:pt x="305211" y="244183"/>
                  <a:pt x="325718" y="264674"/>
                  <a:pt x="325730" y="289961"/>
                </a:cubicBezTo>
                <a:cubicBezTo>
                  <a:pt x="325730" y="289975"/>
                  <a:pt x="325730" y="289987"/>
                  <a:pt x="325730" y="290001"/>
                </a:cubicBezTo>
                <a:lnTo>
                  <a:pt x="325730" y="308690"/>
                </a:lnTo>
                <a:cubicBezTo>
                  <a:pt x="325730" y="314492"/>
                  <a:pt x="324814" y="320233"/>
                  <a:pt x="323083" y="325710"/>
                </a:cubicBezTo>
                <a:lnTo>
                  <a:pt x="281655" y="325710"/>
                </a:lnTo>
                <a:cubicBezTo>
                  <a:pt x="290002" y="307892"/>
                  <a:pt x="282324" y="286681"/>
                  <a:pt x="264507" y="278334"/>
                </a:cubicBezTo>
                <a:cubicBezTo>
                  <a:pt x="250924" y="271970"/>
                  <a:pt x="234811" y="274796"/>
                  <a:pt x="224204" y="285401"/>
                </a:cubicBezTo>
                <a:lnTo>
                  <a:pt x="173309" y="336255"/>
                </a:lnTo>
                <a:cubicBezTo>
                  <a:pt x="159384" y="350156"/>
                  <a:pt x="159364" y="372715"/>
                  <a:pt x="173266" y="386639"/>
                </a:cubicBezTo>
                <a:cubicBezTo>
                  <a:pt x="173280" y="386654"/>
                  <a:pt x="173294" y="386668"/>
                  <a:pt x="173309" y="386682"/>
                </a:cubicBezTo>
                <a:lnTo>
                  <a:pt x="192344" y="405676"/>
                </a:lnTo>
                <a:cubicBezTo>
                  <a:pt x="182877" y="406613"/>
                  <a:pt x="173044" y="407101"/>
                  <a:pt x="162784" y="407101"/>
                </a:cubicBezTo>
                <a:cubicBezTo>
                  <a:pt x="93159" y="407101"/>
                  <a:pt x="41795" y="385257"/>
                  <a:pt x="10383" y="341202"/>
                </a:cubicBezTo>
                <a:cubicBezTo>
                  <a:pt x="3626" y="331715"/>
                  <a:pt x="-3" y="320358"/>
                  <a:pt x="0" y="308711"/>
                </a:cubicBezTo>
                <a:lnTo>
                  <a:pt x="0" y="289981"/>
                </a:lnTo>
                <a:cubicBezTo>
                  <a:pt x="0" y="264694"/>
                  <a:pt x="20499" y="244196"/>
                  <a:pt x="45785" y="244196"/>
                </a:cubicBezTo>
                <a:close/>
                <a:moveTo>
                  <a:pt x="162784" y="0"/>
                </a:moveTo>
                <a:cubicBezTo>
                  <a:pt x="219000" y="0"/>
                  <a:pt x="264574" y="45573"/>
                  <a:pt x="264574" y="101791"/>
                </a:cubicBezTo>
                <a:cubicBezTo>
                  <a:pt x="264574" y="158008"/>
                  <a:pt x="219000" y="203581"/>
                  <a:pt x="162784" y="203581"/>
                </a:cubicBezTo>
                <a:cubicBezTo>
                  <a:pt x="106566" y="203581"/>
                  <a:pt x="60993" y="158008"/>
                  <a:pt x="60993" y="101791"/>
                </a:cubicBezTo>
                <a:cubicBezTo>
                  <a:pt x="60993" y="45573"/>
                  <a:pt x="106566" y="0"/>
                  <a:pt x="162784" y="0"/>
                </a:cubicBezTo>
                <a:close/>
              </a:path>
            </a:pathLst>
          </a:custGeom>
          <a:gradFill flip="none" rotWithShape="1">
            <a:gsLst>
              <a:gs pos="52000">
                <a:srgbClr val="818EFF"/>
              </a:gs>
              <a:gs pos="97000">
                <a:srgbClr val="D660FF"/>
              </a:gs>
              <a:gs pos="3000">
                <a:srgbClr val="2DB4FF"/>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grpSp>
        <p:nvGrpSpPr>
          <p:cNvPr id="28" name="Group 27">
            <a:extLst>
              <a:ext uri="{FF2B5EF4-FFF2-40B4-BE49-F238E27FC236}">
                <a16:creationId xmlns:a16="http://schemas.microsoft.com/office/drawing/2014/main" id="{D525934E-F55F-12F4-0A98-E3877A945F28}"/>
              </a:ext>
              <a:ext uri="{C183D7F6-B498-43B3-948B-1728B52AA6E4}">
                <adec:decorative xmlns:adec="http://schemas.microsoft.com/office/drawing/2017/decorative" val="1"/>
              </a:ext>
            </a:extLst>
          </p:cNvPr>
          <p:cNvGrpSpPr/>
          <p:nvPr/>
        </p:nvGrpSpPr>
        <p:grpSpPr>
          <a:xfrm>
            <a:off x="4604111" y="3652913"/>
            <a:ext cx="139165" cy="1017036"/>
            <a:chOff x="4913099" y="3820916"/>
            <a:chExt cx="139165" cy="1017036"/>
          </a:xfrm>
          <a:solidFill>
            <a:srgbClr val="0078D4"/>
          </a:solidFill>
        </p:grpSpPr>
        <p:sp>
          <p:nvSpPr>
            <p:cNvPr id="49" name="Graphic 69">
              <a:extLst>
                <a:ext uri="{FF2B5EF4-FFF2-40B4-BE49-F238E27FC236}">
                  <a16:creationId xmlns:a16="http://schemas.microsoft.com/office/drawing/2014/main" id="{F5809880-425B-7580-D830-27ED54B91B66}"/>
                </a:ext>
              </a:extLst>
            </p:cNvPr>
            <p:cNvSpPr/>
            <p:nvPr/>
          </p:nvSpPr>
          <p:spPr>
            <a:xfrm>
              <a:off x="4913099" y="3820916"/>
              <a:ext cx="139165" cy="139165"/>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59" name="Graphic 69">
              <a:extLst>
                <a:ext uri="{FF2B5EF4-FFF2-40B4-BE49-F238E27FC236}">
                  <a16:creationId xmlns:a16="http://schemas.microsoft.com/office/drawing/2014/main" id="{A95C5B38-BF51-DB52-4A6C-E32098869F82}"/>
                </a:ext>
              </a:extLst>
            </p:cNvPr>
            <p:cNvSpPr/>
            <p:nvPr/>
          </p:nvSpPr>
          <p:spPr>
            <a:xfrm>
              <a:off x="4913099" y="4106142"/>
              <a:ext cx="139165" cy="139165"/>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60" name="Graphic 69">
              <a:extLst>
                <a:ext uri="{FF2B5EF4-FFF2-40B4-BE49-F238E27FC236}">
                  <a16:creationId xmlns:a16="http://schemas.microsoft.com/office/drawing/2014/main" id="{27180051-CCA9-0D6C-0A30-399054EBF380}"/>
                </a:ext>
              </a:extLst>
            </p:cNvPr>
            <p:cNvSpPr/>
            <p:nvPr/>
          </p:nvSpPr>
          <p:spPr>
            <a:xfrm>
              <a:off x="4913099" y="4398750"/>
              <a:ext cx="139165" cy="139165"/>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61" name="Graphic 69">
              <a:extLst>
                <a:ext uri="{FF2B5EF4-FFF2-40B4-BE49-F238E27FC236}">
                  <a16:creationId xmlns:a16="http://schemas.microsoft.com/office/drawing/2014/main" id="{2D2E413B-121A-09A1-8243-BC4FA6B70FE2}"/>
                </a:ext>
              </a:extLst>
            </p:cNvPr>
            <p:cNvSpPr/>
            <p:nvPr/>
          </p:nvSpPr>
          <p:spPr>
            <a:xfrm>
              <a:off x="4913099" y="4698787"/>
              <a:ext cx="139165" cy="139165"/>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grpSp>
    </p:spTree>
    <p:extLst>
      <p:ext uri="{BB962C8B-B14F-4D97-AF65-F5344CB8AC3E}">
        <p14:creationId xmlns:p14="http://schemas.microsoft.com/office/powerpoint/2010/main" val="3772694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0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par>
                                <p:cTn id="8" presetID="6" presetClass="emph" presetSubtype="0" accel="50000" autoRev="1" fill="hold" nodeType="withEffect">
                                  <p:stCondLst>
                                    <p:cond delay="0"/>
                                  </p:stCondLst>
                                  <p:childTnLst>
                                    <p:animScale>
                                      <p:cBhvr>
                                        <p:cTn id="9" dur="300" fill="hold"/>
                                        <p:tgtEl>
                                          <p:spTgt spid="72"/>
                                        </p:tgtEl>
                                      </p:cBhvr>
                                      <p:by x="85000" y="85000"/>
                                    </p:animScale>
                                  </p:childTnLst>
                                </p:cTn>
                              </p:par>
                              <p:par>
                                <p:cTn id="10" presetID="10" presetClass="entr" presetSubtype="0" fill="hold" grpId="0" nodeType="with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fade">
                                      <p:cBhvr>
                                        <p:cTn id="1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3B3B0-C2C6-15E9-EDD1-673BA1B39CC7}"/>
            </a:ext>
          </a:extLst>
        </p:cNvPr>
        <p:cNvGrpSpPr/>
        <p:nvPr/>
      </p:nvGrpSpPr>
      <p:grpSpPr>
        <a:xfrm>
          <a:off x="0" y="0"/>
          <a:ext cx="0" cy="0"/>
          <a:chOff x="0" y="0"/>
          <a:chExt cx="0" cy="0"/>
        </a:xfrm>
      </p:grpSpPr>
      <p:sp>
        <p:nvSpPr>
          <p:cNvPr id="11" name="Title 3">
            <a:extLst>
              <a:ext uri="{FF2B5EF4-FFF2-40B4-BE49-F238E27FC236}">
                <a16:creationId xmlns:a16="http://schemas.microsoft.com/office/drawing/2014/main" id="{375A7CE6-EC54-8C2D-2891-AA542255ABD0}"/>
              </a:ext>
            </a:extLst>
          </p:cNvPr>
          <p:cNvSpPr txBox="1">
            <a:spLocks noGrp="1"/>
          </p:cNvSpPr>
          <p:nvPr>
            <p:ph type="title" idx="4294967295"/>
          </p:nvPr>
        </p:nvSpPr>
        <p:spPr>
          <a:xfrm>
            <a:off x="588963" y="585788"/>
            <a:ext cx="11010900" cy="92333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i="0" kern="1200" cap="none" spc="0" baseline="0">
                <a:ln w="3175">
                  <a:noFill/>
                </a:ln>
                <a:solidFill>
                  <a:schemeClr val="tx1"/>
                </a:solidFill>
                <a:effectLst/>
                <a:latin typeface="+mj-lt"/>
                <a:ea typeface="+mn-ea"/>
                <a:cs typeface="Segoe UI Semibold" panose="020B0502040204020203" pitchFamily="34" charset="0"/>
              </a:defRPr>
            </a:lvl1pPr>
          </a:lstStyle>
          <a:p>
            <a:pPr algn="ctr">
              <a:defRPr/>
            </a:pPr>
            <a:r>
              <a:rPr kumimoji="0" lang="en-US" sz="3600" b="0" i="0" u="none" strike="noStrike" kern="1200" cap="none" spc="-50" normalizeH="0" baseline="0" noProof="0" dirty="0">
                <a:ln w="3175">
                  <a:noFill/>
                </a:ln>
                <a:solidFill>
                  <a:schemeClr val="tx1"/>
                </a:solidFill>
                <a:effectLst/>
                <a:uLnTx/>
                <a:uFillTx/>
                <a:latin typeface="+mj-lt"/>
                <a:ea typeface="+mn-ea"/>
                <a:cs typeface="Segoe UI"/>
              </a:rPr>
              <a:t>Microsoft 365 Copilot Chat</a:t>
            </a:r>
            <a:br>
              <a:rPr kumimoji="0" lang="en-US" sz="3600" b="0" i="0" u="none" strike="noStrike" kern="1200" cap="none" spc="-50" normalizeH="0" baseline="0" noProof="0" dirty="0">
                <a:ln w="3175">
                  <a:noFill/>
                </a:ln>
                <a:solidFill>
                  <a:schemeClr val="tx1"/>
                </a:solidFill>
                <a:effectLst/>
                <a:uLnTx/>
                <a:uFillTx/>
                <a:latin typeface="+mj-lt"/>
                <a:ea typeface="+mn-ea"/>
                <a:cs typeface="Segoe UI"/>
              </a:rPr>
            </a:br>
            <a:r>
              <a:rPr kumimoji="0" lang="en-US" sz="2400" b="0" i="0" u="none" strike="noStrike" kern="1200" cap="none" spc="0" normalizeH="0" baseline="0" noProof="0" dirty="0">
                <a:ln>
                  <a:noFill/>
                </a:ln>
                <a:solidFill>
                  <a:srgbClr val="C03BC4"/>
                </a:solidFill>
                <a:effectLst/>
                <a:uLnTx/>
                <a:uFillTx/>
                <a:latin typeface="Segoe UI Semibold"/>
                <a:ea typeface="+mn-ea"/>
                <a:cs typeface="Segoe UI" panose="020B0502040204020203" pitchFamily="34" charset="0"/>
              </a:rPr>
              <a:t>Implementation executive summary</a:t>
            </a:r>
            <a:endParaRPr kumimoji="0" lang="en-CA" sz="2400" b="0" i="0" u="none" strike="noStrike" kern="1200" cap="none" spc="0" normalizeH="0" baseline="0" noProof="0" dirty="0">
              <a:ln w="3175">
                <a:noFill/>
              </a:ln>
              <a:solidFill>
                <a:schemeClr val="tx1"/>
              </a:solidFill>
              <a:effectLst/>
              <a:uLnTx/>
              <a:uFillTx/>
              <a:latin typeface="+mj-lt"/>
              <a:ea typeface="+mn-ea"/>
              <a:cs typeface="Segoe UI Semibold" panose="020B0502040204020203" pitchFamily="34" charset="0"/>
            </a:endParaRPr>
          </a:p>
        </p:txBody>
      </p:sp>
      <p:grpSp>
        <p:nvGrpSpPr>
          <p:cNvPr id="31" name="Group 30">
            <a:extLst>
              <a:ext uri="{FF2B5EF4-FFF2-40B4-BE49-F238E27FC236}">
                <a16:creationId xmlns:a16="http://schemas.microsoft.com/office/drawing/2014/main" id="{E10384C6-1BE7-78D0-DDDF-BEE5483FC232}"/>
              </a:ext>
              <a:ext uri="{C183D7F6-B498-43B3-948B-1728B52AA6E4}">
                <adec:decorative xmlns:adec="http://schemas.microsoft.com/office/drawing/2017/decorative" val="1"/>
              </a:ext>
            </a:extLst>
          </p:cNvPr>
          <p:cNvGrpSpPr/>
          <p:nvPr/>
        </p:nvGrpSpPr>
        <p:grpSpPr>
          <a:xfrm>
            <a:off x="10580359" y="187952"/>
            <a:ext cx="1611641" cy="459051"/>
            <a:chOff x="10207265" y="187952"/>
            <a:chExt cx="1611641" cy="459051"/>
          </a:xfrm>
        </p:grpSpPr>
        <p:sp>
          <p:nvSpPr>
            <p:cNvPr id="24" name="Round Same Side Corner Rectangle 23">
              <a:extLst>
                <a:ext uri="{FF2B5EF4-FFF2-40B4-BE49-F238E27FC236}">
                  <a16:creationId xmlns:a16="http://schemas.microsoft.com/office/drawing/2014/main" id="{39C831BE-6E2E-D5D0-0CC4-680B89495167}"/>
                </a:ext>
              </a:extLst>
            </p:cNvPr>
            <p:cNvSpPr/>
            <p:nvPr/>
          </p:nvSpPr>
          <p:spPr bwMode="auto">
            <a:xfrm rot="16200000">
              <a:off x="10783560" y="-388343"/>
              <a:ext cx="459051" cy="1611641"/>
            </a:xfrm>
            <a:prstGeom prst="round2SameRect">
              <a:avLst>
                <a:gd name="adj1" fmla="val 50000"/>
                <a:gd name="adj2" fmla="val 0"/>
              </a:avLst>
            </a:prstGeom>
            <a:solidFill>
              <a:srgbClr val="C03BC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5" name="Rectangle 24">
              <a:extLst>
                <a:ext uri="{FF2B5EF4-FFF2-40B4-BE49-F238E27FC236}">
                  <a16:creationId xmlns:a16="http://schemas.microsoft.com/office/drawing/2014/main" id="{DA9B9B7E-05D5-F7A8-C6C7-6D575774EF99}"/>
                </a:ext>
              </a:extLst>
            </p:cNvPr>
            <p:cNvSpPr/>
            <p:nvPr/>
          </p:nvSpPr>
          <p:spPr bwMode="auto">
            <a:xfrm>
              <a:off x="10728120" y="285996"/>
              <a:ext cx="1090784" cy="26296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11" rtl="0" eaLnBrk="1" fontAlgn="auto" latinLnBrk="0" hangingPunct="1">
                <a:lnSpc>
                  <a:spcPct val="90000"/>
                </a:lnSpc>
                <a:spcBef>
                  <a:spcPct val="0"/>
                </a:spcBef>
                <a:spcAft>
                  <a:spcPts val="0"/>
                </a:spcAft>
                <a:buClrTx/>
                <a:buSzTx/>
                <a:buFontTx/>
                <a:buNone/>
                <a:tabLst/>
                <a:defRPr/>
              </a:pPr>
              <a:r>
                <a:rPr kumimoji="0" lang="en-US" sz="1100" b="1" i="0" u="none" strike="noStrike" kern="1200" cap="none" spc="0" normalizeH="0" baseline="0" noProof="0">
                  <a:ln>
                    <a:noFill/>
                  </a:ln>
                  <a:solidFill>
                    <a:srgbClr val="FFFFFF"/>
                  </a:solidFill>
                  <a:effectLst/>
                  <a:uLnTx/>
                  <a:uFillTx/>
                  <a:latin typeface="Segoe UI Semibold"/>
                  <a:ea typeface="+mn-ea"/>
                  <a:cs typeface="Segoe UI Semibold" panose="020B0402040204020203" pitchFamily="34" charset="0"/>
                </a:rPr>
                <a:t>Human change</a:t>
              </a:r>
            </a:p>
          </p:txBody>
        </p:sp>
        <p:sp>
          <p:nvSpPr>
            <p:cNvPr id="30" name="Freeform 29">
              <a:extLst>
                <a:ext uri="{FF2B5EF4-FFF2-40B4-BE49-F238E27FC236}">
                  <a16:creationId xmlns:a16="http://schemas.microsoft.com/office/drawing/2014/main" id="{CBBE9D48-215B-7770-ACF8-27B8B21C5BAB}"/>
                </a:ext>
              </a:extLst>
            </p:cNvPr>
            <p:cNvSpPr/>
            <p:nvPr/>
          </p:nvSpPr>
          <p:spPr>
            <a:xfrm>
              <a:off x="10404285" y="312685"/>
              <a:ext cx="243045" cy="242963"/>
            </a:xfrm>
            <a:custGeom>
              <a:avLst/>
              <a:gdLst>
                <a:gd name="connsiteX0" fmla="*/ 361515 w 427508"/>
                <a:gd name="connsiteY0" fmla="*/ 294843 h 427363"/>
                <a:gd name="connsiteX1" fmla="*/ 372147 w 427508"/>
                <a:gd name="connsiteY1" fmla="*/ 299692 h 427363"/>
                <a:gd name="connsiteX2" fmla="*/ 423042 w 427508"/>
                <a:gd name="connsiteY2" fmla="*/ 350628 h 427363"/>
                <a:gd name="connsiteX3" fmla="*/ 423042 w 427508"/>
                <a:gd name="connsiteY3" fmla="*/ 372208 h 427363"/>
                <a:gd name="connsiteX4" fmla="*/ 372147 w 427508"/>
                <a:gd name="connsiteY4" fmla="*/ 423063 h 427363"/>
                <a:gd name="connsiteX5" fmla="*/ 351328 w 427508"/>
                <a:gd name="connsiteY5" fmla="*/ 423063 h 427363"/>
                <a:gd name="connsiteX6" fmla="*/ 350567 w 427508"/>
                <a:gd name="connsiteY6" fmla="*/ 401483 h 427363"/>
                <a:gd name="connsiteX7" fmla="*/ 375404 w 427508"/>
                <a:gd name="connsiteY7" fmla="*/ 376646 h 427363"/>
                <a:gd name="connsiteX8" fmla="*/ 235340 w 427508"/>
                <a:gd name="connsiteY8" fmla="*/ 376646 h 427363"/>
                <a:gd name="connsiteX9" fmla="*/ 260177 w 427508"/>
                <a:gd name="connsiteY9" fmla="*/ 401483 h 427363"/>
                <a:gd name="connsiteX10" fmla="*/ 260187 w 427508"/>
                <a:gd name="connsiteY10" fmla="*/ 422698 h 427363"/>
                <a:gd name="connsiteX11" fmla="*/ 238597 w 427508"/>
                <a:gd name="connsiteY11" fmla="*/ 423083 h 427363"/>
                <a:gd name="connsiteX12" fmla="*/ 187702 w 427508"/>
                <a:gd name="connsiteY12" fmla="*/ 372188 h 427363"/>
                <a:gd name="connsiteX13" fmla="*/ 187702 w 427508"/>
                <a:gd name="connsiteY13" fmla="*/ 350608 h 427363"/>
                <a:gd name="connsiteX14" fmla="*/ 238597 w 427508"/>
                <a:gd name="connsiteY14" fmla="*/ 299713 h 427363"/>
                <a:gd name="connsiteX15" fmla="*/ 259416 w 427508"/>
                <a:gd name="connsiteY15" fmla="*/ 299713 h 427363"/>
                <a:gd name="connsiteX16" fmla="*/ 260177 w 427508"/>
                <a:gd name="connsiteY16" fmla="*/ 321292 h 427363"/>
                <a:gd name="connsiteX17" fmla="*/ 260197 w 427508"/>
                <a:gd name="connsiteY17" fmla="*/ 321272 h 427363"/>
                <a:gd name="connsiteX18" fmla="*/ 235360 w 427508"/>
                <a:gd name="connsiteY18" fmla="*/ 346109 h 427363"/>
                <a:gd name="connsiteX19" fmla="*/ 375363 w 427508"/>
                <a:gd name="connsiteY19" fmla="*/ 346109 h 427363"/>
                <a:gd name="connsiteX20" fmla="*/ 350567 w 427508"/>
                <a:gd name="connsiteY20" fmla="*/ 321272 h 427363"/>
                <a:gd name="connsiteX21" fmla="*/ 349806 w 427508"/>
                <a:gd name="connsiteY21" fmla="*/ 320511 h 427363"/>
                <a:gd name="connsiteX22" fmla="*/ 350567 w 427508"/>
                <a:gd name="connsiteY22" fmla="*/ 298931 h 427363"/>
                <a:gd name="connsiteX23" fmla="*/ 361515 w 427508"/>
                <a:gd name="connsiteY23" fmla="*/ 294843 h 427363"/>
                <a:gd name="connsiteX24" fmla="*/ 45785 w 427508"/>
                <a:gd name="connsiteY24" fmla="*/ 244196 h 427363"/>
                <a:gd name="connsiteX25" fmla="*/ 279924 w 427508"/>
                <a:gd name="connsiteY25" fmla="*/ 244196 h 427363"/>
                <a:gd name="connsiteX26" fmla="*/ 325730 w 427508"/>
                <a:gd name="connsiteY26" fmla="*/ 289961 h 427363"/>
                <a:gd name="connsiteX27" fmla="*/ 325730 w 427508"/>
                <a:gd name="connsiteY27" fmla="*/ 290001 h 427363"/>
                <a:gd name="connsiteX28" fmla="*/ 325730 w 427508"/>
                <a:gd name="connsiteY28" fmla="*/ 308690 h 427363"/>
                <a:gd name="connsiteX29" fmla="*/ 323083 w 427508"/>
                <a:gd name="connsiteY29" fmla="*/ 325710 h 427363"/>
                <a:gd name="connsiteX30" fmla="*/ 281655 w 427508"/>
                <a:gd name="connsiteY30" fmla="*/ 325710 h 427363"/>
                <a:gd name="connsiteX31" fmla="*/ 264507 w 427508"/>
                <a:gd name="connsiteY31" fmla="*/ 278334 h 427363"/>
                <a:gd name="connsiteX32" fmla="*/ 224204 w 427508"/>
                <a:gd name="connsiteY32" fmla="*/ 285401 h 427363"/>
                <a:gd name="connsiteX33" fmla="*/ 173309 w 427508"/>
                <a:gd name="connsiteY33" fmla="*/ 336255 h 427363"/>
                <a:gd name="connsiteX34" fmla="*/ 173266 w 427508"/>
                <a:gd name="connsiteY34" fmla="*/ 386639 h 427363"/>
                <a:gd name="connsiteX35" fmla="*/ 173309 w 427508"/>
                <a:gd name="connsiteY35" fmla="*/ 386682 h 427363"/>
                <a:gd name="connsiteX36" fmla="*/ 192344 w 427508"/>
                <a:gd name="connsiteY36" fmla="*/ 405676 h 427363"/>
                <a:gd name="connsiteX37" fmla="*/ 162784 w 427508"/>
                <a:gd name="connsiteY37" fmla="*/ 407101 h 427363"/>
                <a:gd name="connsiteX38" fmla="*/ 10383 w 427508"/>
                <a:gd name="connsiteY38" fmla="*/ 341202 h 427363"/>
                <a:gd name="connsiteX39" fmla="*/ 0 w 427508"/>
                <a:gd name="connsiteY39" fmla="*/ 308711 h 427363"/>
                <a:gd name="connsiteX40" fmla="*/ 0 w 427508"/>
                <a:gd name="connsiteY40" fmla="*/ 289981 h 427363"/>
                <a:gd name="connsiteX41" fmla="*/ 45785 w 427508"/>
                <a:gd name="connsiteY41" fmla="*/ 244196 h 427363"/>
                <a:gd name="connsiteX42" fmla="*/ 162784 w 427508"/>
                <a:gd name="connsiteY42" fmla="*/ 0 h 427363"/>
                <a:gd name="connsiteX43" fmla="*/ 264574 w 427508"/>
                <a:gd name="connsiteY43" fmla="*/ 101791 h 427363"/>
                <a:gd name="connsiteX44" fmla="*/ 162784 w 427508"/>
                <a:gd name="connsiteY44" fmla="*/ 203581 h 427363"/>
                <a:gd name="connsiteX45" fmla="*/ 60993 w 427508"/>
                <a:gd name="connsiteY45" fmla="*/ 101791 h 427363"/>
                <a:gd name="connsiteX46" fmla="*/ 162784 w 427508"/>
                <a:gd name="connsiteY46" fmla="*/ 0 h 42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27508" h="427363">
                  <a:moveTo>
                    <a:pt x="361515" y="294843"/>
                  </a:moveTo>
                  <a:cubicBezTo>
                    <a:pt x="365420" y="294981"/>
                    <a:pt x="369273" y="296608"/>
                    <a:pt x="372147" y="299692"/>
                  </a:cubicBezTo>
                  <a:lnTo>
                    <a:pt x="423042" y="350628"/>
                  </a:lnTo>
                  <a:cubicBezTo>
                    <a:pt x="428997" y="356589"/>
                    <a:pt x="428997" y="366247"/>
                    <a:pt x="423042" y="372208"/>
                  </a:cubicBezTo>
                  <a:lnTo>
                    <a:pt x="372147" y="423063"/>
                  </a:lnTo>
                  <a:cubicBezTo>
                    <a:pt x="366284" y="428527"/>
                    <a:pt x="357192" y="428527"/>
                    <a:pt x="351328" y="423063"/>
                  </a:cubicBezTo>
                  <a:cubicBezTo>
                    <a:pt x="345160" y="417314"/>
                    <a:pt x="344818" y="407652"/>
                    <a:pt x="350567" y="401483"/>
                  </a:cubicBezTo>
                  <a:lnTo>
                    <a:pt x="375404" y="376646"/>
                  </a:lnTo>
                  <a:lnTo>
                    <a:pt x="235340" y="376646"/>
                  </a:lnTo>
                  <a:lnTo>
                    <a:pt x="260177" y="401483"/>
                  </a:lnTo>
                  <a:cubicBezTo>
                    <a:pt x="265896" y="407397"/>
                    <a:pt x="265900" y="416778"/>
                    <a:pt x="260187" y="422698"/>
                  </a:cubicBezTo>
                  <a:cubicBezTo>
                    <a:pt x="254332" y="428765"/>
                    <a:pt x="244666" y="428938"/>
                    <a:pt x="238597" y="423083"/>
                  </a:cubicBezTo>
                  <a:lnTo>
                    <a:pt x="187702" y="372188"/>
                  </a:lnTo>
                  <a:cubicBezTo>
                    <a:pt x="181747" y="366227"/>
                    <a:pt x="181747" y="356569"/>
                    <a:pt x="187702" y="350608"/>
                  </a:cubicBezTo>
                  <a:lnTo>
                    <a:pt x="238597" y="299713"/>
                  </a:lnTo>
                  <a:cubicBezTo>
                    <a:pt x="244461" y="294249"/>
                    <a:pt x="253552" y="294249"/>
                    <a:pt x="259416" y="299713"/>
                  </a:cubicBezTo>
                  <a:cubicBezTo>
                    <a:pt x="265584" y="305462"/>
                    <a:pt x="265926" y="315124"/>
                    <a:pt x="260177" y="321292"/>
                  </a:cubicBezTo>
                  <a:lnTo>
                    <a:pt x="260197" y="321272"/>
                  </a:lnTo>
                  <a:lnTo>
                    <a:pt x="235360" y="346109"/>
                  </a:lnTo>
                  <a:lnTo>
                    <a:pt x="375363" y="346109"/>
                  </a:lnTo>
                  <a:lnTo>
                    <a:pt x="350567" y="321272"/>
                  </a:lnTo>
                  <a:cubicBezTo>
                    <a:pt x="350304" y="321028"/>
                    <a:pt x="350050" y="320773"/>
                    <a:pt x="349806" y="320511"/>
                  </a:cubicBezTo>
                  <a:cubicBezTo>
                    <a:pt x="344057" y="314340"/>
                    <a:pt x="344399" y="304680"/>
                    <a:pt x="350567" y="298931"/>
                  </a:cubicBezTo>
                  <a:cubicBezTo>
                    <a:pt x="353652" y="296057"/>
                    <a:pt x="357609" y="294705"/>
                    <a:pt x="361515" y="294843"/>
                  </a:cubicBezTo>
                  <a:close/>
                  <a:moveTo>
                    <a:pt x="45785" y="244196"/>
                  </a:moveTo>
                  <a:lnTo>
                    <a:pt x="279924" y="244196"/>
                  </a:lnTo>
                  <a:cubicBezTo>
                    <a:pt x="305211" y="244183"/>
                    <a:pt x="325718" y="264674"/>
                    <a:pt x="325730" y="289961"/>
                  </a:cubicBezTo>
                  <a:cubicBezTo>
                    <a:pt x="325730" y="289975"/>
                    <a:pt x="325730" y="289987"/>
                    <a:pt x="325730" y="290001"/>
                  </a:cubicBezTo>
                  <a:lnTo>
                    <a:pt x="325730" y="308690"/>
                  </a:lnTo>
                  <a:cubicBezTo>
                    <a:pt x="325730" y="314492"/>
                    <a:pt x="324814" y="320233"/>
                    <a:pt x="323083" y="325710"/>
                  </a:cubicBezTo>
                  <a:lnTo>
                    <a:pt x="281655" y="325710"/>
                  </a:lnTo>
                  <a:cubicBezTo>
                    <a:pt x="290002" y="307892"/>
                    <a:pt x="282324" y="286681"/>
                    <a:pt x="264507" y="278334"/>
                  </a:cubicBezTo>
                  <a:cubicBezTo>
                    <a:pt x="250924" y="271970"/>
                    <a:pt x="234811" y="274796"/>
                    <a:pt x="224204" y="285401"/>
                  </a:cubicBezTo>
                  <a:lnTo>
                    <a:pt x="173309" y="336255"/>
                  </a:lnTo>
                  <a:cubicBezTo>
                    <a:pt x="159384" y="350156"/>
                    <a:pt x="159364" y="372715"/>
                    <a:pt x="173266" y="386639"/>
                  </a:cubicBezTo>
                  <a:cubicBezTo>
                    <a:pt x="173280" y="386654"/>
                    <a:pt x="173294" y="386668"/>
                    <a:pt x="173309" y="386682"/>
                  </a:cubicBezTo>
                  <a:lnTo>
                    <a:pt x="192344" y="405676"/>
                  </a:lnTo>
                  <a:cubicBezTo>
                    <a:pt x="182877" y="406613"/>
                    <a:pt x="173044" y="407101"/>
                    <a:pt x="162784" y="407101"/>
                  </a:cubicBezTo>
                  <a:cubicBezTo>
                    <a:pt x="93159" y="407101"/>
                    <a:pt x="41795" y="385257"/>
                    <a:pt x="10383" y="341202"/>
                  </a:cubicBezTo>
                  <a:cubicBezTo>
                    <a:pt x="3626" y="331715"/>
                    <a:pt x="-3" y="320358"/>
                    <a:pt x="0" y="308711"/>
                  </a:cubicBezTo>
                  <a:lnTo>
                    <a:pt x="0" y="289981"/>
                  </a:lnTo>
                  <a:cubicBezTo>
                    <a:pt x="0" y="264694"/>
                    <a:pt x="20499" y="244196"/>
                    <a:pt x="45785" y="244196"/>
                  </a:cubicBezTo>
                  <a:close/>
                  <a:moveTo>
                    <a:pt x="162784" y="0"/>
                  </a:moveTo>
                  <a:cubicBezTo>
                    <a:pt x="219000" y="0"/>
                    <a:pt x="264574" y="45573"/>
                    <a:pt x="264574" y="101791"/>
                  </a:cubicBezTo>
                  <a:cubicBezTo>
                    <a:pt x="264574" y="158008"/>
                    <a:pt x="219000" y="203581"/>
                    <a:pt x="162784" y="203581"/>
                  </a:cubicBezTo>
                  <a:cubicBezTo>
                    <a:pt x="106566" y="203581"/>
                    <a:pt x="60993" y="158008"/>
                    <a:pt x="60993" y="101791"/>
                  </a:cubicBezTo>
                  <a:cubicBezTo>
                    <a:pt x="60993" y="45573"/>
                    <a:pt x="106566" y="0"/>
                    <a:pt x="162784" y="0"/>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grpSp>
      <p:sp>
        <p:nvSpPr>
          <p:cNvPr id="21" name="Rectangle: Rounded Corners 25">
            <a:extLst>
              <a:ext uri="{FF2B5EF4-FFF2-40B4-BE49-F238E27FC236}">
                <a16:creationId xmlns:a16="http://schemas.microsoft.com/office/drawing/2014/main" id="{BDD0E811-C637-3532-E5EE-B784F282BD52}"/>
              </a:ext>
            </a:extLst>
          </p:cNvPr>
          <p:cNvSpPr/>
          <p:nvPr/>
        </p:nvSpPr>
        <p:spPr>
          <a:xfrm rot="16200000">
            <a:off x="-632701" y="3004151"/>
            <a:ext cx="2084094" cy="403573"/>
          </a:xfrm>
          <a:prstGeom prst="roundRect">
            <a:avLst>
              <a:gd name="adj" fmla="val 50000"/>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spcBef>
                <a:spcPct val="0"/>
              </a:spcBef>
              <a:spcAft>
                <a:spcPct val="0"/>
              </a:spcAft>
            </a:pPr>
            <a:r>
              <a:rPr lang="en-GB" sz="1200" b="1">
                <a:gradFill>
                  <a:gsLst>
                    <a:gs pos="0">
                      <a:srgbClr val="FFFFFF"/>
                    </a:gs>
                    <a:gs pos="100000">
                      <a:srgbClr val="FFFFFF"/>
                    </a:gs>
                  </a:gsLst>
                  <a:path path="circle">
                    <a:fillToRect l="100000" t="100000"/>
                  </a:path>
                </a:gradFill>
                <a:latin typeface="Segoe UI Semibold"/>
                <a:cs typeface="Segoe UI" panose="020B0502040204020203" pitchFamily="34" charset="0"/>
              </a:rPr>
              <a:t>Copilot readiness checklist</a:t>
            </a:r>
          </a:p>
        </p:txBody>
      </p:sp>
      <p:sp>
        <p:nvSpPr>
          <p:cNvPr id="83" name="TextBox 82">
            <a:extLst>
              <a:ext uri="{FF2B5EF4-FFF2-40B4-BE49-F238E27FC236}">
                <a16:creationId xmlns:a16="http://schemas.microsoft.com/office/drawing/2014/main" id="{126ADABD-0943-0DF4-64F5-DD24003F75A5}"/>
              </a:ext>
            </a:extLst>
          </p:cNvPr>
          <p:cNvSpPr txBox="1"/>
          <p:nvPr/>
        </p:nvSpPr>
        <p:spPr>
          <a:xfrm rot="16200000">
            <a:off x="148795" y="3034844"/>
            <a:ext cx="1401305" cy="276999"/>
          </a:xfrm>
          <a:prstGeom prst="rect">
            <a:avLst/>
          </a:prstGeom>
          <a:noFill/>
        </p:spPr>
        <p:txBody>
          <a:bodyPr wrap="square" lIns="0" tIns="0" rIns="0" bIns="0" rtlCol="0" anchor="t">
            <a:spAutoFit/>
          </a:bodyPr>
          <a:lstStyle/>
          <a:p>
            <a:pPr algn="ctr">
              <a:lnSpc>
                <a:spcPct val="90000"/>
              </a:lnSpc>
              <a:spcAft>
                <a:spcPts val="600"/>
              </a:spcAft>
              <a:defRPr/>
            </a:pPr>
            <a:r>
              <a:rPr lang="en-US" sz="1000" b="1" cap="all" spc="300">
                <a:solidFill>
                  <a:srgbClr val="C03BC4"/>
                </a:solidFill>
                <a:latin typeface="Segoe UI Semibold"/>
                <a:cs typeface="Segoe UI"/>
              </a:rPr>
              <a:t>Human  CHANGE</a:t>
            </a:r>
            <a:endParaRPr lang="en-US">
              <a:cs typeface="Segoe UI"/>
            </a:endParaRPr>
          </a:p>
        </p:txBody>
      </p:sp>
      <p:sp>
        <p:nvSpPr>
          <p:cNvPr id="75" name="Rounded Rectangle 74">
            <a:extLst>
              <a:ext uri="{FF2B5EF4-FFF2-40B4-BE49-F238E27FC236}">
                <a16:creationId xmlns:a16="http://schemas.microsoft.com/office/drawing/2014/main" id="{815C523E-86D4-1A9B-A412-FF5C319A3628}"/>
              </a:ext>
              <a:ext uri="{C183D7F6-B498-43B3-948B-1728B52AA6E4}">
                <adec:decorative xmlns:adec="http://schemas.microsoft.com/office/drawing/2017/decorative" val="1"/>
              </a:ext>
            </a:extLst>
          </p:cNvPr>
          <p:cNvSpPr/>
          <p:nvPr/>
        </p:nvSpPr>
        <p:spPr bwMode="auto">
          <a:xfrm>
            <a:off x="6407899" y="2314056"/>
            <a:ext cx="2587346" cy="1837326"/>
          </a:xfrm>
          <a:prstGeom prst="roundRect">
            <a:avLst>
              <a:gd name="adj" fmla="val 3353"/>
            </a:avLst>
          </a:prstGeom>
          <a:solidFill>
            <a:srgbClr val="F4F3F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sp>
        <p:nvSpPr>
          <p:cNvPr id="76" name="Rounded Rectangle 75">
            <a:extLst>
              <a:ext uri="{FF2B5EF4-FFF2-40B4-BE49-F238E27FC236}">
                <a16:creationId xmlns:a16="http://schemas.microsoft.com/office/drawing/2014/main" id="{F77F2CB2-3A10-8168-5568-12794273928F}"/>
              </a:ext>
              <a:ext uri="{C183D7F6-B498-43B3-948B-1728B52AA6E4}">
                <adec:decorative xmlns:adec="http://schemas.microsoft.com/office/drawing/2017/decorative" val="1"/>
              </a:ext>
            </a:extLst>
          </p:cNvPr>
          <p:cNvSpPr/>
          <p:nvPr/>
        </p:nvSpPr>
        <p:spPr bwMode="auto">
          <a:xfrm>
            <a:off x="3746443" y="2314057"/>
            <a:ext cx="2587346" cy="1837326"/>
          </a:xfrm>
          <a:prstGeom prst="roundRect">
            <a:avLst>
              <a:gd name="adj" fmla="val 3353"/>
            </a:avLst>
          </a:prstGeom>
          <a:solidFill>
            <a:srgbClr val="F4F3F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sp>
        <p:nvSpPr>
          <p:cNvPr id="77" name="Rounded Rectangle 76">
            <a:extLst>
              <a:ext uri="{FF2B5EF4-FFF2-40B4-BE49-F238E27FC236}">
                <a16:creationId xmlns:a16="http://schemas.microsoft.com/office/drawing/2014/main" id="{083DDD08-2347-DC17-51F4-616FBB7B87B3}"/>
              </a:ext>
              <a:ext uri="{C183D7F6-B498-43B3-948B-1728B52AA6E4}">
                <adec:decorative xmlns:adec="http://schemas.microsoft.com/office/drawing/2017/decorative" val="1"/>
              </a:ext>
            </a:extLst>
          </p:cNvPr>
          <p:cNvSpPr/>
          <p:nvPr/>
        </p:nvSpPr>
        <p:spPr bwMode="auto">
          <a:xfrm>
            <a:off x="9067086" y="2314056"/>
            <a:ext cx="2587346" cy="1837326"/>
          </a:xfrm>
          <a:prstGeom prst="roundRect">
            <a:avLst>
              <a:gd name="adj" fmla="val 3353"/>
            </a:avLst>
          </a:prstGeom>
          <a:solidFill>
            <a:srgbClr val="F4F3F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sp>
        <p:nvSpPr>
          <p:cNvPr id="78" name="Rounded Rectangle 77">
            <a:extLst>
              <a:ext uri="{FF2B5EF4-FFF2-40B4-BE49-F238E27FC236}">
                <a16:creationId xmlns:a16="http://schemas.microsoft.com/office/drawing/2014/main" id="{16E6EC26-41C9-5336-D867-D7E134F43408}"/>
              </a:ext>
              <a:ext uri="{C183D7F6-B498-43B3-948B-1728B52AA6E4}">
                <adec:decorative xmlns:adec="http://schemas.microsoft.com/office/drawing/2017/decorative" val="1"/>
              </a:ext>
            </a:extLst>
          </p:cNvPr>
          <p:cNvSpPr/>
          <p:nvPr/>
        </p:nvSpPr>
        <p:spPr bwMode="auto">
          <a:xfrm>
            <a:off x="1079728" y="2314057"/>
            <a:ext cx="2587346" cy="1837326"/>
          </a:xfrm>
          <a:prstGeom prst="roundRect">
            <a:avLst>
              <a:gd name="adj" fmla="val 3353"/>
            </a:avLst>
          </a:prstGeom>
          <a:solidFill>
            <a:srgbClr val="F4F3F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sp>
        <p:nvSpPr>
          <p:cNvPr id="107" name="Rectangle: Rounded Corners 10">
            <a:extLst>
              <a:ext uri="{FF2B5EF4-FFF2-40B4-BE49-F238E27FC236}">
                <a16:creationId xmlns:a16="http://schemas.microsoft.com/office/drawing/2014/main" id="{1AB7F1A7-9992-0207-0930-706BEC61DB80}"/>
              </a:ext>
            </a:extLst>
          </p:cNvPr>
          <p:cNvSpPr/>
          <p:nvPr/>
        </p:nvSpPr>
        <p:spPr>
          <a:xfrm>
            <a:off x="1230923" y="1907754"/>
            <a:ext cx="2322542" cy="406303"/>
          </a:xfrm>
          <a:prstGeom prst="round2SameRect">
            <a:avLst>
              <a:gd name="adj1" fmla="val 41860"/>
              <a:gd name="adj2" fmla="val 0"/>
            </a:avLst>
          </a:pr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Segoe UI Semibold"/>
                <a:ea typeface="+mn-ea"/>
                <a:cs typeface="Segoe UI" panose="020B0502040204020203" pitchFamily="34" charset="0"/>
              </a:rPr>
              <a:t>Get ready</a:t>
            </a:r>
          </a:p>
        </p:txBody>
      </p:sp>
      <p:sp>
        <p:nvSpPr>
          <p:cNvPr id="103" name="TextBox 102">
            <a:extLst>
              <a:ext uri="{FF2B5EF4-FFF2-40B4-BE49-F238E27FC236}">
                <a16:creationId xmlns:a16="http://schemas.microsoft.com/office/drawing/2014/main" id="{BAE39313-8BF6-4998-A02F-FC6B21BA14FC}"/>
              </a:ext>
            </a:extLst>
          </p:cNvPr>
          <p:cNvSpPr txBox="1"/>
          <p:nvPr/>
        </p:nvSpPr>
        <p:spPr>
          <a:xfrm>
            <a:off x="1412224" y="2496199"/>
            <a:ext cx="2056880" cy="609398"/>
          </a:xfrm>
          <a:prstGeom prst="rect">
            <a:avLst/>
          </a:prstGeom>
          <a:noFill/>
        </p:spPr>
        <p:txBody>
          <a:bodyPr wrap="square" lIns="0" tIns="0" rIns="0" bIns="0" rtlCol="0" anchor="t">
            <a:spAutoFit/>
          </a:bodyPr>
          <a:lstStyle>
            <a:defPPr>
              <a:defRPr lang="en-US"/>
            </a:defPPr>
            <a:lvl1pPr marR="0" lvl="0" indent="0" algn="ctr" defTabSz="932472" fontAlgn="base">
              <a:lnSpc>
                <a:spcPct val="90000"/>
              </a:lnSpc>
              <a:spcBef>
                <a:spcPct val="0"/>
              </a:spcBef>
              <a:spcAft>
                <a:spcPct val="0"/>
              </a:spcAft>
              <a:buClrTx/>
              <a:buSzTx/>
              <a:buFontTx/>
              <a:buNone/>
              <a:tabLst/>
              <a:defRPr kumimoji="0" sz="1100" b="0" i="0" u="none" strike="noStrike" cap="none" spc="0" normalizeH="0" baseline="0">
                <a:ln>
                  <a:noFill/>
                </a:ln>
                <a:solidFill>
                  <a:srgbClr val="505050"/>
                </a:solidFill>
                <a:effectLst/>
                <a:uLnTx/>
                <a:uFillTx/>
              </a:defRPr>
            </a:lvl1pPr>
          </a:lstStyle>
          <a:p>
            <a:pPr marL="0" marR="0" lvl="0" indent="0" algn="l" defTabSz="932472" rtl="0" eaLnBrk="1" fontAlgn="base" latinLnBrk="0" hangingPunct="1">
              <a:lnSpc>
                <a:spcPct val="90000"/>
              </a:lnSpc>
              <a:spcBef>
                <a:spcPct val="0"/>
              </a:spcBef>
              <a:spcAft>
                <a:spcPts val="9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a:ea typeface="+mn-ea"/>
                <a:cs typeface="Segoe UI"/>
              </a:rPr>
              <a:t>Select initial departments </a:t>
            </a:r>
            <a:br>
              <a:rPr kumimoji="0" lang="en-US" sz="1100" b="0" i="0" u="none" strike="noStrike" kern="1200" cap="none" spc="0" normalizeH="0" baseline="0" noProof="0" dirty="0">
                <a:ln>
                  <a:noFill/>
                </a:ln>
                <a:solidFill>
                  <a:prstClr val="black"/>
                </a:solidFill>
                <a:effectLst/>
                <a:uLnTx/>
                <a:uFillTx/>
                <a:latin typeface="Segoe UI"/>
                <a:ea typeface="+mn-ea"/>
                <a:cs typeface="Segoe UI"/>
              </a:rPr>
            </a:br>
            <a:r>
              <a:rPr kumimoji="0" lang="en-US" sz="1100" b="0" i="0" u="none" strike="noStrike" kern="1200" cap="none" spc="0" normalizeH="0" baseline="0" noProof="0" dirty="0">
                <a:ln>
                  <a:noFill/>
                </a:ln>
                <a:solidFill>
                  <a:prstClr val="black"/>
                </a:solidFill>
                <a:effectLst/>
                <a:uLnTx/>
                <a:uFillTx/>
                <a:latin typeface="Segoe UI"/>
                <a:ea typeface="+mn-ea"/>
                <a:cs typeface="Segoe UI"/>
              </a:rPr>
              <a:t>for rollout with the </a:t>
            </a:r>
            <a:r>
              <a:rPr kumimoji="0" lang="en-US" sz="1100" b="1" i="0" u="none" strike="noStrike" kern="1200" cap="none" spc="0" normalizeH="0" baseline="0" noProof="0" dirty="0">
                <a:ln>
                  <a:noFill/>
                </a:ln>
                <a:solidFill>
                  <a:srgbClr val="0070C0"/>
                </a:solidFill>
                <a:effectLst/>
                <a:uLnTx/>
                <a:uFillTx/>
                <a:latin typeface="Segoe UI Semibold"/>
                <a:ea typeface="+mn-ea"/>
                <a:cs typeface="Segoe UI Semibold"/>
                <a:hlinkClick r:id="rId3">
                  <a:extLst>
                    <a:ext uri="{A12FA001-AC4F-418D-AE19-62706E023703}">
                      <ahyp:hlinkClr xmlns:ahyp="http://schemas.microsoft.com/office/drawing/2018/hyperlinkcolor" val="tx"/>
                    </a:ext>
                  </a:extLst>
                </a:hlinkClick>
              </a:rPr>
              <a:t>Scenario Library</a:t>
            </a:r>
            <a:r>
              <a:rPr kumimoji="0" lang="en-US" sz="1100" b="0" i="0" u="none" strike="noStrike" kern="1200" cap="none" spc="0" normalizeH="0" baseline="0" noProof="0" dirty="0">
                <a:ln>
                  <a:noFill/>
                </a:ln>
                <a:solidFill>
                  <a:srgbClr val="000000"/>
                </a:solidFill>
                <a:effectLst/>
                <a:uLnTx/>
                <a:uFillTx/>
                <a:latin typeface="Segoe UI"/>
                <a:ea typeface="+mn-ea"/>
                <a:cs typeface="Segoe UI"/>
              </a:rPr>
              <a:t>. Target a critical mass of users for rapid impact.</a:t>
            </a:r>
            <a:endParaRPr kumimoji="0" lang="en-US" sz="1100" b="0" i="0" u="none" strike="noStrike" kern="1200" cap="none" spc="0" normalizeH="0" baseline="0" noProof="0" dirty="0">
              <a:ln>
                <a:noFill/>
              </a:ln>
              <a:solidFill>
                <a:srgbClr val="505050"/>
              </a:solidFill>
              <a:effectLst/>
              <a:uLnTx/>
              <a:uFillTx/>
              <a:latin typeface="Segoe UI"/>
              <a:ea typeface="+mn-ea"/>
              <a:cs typeface="+mn-cs"/>
            </a:endParaRPr>
          </a:p>
        </p:txBody>
      </p:sp>
      <p:sp>
        <p:nvSpPr>
          <p:cNvPr id="2" name="TextBox 1">
            <a:extLst>
              <a:ext uri="{FF2B5EF4-FFF2-40B4-BE49-F238E27FC236}">
                <a16:creationId xmlns:a16="http://schemas.microsoft.com/office/drawing/2014/main" id="{6A00F24D-A4C7-639B-C220-DCC3E62EF29F}"/>
              </a:ext>
            </a:extLst>
          </p:cNvPr>
          <p:cNvSpPr txBox="1"/>
          <p:nvPr/>
        </p:nvSpPr>
        <p:spPr>
          <a:xfrm>
            <a:off x="1603528" y="3183186"/>
            <a:ext cx="1951009" cy="551689"/>
          </a:xfrm>
          <a:prstGeom prst="rect">
            <a:avLst/>
          </a:prstGeom>
          <a:noFill/>
        </p:spPr>
        <p:txBody>
          <a:bodyPr wrap="square" lIns="0" tIns="0" rIns="0" bIns="0" rtlCol="0" anchor="t">
            <a:spAutoFit/>
          </a:bodyPr>
          <a:lstStyle>
            <a:defPPr>
              <a:defRPr lang="en-US"/>
            </a:defPPr>
            <a:lvl1pPr marR="0" lvl="0" indent="0" algn="ctr" defTabSz="932472" fontAlgn="base">
              <a:lnSpc>
                <a:spcPct val="90000"/>
              </a:lnSpc>
              <a:spcBef>
                <a:spcPct val="0"/>
              </a:spcBef>
              <a:spcAft>
                <a:spcPct val="0"/>
              </a:spcAft>
              <a:buClrTx/>
              <a:buSzTx/>
              <a:buFontTx/>
              <a:buNone/>
              <a:tabLst/>
              <a:defRPr kumimoji="0" sz="1100" b="0" i="0" u="none" strike="noStrike" cap="none" spc="0" normalizeH="0" baseline="0">
                <a:ln>
                  <a:noFill/>
                </a:ln>
                <a:solidFill>
                  <a:srgbClr val="505050"/>
                </a:solidFill>
                <a:effectLst/>
                <a:uLnTx/>
                <a:uFillTx/>
              </a:defRPr>
            </a:lvl1pPr>
          </a:lstStyle>
          <a:p>
            <a:pPr marL="0" marR="0" lvl="0" indent="0" algn="l" defTabSz="932472" rtl="0" eaLnBrk="1" fontAlgn="base" latinLnBrk="0" hangingPunct="1">
              <a:lnSpc>
                <a:spcPct val="90000"/>
              </a:lnSpc>
              <a:spcBef>
                <a:spcPct val="0"/>
              </a:spcBef>
              <a:spcAft>
                <a:spcPts val="900"/>
              </a:spcAft>
              <a:buClr>
                <a:srgbClr val="375EEC"/>
              </a:buClr>
              <a:buSzTx/>
              <a:buFontTx/>
              <a:buNone/>
              <a:tabLst/>
              <a:defRPr/>
            </a:pPr>
            <a:r>
              <a:rPr kumimoji="0" lang="en-US" sz="1050" b="0" i="0" u="none" strike="noStrike" kern="1200" cap="none" spc="0" normalizeH="0" baseline="0" noProof="0">
                <a:ln>
                  <a:noFill/>
                </a:ln>
                <a:solidFill>
                  <a:prstClr val="black"/>
                </a:solidFill>
                <a:effectLst/>
                <a:uLnTx/>
                <a:uFillTx/>
                <a:latin typeface="Segoe UI"/>
                <a:ea typeface="+mn-ea"/>
                <a:cs typeface="Segoe UI"/>
              </a:rPr>
              <a:t>Identify your success team</a:t>
            </a:r>
          </a:p>
          <a:p>
            <a:pPr marL="0" marR="0" lvl="0" indent="0" algn="l" defTabSz="932472" rtl="0" eaLnBrk="1" fontAlgn="base" latinLnBrk="0" hangingPunct="1">
              <a:lnSpc>
                <a:spcPct val="90000"/>
              </a:lnSpc>
              <a:spcBef>
                <a:spcPct val="0"/>
              </a:spcBef>
              <a:spcAft>
                <a:spcPts val="900"/>
              </a:spcAft>
              <a:buClr>
                <a:srgbClr val="375EEC"/>
              </a:buClr>
              <a:buSzTx/>
              <a:buFontTx/>
              <a:buNone/>
              <a:tabLst/>
              <a:defRPr/>
            </a:pPr>
            <a:r>
              <a:rPr kumimoji="0" lang="en-US" sz="1050" b="0" i="0" u="none" strike="noStrike" kern="1200" cap="none" spc="0" normalizeH="0" baseline="0" noProof="0">
                <a:ln>
                  <a:noFill/>
                </a:ln>
                <a:solidFill>
                  <a:prstClr val="black"/>
                </a:solidFill>
                <a:effectLst/>
                <a:uLnTx/>
                <a:uFillTx/>
                <a:latin typeface="Segoe UI"/>
                <a:ea typeface="+mn-ea"/>
                <a:cs typeface="Segoe UI"/>
              </a:rPr>
              <a:t>Be intentional with assignment and concentrate seats</a:t>
            </a:r>
            <a:endParaRPr kumimoji="0" lang="en-US" sz="105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89" name="Rectangle: Rounded Corners 10">
            <a:extLst>
              <a:ext uri="{FF2B5EF4-FFF2-40B4-BE49-F238E27FC236}">
                <a16:creationId xmlns:a16="http://schemas.microsoft.com/office/drawing/2014/main" id="{55C642AC-59E0-93F3-68E7-15F36BD4F405}"/>
              </a:ext>
            </a:extLst>
          </p:cNvPr>
          <p:cNvSpPr/>
          <p:nvPr/>
        </p:nvSpPr>
        <p:spPr>
          <a:xfrm>
            <a:off x="3931107" y="1907754"/>
            <a:ext cx="2322542" cy="406303"/>
          </a:xfrm>
          <a:prstGeom prst="round2SameRect">
            <a:avLst>
              <a:gd name="adj1" fmla="val 40180"/>
              <a:gd name="adj2" fmla="val 0"/>
            </a:avLst>
          </a:pr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74320" tIns="0" rIns="9144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Segoe UI Semibold"/>
                <a:ea typeface="+mn-ea"/>
                <a:cs typeface="Segoe UI" panose="020B0502040204020203" pitchFamily="34" charset="0"/>
              </a:rPr>
              <a:t>Onboard &amp; engage</a:t>
            </a:r>
          </a:p>
        </p:txBody>
      </p:sp>
      <p:sp>
        <p:nvSpPr>
          <p:cNvPr id="6" name="TextBox 5">
            <a:extLst>
              <a:ext uri="{FF2B5EF4-FFF2-40B4-BE49-F238E27FC236}">
                <a16:creationId xmlns:a16="http://schemas.microsoft.com/office/drawing/2014/main" id="{C99CAC19-7D9F-C125-61A1-19CFE62CEBE0}"/>
              </a:ext>
            </a:extLst>
          </p:cNvPr>
          <p:cNvSpPr txBox="1"/>
          <p:nvPr/>
        </p:nvSpPr>
        <p:spPr>
          <a:xfrm>
            <a:off x="4056528" y="2486896"/>
            <a:ext cx="2039471" cy="609398"/>
          </a:xfrm>
          <a:prstGeom prst="rect">
            <a:avLst/>
          </a:prstGeom>
          <a:noFill/>
        </p:spPr>
        <p:txBody>
          <a:bodyPr wrap="square" lIns="0" tIns="0" rIns="0" bIns="0" rtlCol="0" anchor="t">
            <a:spAutoFit/>
          </a:bodyPr>
          <a:lstStyle>
            <a:defPPr>
              <a:defRPr lang="en-US"/>
            </a:defPPr>
            <a:lvl1pPr marR="0" lvl="0" indent="0" algn="ctr" defTabSz="932472" fontAlgn="base">
              <a:lnSpc>
                <a:spcPct val="90000"/>
              </a:lnSpc>
              <a:spcBef>
                <a:spcPct val="0"/>
              </a:spcBef>
              <a:spcAft>
                <a:spcPct val="0"/>
              </a:spcAft>
              <a:buClrTx/>
              <a:buSzTx/>
              <a:buFontTx/>
              <a:buNone/>
              <a:tabLst/>
              <a:defRPr kumimoji="0" sz="1100" b="0" i="0" u="none" strike="noStrike" cap="none" spc="0" normalizeH="0" baseline="0">
                <a:ln>
                  <a:noFill/>
                </a:ln>
                <a:solidFill>
                  <a:srgbClr val="505050"/>
                </a:solidFill>
                <a:effectLst/>
                <a:uLnTx/>
                <a:uFillTx/>
              </a:defRPr>
            </a:lvl1pPr>
          </a:lstStyle>
          <a:p>
            <a:pPr algn="l">
              <a:spcAft>
                <a:spcPts val="900"/>
              </a:spcAft>
              <a:buClr>
                <a:srgbClr val="375EEC"/>
              </a:buClr>
              <a:defRPr/>
            </a:pPr>
            <a:r>
              <a:rPr kumimoji="0" lang="en-US" sz="1100" b="0" i="0" u="none" strike="noStrike" kern="1200" cap="none" spc="0" normalizeH="0" baseline="0" noProof="0" dirty="0">
                <a:ln>
                  <a:noFill/>
                </a:ln>
                <a:solidFill>
                  <a:prstClr val="black"/>
                </a:solidFill>
                <a:effectLst/>
                <a:uLnTx/>
                <a:uFillTx/>
                <a:latin typeface="Segoe UI"/>
                <a:ea typeface="+mn-ea"/>
                <a:cs typeface="Segoe UI"/>
              </a:rPr>
              <a:t>Lay the foundation for an intelligent progression of AI skills with the </a:t>
            </a:r>
            <a:r>
              <a:rPr kumimoji="0" lang="en-US" sz="1100" b="1" i="0" u="none" strike="noStrike" kern="1200" cap="none" spc="0" normalizeH="0" baseline="0" noProof="0" dirty="0">
                <a:ln>
                  <a:noFill/>
                </a:ln>
                <a:solidFill>
                  <a:schemeClr val="accent2"/>
                </a:solidFill>
                <a:effectLst/>
                <a:uLnTx/>
                <a:uFillTx/>
                <a:latin typeface="Segoe UI Semibold"/>
                <a:cs typeface="Segoe UI Semibold"/>
                <a:hlinkClick r:id="rId4"/>
              </a:rPr>
              <a:t>Great Copilot Journey for Chat</a:t>
            </a:r>
            <a:endParaRPr lang="en-US" dirty="0">
              <a:solidFill>
                <a:schemeClr val="accent2"/>
              </a:solidFill>
              <a:latin typeface="Segoe UI"/>
              <a:cs typeface="Segoe UI"/>
            </a:endParaRPr>
          </a:p>
        </p:txBody>
      </p:sp>
      <p:sp>
        <p:nvSpPr>
          <p:cNvPr id="8" name="TextBox 7">
            <a:extLst>
              <a:ext uri="{FF2B5EF4-FFF2-40B4-BE49-F238E27FC236}">
                <a16:creationId xmlns:a16="http://schemas.microsoft.com/office/drawing/2014/main" id="{C1BBC22C-BA8E-5C05-FB72-C6176D5DB9A1}"/>
              </a:ext>
            </a:extLst>
          </p:cNvPr>
          <p:cNvSpPr txBox="1"/>
          <p:nvPr/>
        </p:nvSpPr>
        <p:spPr>
          <a:xfrm>
            <a:off x="4213173" y="3183186"/>
            <a:ext cx="2120616" cy="697114"/>
          </a:xfrm>
          <a:prstGeom prst="rect">
            <a:avLst/>
          </a:prstGeom>
          <a:noFill/>
        </p:spPr>
        <p:txBody>
          <a:bodyPr wrap="square" lIns="0" tIns="0" rIns="0" bIns="0" rtlCol="0" anchor="t">
            <a:spAutoFit/>
          </a:bodyPr>
          <a:lstStyle>
            <a:defPPr>
              <a:defRPr lang="en-US"/>
            </a:defPPr>
            <a:lvl1pPr marR="0" lvl="0" indent="0" algn="ctr" defTabSz="932472" fontAlgn="base">
              <a:lnSpc>
                <a:spcPct val="90000"/>
              </a:lnSpc>
              <a:spcBef>
                <a:spcPct val="0"/>
              </a:spcBef>
              <a:spcAft>
                <a:spcPct val="0"/>
              </a:spcAft>
              <a:buClrTx/>
              <a:buSzTx/>
              <a:buFontTx/>
              <a:buNone/>
              <a:tabLst/>
              <a:defRPr kumimoji="0" sz="1100" b="0" i="0" u="none" strike="noStrike" cap="none" spc="0" normalizeH="0" baseline="0">
                <a:ln>
                  <a:noFill/>
                </a:ln>
                <a:solidFill>
                  <a:srgbClr val="505050"/>
                </a:solidFill>
                <a:effectLst/>
                <a:uLnTx/>
                <a:uFillTx/>
              </a:defRPr>
            </a:lvl1pPr>
          </a:lstStyle>
          <a:p>
            <a:pPr marL="0" marR="0" lvl="0" indent="0" algn="l" defTabSz="932472" rtl="0" eaLnBrk="1" fontAlgn="base" latinLnBrk="0" hangingPunct="1">
              <a:lnSpc>
                <a:spcPct val="90000"/>
              </a:lnSpc>
              <a:spcBef>
                <a:spcPct val="0"/>
              </a:spcBef>
              <a:spcAft>
                <a:spcPts val="900"/>
              </a:spcAft>
              <a:buClr>
                <a:srgbClr val="375EEC"/>
              </a:buClr>
              <a:buSzTx/>
              <a:buFontTx/>
              <a:buNone/>
              <a:tabLst/>
              <a:defRPr/>
            </a:pPr>
            <a:r>
              <a:rPr kumimoji="0" lang="en-US" sz="1050" b="0" i="0" u="none" strike="noStrike" kern="1200" cap="none" spc="0" normalizeH="0" baseline="0" noProof="0" dirty="0">
                <a:ln>
                  <a:noFill/>
                </a:ln>
                <a:solidFill>
                  <a:prstClr val="black"/>
                </a:solidFill>
                <a:effectLst/>
                <a:uLnTx/>
                <a:uFillTx/>
                <a:latin typeface="Segoe UI"/>
                <a:ea typeface="+mn-ea"/>
                <a:cs typeface="Segoe UI"/>
              </a:rPr>
              <a:t>Deploy training and Champion programs, engagement community </a:t>
            </a:r>
            <a:endParaRPr kumimoji="0" lang="en-US" sz="105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932472" rtl="0" eaLnBrk="1" fontAlgn="base" latinLnBrk="0" hangingPunct="1">
              <a:lnSpc>
                <a:spcPct val="90000"/>
              </a:lnSpc>
              <a:spcBef>
                <a:spcPct val="0"/>
              </a:spcBef>
              <a:spcAft>
                <a:spcPts val="900"/>
              </a:spcAft>
              <a:buClr>
                <a:srgbClr val="375EEC"/>
              </a:buClr>
              <a:buSzTx/>
              <a:buFontTx/>
              <a:buNone/>
              <a:tabLst/>
              <a:defRPr/>
            </a:pPr>
            <a:r>
              <a:rPr kumimoji="0" lang="en-US" sz="105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Make ongoing training the standard</a:t>
            </a:r>
          </a:p>
        </p:txBody>
      </p:sp>
      <p:sp>
        <p:nvSpPr>
          <p:cNvPr id="113" name="Rectangle: Rounded Corners 10">
            <a:extLst>
              <a:ext uri="{FF2B5EF4-FFF2-40B4-BE49-F238E27FC236}">
                <a16:creationId xmlns:a16="http://schemas.microsoft.com/office/drawing/2014/main" id="{B98EFFBF-EB55-0418-3601-2AD361C64C63}"/>
              </a:ext>
            </a:extLst>
          </p:cNvPr>
          <p:cNvSpPr/>
          <p:nvPr/>
        </p:nvSpPr>
        <p:spPr>
          <a:xfrm>
            <a:off x="6569414" y="1907754"/>
            <a:ext cx="2322542" cy="406303"/>
          </a:xfrm>
          <a:prstGeom prst="round2SameRect">
            <a:avLst>
              <a:gd name="adj1" fmla="val 40180"/>
              <a:gd name="adj2" fmla="val 0"/>
            </a:avLst>
          </a:pr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74320" tIns="0" rIns="9144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Segoe UI Semibold"/>
                <a:ea typeface="+mn-ea"/>
                <a:cs typeface="Segoe UI" panose="020B0502040204020203" pitchFamily="34" charset="0"/>
              </a:rPr>
              <a:t>Deliver impact</a:t>
            </a:r>
          </a:p>
        </p:txBody>
      </p:sp>
      <p:sp>
        <p:nvSpPr>
          <p:cNvPr id="12" name="TextBox 11">
            <a:extLst>
              <a:ext uri="{FF2B5EF4-FFF2-40B4-BE49-F238E27FC236}">
                <a16:creationId xmlns:a16="http://schemas.microsoft.com/office/drawing/2014/main" id="{C879BAB2-27C6-3925-570E-5F7299C2B420}"/>
              </a:ext>
            </a:extLst>
          </p:cNvPr>
          <p:cNvSpPr txBox="1"/>
          <p:nvPr/>
        </p:nvSpPr>
        <p:spPr>
          <a:xfrm>
            <a:off x="6733163" y="2477000"/>
            <a:ext cx="2038802" cy="609398"/>
          </a:xfrm>
          <a:prstGeom prst="rect">
            <a:avLst/>
          </a:prstGeom>
          <a:noFill/>
        </p:spPr>
        <p:txBody>
          <a:bodyPr wrap="square" lIns="0" tIns="0" rIns="0" bIns="0" rtlCol="0" anchor="t">
            <a:spAutoFit/>
          </a:bodyPr>
          <a:lstStyle>
            <a:defPPr>
              <a:defRPr lang="en-US"/>
            </a:defPPr>
            <a:lvl1pPr marR="0" lvl="0" indent="0" algn="ctr" defTabSz="932472" fontAlgn="base">
              <a:lnSpc>
                <a:spcPct val="90000"/>
              </a:lnSpc>
              <a:spcBef>
                <a:spcPct val="0"/>
              </a:spcBef>
              <a:spcAft>
                <a:spcPct val="0"/>
              </a:spcAft>
              <a:buClrTx/>
              <a:buSzTx/>
              <a:buFontTx/>
              <a:buNone/>
              <a:tabLst/>
              <a:defRPr kumimoji="0" sz="1100" b="0" i="0" u="none" strike="noStrike" cap="none" spc="0" normalizeH="0" baseline="0">
                <a:ln>
                  <a:noFill/>
                </a:ln>
                <a:solidFill>
                  <a:srgbClr val="505050"/>
                </a:solidFill>
                <a:effectLst/>
                <a:uLnTx/>
                <a:uFillTx/>
              </a:defRPr>
            </a:lvl1pPr>
          </a:lstStyle>
          <a:p>
            <a:pPr marL="0" marR="0" lvl="0" indent="0" algn="l" defTabSz="932472" rtl="0" eaLnBrk="1" fontAlgn="base" latinLnBrk="0" hangingPunct="1">
              <a:lnSpc>
                <a:spcPct val="9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a:ea typeface="+mn-ea"/>
                <a:cs typeface="Segoe UI"/>
              </a:rPr>
              <a:t>Review success measures with the</a:t>
            </a:r>
            <a:r>
              <a:rPr kumimoji="0" lang="en-US" sz="1100" b="1" i="0" u="none" strike="noStrike" kern="1200" cap="none" spc="0" normalizeH="0" baseline="0" noProof="0" dirty="0">
                <a:ln>
                  <a:noFill/>
                </a:ln>
                <a:solidFill>
                  <a:srgbClr val="C03BC4"/>
                </a:solidFill>
                <a:effectLst/>
                <a:uLnTx/>
                <a:uFillTx/>
                <a:latin typeface="Segoe UI Semibold"/>
                <a:ea typeface="+mn-ea"/>
                <a:cs typeface="Segoe UI Semibold"/>
              </a:rPr>
              <a:t> Copilot Dashboard</a:t>
            </a:r>
            <a:r>
              <a:rPr kumimoji="0" lang="en-US" sz="1100" b="0" i="0" u="none" strike="noStrike" kern="1200" cap="none" spc="0" normalizeH="0" baseline="0" noProof="0" dirty="0">
                <a:ln>
                  <a:noFill/>
                </a:ln>
                <a:solidFill>
                  <a:prstClr val="black"/>
                </a:solidFill>
                <a:effectLst/>
                <a:uLnTx/>
                <a:uFillTx/>
                <a:latin typeface="Segoe UI"/>
                <a:ea typeface="+mn-ea"/>
                <a:cs typeface="Segoe UI"/>
              </a:rPr>
              <a:t> and the </a:t>
            </a:r>
            <a:r>
              <a:rPr kumimoji="0" lang="en-US" sz="1100" b="0" i="0" u="none" strike="noStrike" kern="1200" cap="none" spc="0" normalizeH="0" baseline="0" noProof="0" dirty="0">
                <a:ln>
                  <a:noFill/>
                </a:ln>
                <a:solidFill>
                  <a:srgbClr val="0070C0"/>
                </a:solidFill>
                <a:effectLst/>
                <a:uLnTx/>
                <a:uFillTx/>
                <a:latin typeface="Segoe UI Semibold"/>
                <a:ea typeface="+mn-ea"/>
                <a:cs typeface="Segoe UI Semibold"/>
                <a:hlinkClick r:id="rId5">
                  <a:extLst>
                    <a:ext uri="{A12FA001-AC4F-418D-AE19-62706E023703}">
                      <ahyp:hlinkClr xmlns:ahyp="http://schemas.microsoft.com/office/drawing/2018/hyperlinkcolor" val="tx"/>
                    </a:ext>
                  </a:extLst>
                </a:hlinkClick>
              </a:rPr>
              <a:t>User survey kit</a:t>
            </a:r>
            <a:r>
              <a:rPr lang="en-US" dirty="0">
                <a:solidFill>
                  <a:srgbClr val="000000"/>
                </a:solidFill>
                <a:latin typeface="Segoe UI"/>
                <a:cs typeface="Segoe UI"/>
              </a:rPr>
              <a:t>.</a:t>
            </a:r>
          </a:p>
          <a:p>
            <a:pPr marL="0" marR="0" lvl="0" indent="0" algn="l" defTabSz="932472" rtl="0" eaLnBrk="1" fontAlgn="base" latinLnBrk="0" hangingPunct="1">
              <a:lnSpc>
                <a:spcPct val="90000"/>
              </a:lnSpc>
              <a:spcBef>
                <a:spcPct val="0"/>
              </a:spcBef>
              <a:spcAft>
                <a:spcPts val="900"/>
              </a:spcAft>
              <a:buClrTx/>
              <a:buSzTx/>
              <a:buFontTx/>
              <a:buNone/>
              <a:tabLst/>
              <a:defRPr/>
            </a:pPr>
            <a:endParaRPr kumimoji="0" lang="en-US" sz="1100" b="1" i="0" u="none" strike="noStrike" kern="1200" cap="none" spc="0" normalizeH="0" baseline="0" noProof="0" dirty="0">
              <a:ln>
                <a:noFill/>
              </a:ln>
              <a:solidFill>
                <a:srgbClr val="C03BC4"/>
              </a:solidFill>
              <a:effectLst/>
              <a:uLnTx/>
              <a:uFillTx/>
              <a:latin typeface="Segoe UI Semibold"/>
              <a:ea typeface="+mn-ea"/>
              <a:cs typeface="Segoe UI Semibold"/>
            </a:endParaRPr>
          </a:p>
        </p:txBody>
      </p:sp>
      <p:sp>
        <p:nvSpPr>
          <p:cNvPr id="13" name="TextBox 12">
            <a:extLst>
              <a:ext uri="{FF2B5EF4-FFF2-40B4-BE49-F238E27FC236}">
                <a16:creationId xmlns:a16="http://schemas.microsoft.com/office/drawing/2014/main" id="{99346346-DE5E-8135-3C2A-40EAD2921A0A}"/>
              </a:ext>
            </a:extLst>
          </p:cNvPr>
          <p:cNvSpPr txBox="1"/>
          <p:nvPr/>
        </p:nvSpPr>
        <p:spPr>
          <a:xfrm>
            <a:off x="6935023" y="3183186"/>
            <a:ext cx="1990809" cy="842538"/>
          </a:xfrm>
          <a:prstGeom prst="rect">
            <a:avLst/>
          </a:prstGeom>
          <a:noFill/>
        </p:spPr>
        <p:txBody>
          <a:bodyPr wrap="square" lIns="0" tIns="0" rIns="0" bIns="0" rtlCol="0" anchor="t">
            <a:spAutoFit/>
          </a:bodyPr>
          <a:lstStyle>
            <a:defPPr>
              <a:defRPr lang="en-US"/>
            </a:defPPr>
            <a:lvl1pPr marR="0" lvl="0" indent="0" algn="ctr" defTabSz="932472" fontAlgn="base">
              <a:lnSpc>
                <a:spcPct val="90000"/>
              </a:lnSpc>
              <a:spcBef>
                <a:spcPct val="0"/>
              </a:spcBef>
              <a:spcAft>
                <a:spcPct val="0"/>
              </a:spcAft>
              <a:buClrTx/>
              <a:buSzTx/>
              <a:buFontTx/>
              <a:buNone/>
              <a:tabLst/>
              <a:defRPr kumimoji="0" sz="1100" b="0" i="0" u="none" strike="noStrike" cap="none" spc="0" normalizeH="0" baseline="0">
                <a:ln>
                  <a:noFill/>
                </a:ln>
                <a:solidFill>
                  <a:srgbClr val="505050"/>
                </a:solidFill>
                <a:effectLst/>
                <a:uLnTx/>
                <a:uFillTx/>
              </a:defRPr>
            </a:lvl1pPr>
          </a:lstStyle>
          <a:p>
            <a:pPr marL="0" marR="0" lvl="0" indent="0" algn="l" defTabSz="932472" rtl="0" eaLnBrk="1" fontAlgn="base" latinLnBrk="0" hangingPunct="1">
              <a:lnSpc>
                <a:spcPct val="90000"/>
              </a:lnSpc>
              <a:spcBef>
                <a:spcPct val="0"/>
              </a:spcBef>
              <a:spcAft>
                <a:spcPts val="900"/>
              </a:spcAft>
              <a:buClr>
                <a:srgbClr val="375EEC"/>
              </a:buClr>
              <a:buSzTx/>
              <a:buFontTx/>
              <a:buNone/>
              <a:tabLst/>
              <a:defRPr/>
            </a:pPr>
            <a:r>
              <a:rPr kumimoji="0" lang="en-US" sz="105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Quantify of your investments and understand how employees are benefiting</a:t>
            </a:r>
          </a:p>
          <a:p>
            <a:pPr marL="0" marR="0" lvl="0" indent="0" algn="l" defTabSz="932472" rtl="0" eaLnBrk="1" fontAlgn="base" latinLnBrk="0" hangingPunct="1">
              <a:lnSpc>
                <a:spcPct val="90000"/>
              </a:lnSpc>
              <a:spcBef>
                <a:spcPct val="0"/>
              </a:spcBef>
              <a:spcAft>
                <a:spcPts val="900"/>
              </a:spcAft>
              <a:buClr>
                <a:srgbClr val="375EEC"/>
              </a:buClr>
              <a:buSzTx/>
              <a:buFontTx/>
              <a:buNone/>
              <a:tabLst/>
              <a:defRPr/>
            </a:pPr>
            <a:r>
              <a:rPr kumimoji="0" lang="en-US" sz="105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Build momentum with success stories and knowledge sharing</a:t>
            </a:r>
          </a:p>
        </p:txBody>
      </p:sp>
      <p:sp>
        <p:nvSpPr>
          <p:cNvPr id="95" name="Rectangle: Rounded Corners 10">
            <a:extLst>
              <a:ext uri="{FF2B5EF4-FFF2-40B4-BE49-F238E27FC236}">
                <a16:creationId xmlns:a16="http://schemas.microsoft.com/office/drawing/2014/main" id="{3186ADE5-A435-7CCE-D4E7-ABC501237B3A}"/>
              </a:ext>
            </a:extLst>
          </p:cNvPr>
          <p:cNvSpPr/>
          <p:nvPr/>
        </p:nvSpPr>
        <p:spPr>
          <a:xfrm>
            <a:off x="9215253" y="1907754"/>
            <a:ext cx="2322542" cy="406303"/>
          </a:xfrm>
          <a:prstGeom prst="round2SameRect">
            <a:avLst>
              <a:gd name="adj1" fmla="val 40180"/>
              <a:gd name="adj2" fmla="val 0"/>
            </a:avLst>
          </a:pr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74320" tIns="0" rIns="9144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Segoe UI Semibold"/>
                <a:ea typeface="+mn-ea"/>
                <a:cs typeface="Segoe UI" panose="020B0502040204020203" pitchFamily="34" charset="0"/>
              </a:rPr>
              <a:t> Extend &amp; optimize</a:t>
            </a:r>
          </a:p>
        </p:txBody>
      </p:sp>
      <p:sp>
        <p:nvSpPr>
          <p:cNvPr id="17" name="TextBox 16">
            <a:extLst>
              <a:ext uri="{FF2B5EF4-FFF2-40B4-BE49-F238E27FC236}">
                <a16:creationId xmlns:a16="http://schemas.microsoft.com/office/drawing/2014/main" id="{370B20E6-114E-7D67-1648-9B4FFAF72AC0}"/>
              </a:ext>
            </a:extLst>
          </p:cNvPr>
          <p:cNvSpPr txBox="1"/>
          <p:nvPr/>
        </p:nvSpPr>
        <p:spPr>
          <a:xfrm>
            <a:off x="9403976" y="2490011"/>
            <a:ext cx="2071405" cy="304699"/>
          </a:xfrm>
          <a:prstGeom prst="rect">
            <a:avLst/>
          </a:prstGeom>
          <a:noFill/>
        </p:spPr>
        <p:txBody>
          <a:bodyPr wrap="square" lIns="0" tIns="0" rIns="0" bIns="0" rtlCol="0" anchor="t">
            <a:spAutoFit/>
          </a:bodyPr>
          <a:lstStyle>
            <a:defPPr>
              <a:defRPr lang="en-US"/>
            </a:defPPr>
            <a:lvl1pPr marR="0" lvl="0" indent="0" algn="ctr" defTabSz="932472" fontAlgn="base">
              <a:lnSpc>
                <a:spcPct val="90000"/>
              </a:lnSpc>
              <a:spcBef>
                <a:spcPct val="0"/>
              </a:spcBef>
              <a:spcAft>
                <a:spcPct val="0"/>
              </a:spcAft>
              <a:buClrTx/>
              <a:buSzTx/>
              <a:buFontTx/>
              <a:buNone/>
              <a:tabLst/>
              <a:defRPr kumimoji="0" sz="1100" b="0" i="0" u="none" strike="noStrike" cap="none" spc="0" normalizeH="0" baseline="0">
                <a:ln>
                  <a:noFill/>
                </a:ln>
                <a:solidFill>
                  <a:srgbClr val="505050"/>
                </a:solidFill>
                <a:effectLst/>
                <a:uLnTx/>
                <a:uFillTx/>
              </a:defRPr>
            </a:lvl1pPr>
          </a:lstStyle>
          <a:p>
            <a:pPr marL="0" marR="0" lvl="0" indent="0" algn="l" defTabSz="932472" rtl="0" eaLnBrk="1" fontAlgn="base" latinLnBrk="0" hangingPunct="1">
              <a:lnSpc>
                <a:spcPct val="90000"/>
              </a:lnSpc>
              <a:spcBef>
                <a:spcPct val="0"/>
              </a:spcBef>
              <a:spcAft>
                <a:spcPts val="900"/>
              </a:spcAft>
              <a:buClr>
                <a:srgbClr val="375EEC"/>
              </a:buClr>
              <a:buSzTx/>
              <a:buFontTx/>
              <a:buNone/>
              <a:tabLst/>
              <a:defRPr/>
            </a:pPr>
            <a:r>
              <a:rPr kumimoji="0" lang="en-US" sz="1100" b="0" i="0" u="none" strike="noStrike" kern="1200" cap="none" spc="0" normalizeH="0" baseline="0" noProof="0">
                <a:ln>
                  <a:noFill/>
                </a:ln>
                <a:solidFill>
                  <a:prstClr val="black"/>
                </a:solidFill>
                <a:effectLst/>
                <a:uLnTx/>
                <a:uFillTx/>
                <a:latin typeface="Segoe UI"/>
                <a:ea typeface="+mn-ea"/>
                <a:cs typeface="Segoe UI"/>
              </a:rPr>
              <a:t>Extend to new scenarios and transform business processes.</a:t>
            </a:r>
            <a:endParaRPr kumimoji="0" lang="en-US" sz="11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8" name="TextBox 17">
            <a:extLst>
              <a:ext uri="{FF2B5EF4-FFF2-40B4-BE49-F238E27FC236}">
                <a16:creationId xmlns:a16="http://schemas.microsoft.com/office/drawing/2014/main" id="{391CABCD-1A83-E6CA-3551-C9AC2E1B3704}"/>
              </a:ext>
            </a:extLst>
          </p:cNvPr>
          <p:cNvSpPr txBox="1"/>
          <p:nvPr/>
        </p:nvSpPr>
        <p:spPr>
          <a:xfrm>
            <a:off x="9596453" y="3183186"/>
            <a:ext cx="1765658" cy="842538"/>
          </a:xfrm>
          <a:prstGeom prst="rect">
            <a:avLst/>
          </a:prstGeom>
          <a:noFill/>
        </p:spPr>
        <p:txBody>
          <a:bodyPr wrap="square" lIns="0" tIns="0" rIns="0" bIns="0" rtlCol="0" anchor="t">
            <a:spAutoFit/>
          </a:bodyPr>
          <a:lstStyle>
            <a:defPPr>
              <a:defRPr lang="en-US"/>
            </a:defPPr>
            <a:lvl1pPr marR="0" lvl="0" indent="0" algn="ctr" defTabSz="932472" fontAlgn="base">
              <a:lnSpc>
                <a:spcPct val="90000"/>
              </a:lnSpc>
              <a:spcBef>
                <a:spcPct val="0"/>
              </a:spcBef>
              <a:spcAft>
                <a:spcPct val="0"/>
              </a:spcAft>
              <a:buClrTx/>
              <a:buSzTx/>
              <a:buFontTx/>
              <a:buNone/>
              <a:tabLst/>
              <a:defRPr kumimoji="0" sz="1100" b="0" i="0" u="none" strike="noStrike" cap="none" spc="0" normalizeH="0" baseline="0">
                <a:ln>
                  <a:noFill/>
                </a:ln>
                <a:solidFill>
                  <a:srgbClr val="505050"/>
                </a:solidFill>
                <a:effectLst/>
                <a:uLnTx/>
                <a:uFillTx/>
              </a:defRPr>
            </a:lvl1pPr>
          </a:lstStyle>
          <a:p>
            <a:pPr algn="l">
              <a:spcAft>
                <a:spcPts val="900"/>
              </a:spcAft>
              <a:buClr>
                <a:srgbClr val="375EEC"/>
              </a:buClr>
              <a:defRPr/>
            </a:pPr>
            <a:r>
              <a:rPr kumimoji="0" lang="en-US" sz="1050" b="0" i="0" u="none" strike="noStrike" kern="1200" cap="none" spc="0" normalizeH="0" baseline="0" noProof="0">
                <a:ln>
                  <a:noFill/>
                </a:ln>
                <a:solidFill>
                  <a:prstClr val="black"/>
                </a:solidFill>
                <a:effectLst/>
                <a:uLnTx/>
                <a:uFillTx/>
                <a:latin typeface="Segoe UI"/>
                <a:cs typeface="Segoe UI"/>
              </a:rPr>
              <a:t>Identify new high value functional and </a:t>
            </a:r>
            <a:r>
              <a:rPr lang="en-US" sz="1050">
                <a:solidFill>
                  <a:prstClr val="black"/>
                </a:solidFill>
                <a:latin typeface="Segoe UI"/>
                <a:cs typeface="Segoe UI"/>
              </a:rPr>
              <a:t>line of business</a:t>
            </a:r>
            <a:r>
              <a:rPr kumimoji="0" lang="en-US" sz="1050" b="0" i="0" u="none" strike="noStrike" kern="1200" cap="none" spc="0" normalizeH="0" baseline="0" noProof="0">
                <a:ln>
                  <a:noFill/>
                </a:ln>
                <a:solidFill>
                  <a:prstClr val="black"/>
                </a:solidFill>
                <a:effectLst/>
                <a:uLnTx/>
                <a:uFillTx/>
                <a:latin typeface="Segoe UI"/>
                <a:cs typeface="Segoe UI"/>
              </a:rPr>
              <a:t> scenarios</a:t>
            </a:r>
          </a:p>
          <a:p>
            <a:pPr marL="0" marR="0" lvl="0" indent="0" algn="l" defTabSz="932472" rtl="0" eaLnBrk="1" fontAlgn="base" latinLnBrk="0" hangingPunct="1">
              <a:lnSpc>
                <a:spcPct val="90000"/>
              </a:lnSpc>
              <a:spcBef>
                <a:spcPct val="0"/>
              </a:spcBef>
              <a:spcAft>
                <a:spcPts val="900"/>
              </a:spcAft>
              <a:buClr>
                <a:srgbClr val="375EEC"/>
              </a:buClr>
              <a:buSzTx/>
              <a:buFontTx/>
              <a:buNone/>
              <a:tabLst/>
              <a:defRPr/>
            </a:pPr>
            <a:r>
              <a:rPr kumimoji="0" lang="en-US" sz="1050" b="0" i="0" u="none" strike="noStrike" kern="1200" cap="none" spc="0" normalizeH="0" baseline="0" noProof="0">
                <a:ln>
                  <a:noFill/>
                </a:ln>
                <a:solidFill>
                  <a:prstClr val="black"/>
                </a:solidFill>
                <a:effectLst/>
                <a:uLnTx/>
                <a:uFillTx/>
                <a:latin typeface="Segoe UI"/>
                <a:cs typeface="Segoe UI"/>
              </a:rPr>
              <a:t>Recognize and reward success</a:t>
            </a:r>
            <a:endParaRPr lang="en-US" sz="1050" b="0" i="0" u="none" strike="noStrike" kern="1200" cap="none" spc="0" normalizeH="0" baseline="0" noProof="0">
              <a:ln>
                <a:noFill/>
              </a:ln>
              <a:solidFill>
                <a:prstClr val="black"/>
              </a:solidFill>
              <a:effectLst/>
              <a:uLnTx/>
              <a:uFillTx/>
              <a:latin typeface="Segoe UI"/>
              <a:cs typeface="Segoe UI"/>
            </a:endParaRPr>
          </a:p>
        </p:txBody>
      </p:sp>
      <p:sp>
        <p:nvSpPr>
          <p:cNvPr id="114" name="Oval 113">
            <a:extLst>
              <a:ext uri="{FF2B5EF4-FFF2-40B4-BE49-F238E27FC236}">
                <a16:creationId xmlns:a16="http://schemas.microsoft.com/office/drawing/2014/main" id="{9106E0AD-CAC4-9635-E658-5A302D2BC395}"/>
              </a:ext>
              <a:ext uri="{C183D7F6-B498-43B3-948B-1728B52AA6E4}">
                <adec:decorative xmlns:adec="http://schemas.microsoft.com/office/drawing/2017/decorative" val="1"/>
              </a:ext>
            </a:extLst>
          </p:cNvPr>
          <p:cNvSpPr/>
          <p:nvPr/>
        </p:nvSpPr>
        <p:spPr>
          <a:xfrm>
            <a:off x="6651394" y="1982779"/>
            <a:ext cx="256252" cy="256252"/>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chemeClr val="accent2"/>
                </a:solidFill>
                <a:effectLst/>
                <a:uLnTx/>
                <a:uFillTx/>
                <a:latin typeface="Segoe UI" panose="020B0502040204020203" pitchFamily="34" charset="0"/>
                <a:ea typeface="+mn-ea"/>
                <a:cs typeface="Segoe UI" panose="020B0502040204020203" pitchFamily="34" charset="0"/>
              </a:rPr>
              <a:t>3</a:t>
            </a:r>
          </a:p>
        </p:txBody>
      </p:sp>
      <p:sp>
        <p:nvSpPr>
          <p:cNvPr id="108" name="Oval 107">
            <a:extLst>
              <a:ext uri="{FF2B5EF4-FFF2-40B4-BE49-F238E27FC236}">
                <a16:creationId xmlns:a16="http://schemas.microsoft.com/office/drawing/2014/main" id="{5AE4763B-815C-C6CE-76E6-B1C5E4ECADBF}"/>
              </a:ext>
              <a:ext uri="{C183D7F6-B498-43B3-948B-1728B52AA6E4}">
                <adec:decorative xmlns:adec="http://schemas.microsoft.com/office/drawing/2017/decorative" val="1"/>
              </a:ext>
            </a:extLst>
          </p:cNvPr>
          <p:cNvSpPr/>
          <p:nvPr/>
        </p:nvSpPr>
        <p:spPr>
          <a:xfrm>
            <a:off x="1312903" y="1969967"/>
            <a:ext cx="281877" cy="281877"/>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chemeClr val="accent2"/>
                </a:solidFill>
                <a:effectLst/>
                <a:uLnTx/>
                <a:uFillTx/>
                <a:latin typeface="Segoe UI" panose="020B0502040204020203" pitchFamily="34" charset="0"/>
                <a:ea typeface="+mn-ea"/>
                <a:cs typeface="Segoe UI" panose="020B0502040204020203" pitchFamily="34" charset="0"/>
              </a:rPr>
              <a:t>1</a:t>
            </a:r>
          </a:p>
        </p:txBody>
      </p:sp>
      <p:sp>
        <p:nvSpPr>
          <p:cNvPr id="99" name="Oval 98">
            <a:extLst>
              <a:ext uri="{FF2B5EF4-FFF2-40B4-BE49-F238E27FC236}">
                <a16:creationId xmlns:a16="http://schemas.microsoft.com/office/drawing/2014/main" id="{ADECAD22-199A-1231-E678-237ABCA66008}"/>
              </a:ext>
              <a:ext uri="{C183D7F6-B498-43B3-948B-1728B52AA6E4}">
                <adec:decorative xmlns:adec="http://schemas.microsoft.com/office/drawing/2017/decorative" val="1"/>
              </a:ext>
            </a:extLst>
          </p:cNvPr>
          <p:cNvSpPr/>
          <p:nvPr/>
        </p:nvSpPr>
        <p:spPr>
          <a:xfrm>
            <a:off x="9297233" y="1982779"/>
            <a:ext cx="256252" cy="256252"/>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chemeClr val="accent2"/>
                </a:solidFill>
                <a:effectLst/>
                <a:uLnTx/>
                <a:uFillTx/>
                <a:latin typeface="Segoe UI" panose="020B0502040204020203" pitchFamily="34" charset="0"/>
                <a:ea typeface="+mn-ea"/>
                <a:cs typeface="Segoe UI" panose="020B0502040204020203" pitchFamily="34" charset="0"/>
              </a:rPr>
              <a:t>4</a:t>
            </a:r>
          </a:p>
        </p:txBody>
      </p:sp>
      <p:sp>
        <p:nvSpPr>
          <p:cNvPr id="91" name="Oval 90">
            <a:extLst>
              <a:ext uri="{FF2B5EF4-FFF2-40B4-BE49-F238E27FC236}">
                <a16:creationId xmlns:a16="http://schemas.microsoft.com/office/drawing/2014/main" id="{5A179D20-189A-751C-09D9-05D5C5D525D1}"/>
              </a:ext>
              <a:ext uri="{C183D7F6-B498-43B3-948B-1728B52AA6E4}">
                <adec:decorative xmlns:adec="http://schemas.microsoft.com/office/drawing/2017/decorative" val="1"/>
              </a:ext>
            </a:extLst>
          </p:cNvPr>
          <p:cNvSpPr/>
          <p:nvPr/>
        </p:nvSpPr>
        <p:spPr>
          <a:xfrm>
            <a:off x="4013087" y="1982779"/>
            <a:ext cx="256252" cy="256252"/>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chemeClr val="accent2"/>
                </a:solidFill>
                <a:effectLst/>
                <a:uLnTx/>
                <a:uFillTx/>
                <a:latin typeface="Segoe UI" panose="020B0502040204020203" pitchFamily="34" charset="0"/>
                <a:ea typeface="+mn-ea"/>
                <a:cs typeface="Segoe UI" panose="020B0502040204020203" pitchFamily="34" charset="0"/>
              </a:rPr>
              <a:t>2</a:t>
            </a:r>
          </a:p>
        </p:txBody>
      </p:sp>
      <p:grpSp>
        <p:nvGrpSpPr>
          <p:cNvPr id="4" name="Group 3">
            <a:extLst>
              <a:ext uri="{FF2B5EF4-FFF2-40B4-BE49-F238E27FC236}">
                <a16:creationId xmlns:a16="http://schemas.microsoft.com/office/drawing/2014/main" id="{51FEDE34-2783-E602-336A-03506D77BE19}"/>
              </a:ext>
              <a:ext uri="{C183D7F6-B498-43B3-948B-1728B52AA6E4}">
                <adec:decorative xmlns:adec="http://schemas.microsoft.com/office/drawing/2017/decorative" val="1"/>
              </a:ext>
            </a:extLst>
          </p:cNvPr>
          <p:cNvGrpSpPr/>
          <p:nvPr/>
        </p:nvGrpSpPr>
        <p:grpSpPr>
          <a:xfrm>
            <a:off x="1325318" y="3173623"/>
            <a:ext cx="173812" cy="471801"/>
            <a:chOff x="1325318" y="3173623"/>
            <a:chExt cx="173812" cy="471801"/>
          </a:xfrm>
        </p:grpSpPr>
        <p:sp>
          <p:nvSpPr>
            <p:cNvPr id="136" name="Graphic 17">
              <a:extLst>
                <a:ext uri="{FF2B5EF4-FFF2-40B4-BE49-F238E27FC236}">
                  <a16:creationId xmlns:a16="http://schemas.microsoft.com/office/drawing/2014/main" id="{26B65D40-074F-A057-09FC-329234CF1DCD}"/>
                </a:ext>
                <a:ext uri="{C183D7F6-B498-43B3-948B-1728B52AA6E4}">
                  <adec:decorative xmlns:adec="http://schemas.microsoft.com/office/drawing/2017/decorative" val="1"/>
                </a:ext>
              </a:extLst>
            </p:cNvPr>
            <p:cNvSpPr/>
            <p:nvPr/>
          </p:nvSpPr>
          <p:spPr>
            <a:xfrm>
              <a:off x="1325318" y="3173623"/>
              <a:ext cx="173812" cy="173812"/>
            </a:xfrm>
            <a:custGeom>
              <a:avLst/>
              <a:gdLst>
                <a:gd name="connsiteX0" fmla="*/ 129060 w 258119"/>
                <a:gd name="connsiteY0" fmla="*/ 0 h 258119"/>
                <a:gd name="connsiteX1" fmla="*/ 0 w 258119"/>
                <a:gd name="connsiteY1" fmla="*/ 129060 h 258119"/>
                <a:gd name="connsiteX2" fmla="*/ 129060 w 258119"/>
                <a:gd name="connsiteY2" fmla="*/ 258120 h 258119"/>
                <a:gd name="connsiteX3" fmla="*/ 258120 w 258119"/>
                <a:gd name="connsiteY3" fmla="*/ 129060 h 258119"/>
                <a:gd name="connsiteX4" fmla="*/ 258120 w 258119"/>
                <a:gd name="connsiteY4" fmla="*/ 129050 h 258119"/>
                <a:gd name="connsiteX5" fmla="*/ 129158 w 258119"/>
                <a:gd name="connsiteY5" fmla="*/ 0 h 258119"/>
                <a:gd name="connsiteX6" fmla="*/ 129060 w 258119"/>
                <a:gd name="connsiteY6" fmla="*/ 0 h 258119"/>
                <a:gd name="connsiteX7" fmla="*/ 160323 w 258119"/>
                <a:gd name="connsiteY7" fmla="*/ 135224 h 258119"/>
                <a:gd name="connsiteX8" fmla="*/ 103573 w 258119"/>
                <a:gd name="connsiteY8" fmla="*/ 192032 h 258119"/>
                <a:gd name="connsiteX9" fmla="*/ 54945 w 258119"/>
                <a:gd name="connsiteY9" fmla="*/ 143404 h 258119"/>
                <a:gd name="connsiteX10" fmla="*/ 71192 w 258119"/>
                <a:gd name="connsiteY10" fmla="*/ 127157 h 258119"/>
                <a:gd name="connsiteX11" fmla="*/ 103573 w 258119"/>
                <a:gd name="connsiteY11" fmla="*/ 159538 h 258119"/>
                <a:gd name="connsiteX12" fmla="*/ 150468 w 258119"/>
                <a:gd name="connsiteY12" fmla="*/ 112035 h 258119"/>
                <a:gd name="connsiteX13" fmla="*/ 190706 w 258119"/>
                <a:gd name="connsiteY13" fmla="*/ 72307 h 258119"/>
                <a:gd name="connsiteX14" fmla="*/ 192171 w 258119"/>
                <a:gd name="connsiteY14" fmla="*/ 70947 h 258119"/>
                <a:gd name="connsiteX15" fmla="*/ 193530 w 258119"/>
                <a:gd name="connsiteY15" fmla="*/ 69479 h 258119"/>
                <a:gd name="connsiteX16" fmla="*/ 210005 w 258119"/>
                <a:gd name="connsiteY16" fmla="*/ 85726 h 258119"/>
                <a:gd name="connsiteX17" fmla="*/ 160320 w 258119"/>
                <a:gd name="connsiteY17" fmla="*/ 135214 h 25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8119" h="258119">
                  <a:moveTo>
                    <a:pt x="129060" y="0"/>
                  </a:moveTo>
                  <a:cubicBezTo>
                    <a:pt x="57782" y="0"/>
                    <a:pt x="0" y="57782"/>
                    <a:pt x="0" y="129060"/>
                  </a:cubicBezTo>
                  <a:cubicBezTo>
                    <a:pt x="0" y="200337"/>
                    <a:pt x="57782" y="258120"/>
                    <a:pt x="129060" y="258120"/>
                  </a:cubicBezTo>
                  <a:cubicBezTo>
                    <a:pt x="200337" y="258120"/>
                    <a:pt x="258120" y="200337"/>
                    <a:pt x="258120" y="129060"/>
                  </a:cubicBezTo>
                  <a:cubicBezTo>
                    <a:pt x="258120" y="129056"/>
                    <a:pt x="258120" y="129053"/>
                    <a:pt x="258120" y="129050"/>
                  </a:cubicBezTo>
                  <a:cubicBezTo>
                    <a:pt x="258144" y="57802"/>
                    <a:pt x="200406" y="24"/>
                    <a:pt x="129158" y="0"/>
                  </a:cubicBezTo>
                  <a:cubicBezTo>
                    <a:pt x="129125" y="0"/>
                    <a:pt x="129093" y="0"/>
                    <a:pt x="129060" y="0"/>
                  </a:cubicBezTo>
                  <a:close/>
                  <a:moveTo>
                    <a:pt x="160323" y="135224"/>
                  </a:moveTo>
                  <a:cubicBezTo>
                    <a:pt x="141520" y="153993"/>
                    <a:pt x="122603" y="172929"/>
                    <a:pt x="103573" y="192032"/>
                  </a:cubicBezTo>
                  <a:cubicBezTo>
                    <a:pt x="87402" y="175784"/>
                    <a:pt x="71193" y="159574"/>
                    <a:pt x="54945" y="143404"/>
                  </a:cubicBezTo>
                  <a:lnTo>
                    <a:pt x="71192" y="127157"/>
                  </a:lnTo>
                  <a:lnTo>
                    <a:pt x="103573" y="159538"/>
                  </a:lnTo>
                  <a:cubicBezTo>
                    <a:pt x="119293" y="143591"/>
                    <a:pt x="134925" y="127757"/>
                    <a:pt x="150468" y="112035"/>
                  </a:cubicBezTo>
                  <a:cubicBezTo>
                    <a:pt x="166001" y="96315"/>
                    <a:pt x="174595" y="87877"/>
                    <a:pt x="190706" y="72307"/>
                  </a:cubicBezTo>
                  <a:cubicBezTo>
                    <a:pt x="191158" y="71855"/>
                    <a:pt x="191644" y="71406"/>
                    <a:pt x="192171" y="70947"/>
                  </a:cubicBezTo>
                  <a:cubicBezTo>
                    <a:pt x="192681" y="70514"/>
                    <a:pt x="193138" y="70022"/>
                    <a:pt x="193530" y="69479"/>
                  </a:cubicBezTo>
                  <a:lnTo>
                    <a:pt x="210005" y="85726"/>
                  </a:lnTo>
                  <a:cubicBezTo>
                    <a:pt x="190869" y="104756"/>
                    <a:pt x="179125" y="116446"/>
                    <a:pt x="160320" y="135214"/>
                  </a:cubicBez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1400" b="1">
                <a:solidFill>
                  <a:srgbClr val="FFFFFF"/>
                </a:solidFill>
                <a:latin typeface="Segoe UI Semibold"/>
                <a:cs typeface="Segoe UI" panose="020B0502040204020203" pitchFamily="34" charset="0"/>
              </a:endParaRPr>
            </a:p>
          </p:txBody>
        </p:sp>
        <p:sp>
          <p:nvSpPr>
            <p:cNvPr id="137" name="Graphic 17">
              <a:extLst>
                <a:ext uri="{FF2B5EF4-FFF2-40B4-BE49-F238E27FC236}">
                  <a16:creationId xmlns:a16="http://schemas.microsoft.com/office/drawing/2014/main" id="{7CD69F45-D640-8586-50E0-9E32E6319681}"/>
                </a:ext>
                <a:ext uri="{C183D7F6-B498-43B3-948B-1728B52AA6E4}">
                  <adec:decorative xmlns:adec="http://schemas.microsoft.com/office/drawing/2017/decorative" val="1"/>
                </a:ext>
              </a:extLst>
            </p:cNvPr>
            <p:cNvSpPr/>
            <p:nvPr/>
          </p:nvSpPr>
          <p:spPr>
            <a:xfrm>
              <a:off x="1325318" y="3471612"/>
              <a:ext cx="173812" cy="173812"/>
            </a:xfrm>
            <a:custGeom>
              <a:avLst/>
              <a:gdLst>
                <a:gd name="connsiteX0" fmla="*/ 129060 w 258119"/>
                <a:gd name="connsiteY0" fmla="*/ 0 h 258119"/>
                <a:gd name="connsiteX1" fmla="*/ 0 w 258119"/>
                <a:gd name="connsiteY1" fmla="*/ 129060 h 258119"/>
                <a:gd name="connsiteX2" fmla="*/ 129060 w 258119"/>
                <a:gd name="connsiteY2" fmla="*/ 258120 h 258119"/>
                <a:gd name="connsiteX3" fmla="*/ 258120 w 258119"/>
                <a:gd name="connsiteY3" fmla="*/ 129060 h 258119"/>
                <a:gd name="connsiteX4" fmla="*/ 258120 w 258119"/>
                <a:gd name="connsiteY4" fmla="*/ 129050 h 258119"/>
                <a:gd name="connsiteX5" fmla="*/ 129158 w 258119"/>
                <a:gd name="connsiteY5" fmla="*/ 0 h 258119"/>
                <a:gd name="connsiteX6" fmla="*/ 129060 w 258119"/>
                <a:gd name="connsiteY6" fmla="*/ 0 h 258119"/>
                <a:gd name="connsiteX7" fmla="*/ 160323 w 258119"/>
                <a:gd name="connsiteY7" fmla="*/ 135224 h 258119"/>
                <a:gd name="connsiteX8" fmla="*/ 103573 w 258119"/>
                <a:gd name="connsiteY8" fmla="*/ 192032 h 258119"/>
                <a:gd name="connsiteX9" fmla="*/ 54945 w 258119"/>
                <a:gd name="connsiteY9" fmla="*/ 143404 h 258119"/>
                <a:gd name="connsiteX10" fmla="*/ 71192 w 258119"/>
                <a:gd name="connsiteY10" fmla="*/ 127157 h 258119"/>
                <a:gd name="connsiteX11" fmla="*/ 103573 w 258119"/>
                <a:gd name="connsiteY11" fmla="*/ 159538 h 258119"/>
                <a:gd name="connsiteX12" fmla="*/ 150468 w 258119"/>
                <a:gd name="connsiteY12" fmla="*/ 112035 h 258119"/>
                <a:gd name="connsiteX13" fmla="*/ 190706 w 258119"/>
                <a:gd name="connsiteY13" fmla="*/ 72307 h 258119"/>
                <a:gd name="connsiteX14" fmla="*/ 192171 w 258119"/>
                <a:gd name="connsiteY14" fmla="*/ 70947 h 258119"/>
                <a:gd name="connsiteX15" fmla="*/ 193530 w 258119"/>
                <a:gd name="connsiteY15" fmla="*/ 69479 h 258119"/>
                <a:gd name="connsiteX16" fmla="*/ 210005 w 258119"/>
                <a:gd name="connsiteY16" fmla="*/ 85726 h 258119"/>
                <a:gd name="connsiteX17" fmla="*/ 160320 w 258119"/>
                <a:gd name="connsiteY17" fmla="*/ 135214 h 25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8119" h="258119">
                  <a:moveTo>
                    <a:pt x="129060" y="0"/>
                  </a:moveTo>
                  <a:cubicBezTo>
                    <a:pt x="57782" y="0"/>
                    <a:pt x="0" y="57782"/>
                    <a:pt x="0" y="129060"/>
                  </a:cubicBezTo>
                  <a:cubicBezTo>
                    <a:pt x="0" y="200337"/>
                    <a:pt x="57782" y="258120"/>
                    <a:pt x="129060" y="258120"/>
                  </a:cubicBezTo>
                  <a:cubicBezTo>
                    <a:pt x="200337" y="258120"/>
                    <a:pt x="258120" y="200337"/>
                    <a:pt x="258120" y="129060"/>
                  </a:cubicBezTo>
                  <a:cubicBezTo>
                    <a:pt x="258120" y="129056"/>
                    <a:pt x="258120" y="129053"/>
                    <a:pt x="258120" y="129050"/>
                  </a:cubicBezTo>
                  <a:cubicBezTo>
                    <a:pt x="258144" y="57802"/>
                    <a:pt x="200406" y="24"/>
                    <a:pt x="129158" y="0"/>
                  </a:cubicBezTo>
                  <a:cubicBezTo>
                    <a:pt x="129125" y="0"/>
                    <a:pt x="129093" y="0"/>
                    <a:pt x="129060" y="0"/>
                  </a:cubicBezTo>
                  <a:close/>
                  <a:moveTo>
                    <a:pt x="160323" y="135224"/>
                  </a:moveTo>
                  <a:cubicBezTo>
                    <a:pt x="141520" y="153993"/>
                    <a:pt x="122603" y="172929"/>
                    <a:pt x="103573" y="192032"/>
                  </a:cubicBezTo>
                  <a:cubicBezTo>
                    <a:pt x="87402" y="175784"/>
                    <a:pt x="71193" y="159574"/>
                    <a:pt x="54945" y="143404"/>
                  </a:cubicBezTo>
                  <a:lnTo>
                    <a:pt x="71192" y="127157"/>
                  </a:lnTo>
                  <a:lnTo>
                    <a:pt x="103573" y="159538"/>
                  </a:lnTo>
                  <a:cubicBezTo>
                    <a:pt x="119293" y="143591"/>
                    <a:pt x="134925" y="127757"/>
                    <a:pt x="150468" y="112035"/>
                  </a:cubicBezTo>
                  <a:cubicBezTo>
                    <a:pt x="166001" y="96315"/>
                    <a:pt x="174595" y="87877"/>
                    <a:pt x="190706" y="72307"/>
                  </a:cubicBezTo>
                  <a:cubicBezTo>
                    <a:pt x="191158" y="71855"/>
                    <a:pt x="191644" y="71406"/>
                    <a:pt x="192171" y="70947"/>
                  </a:cubicBezTo>
                  <a:cubicBezTo>
                    <a:pt x="192681" y="70514"/>
                    <a:pt x="193138" y="70022"/>
                    <a:pt x="193530" y="69479"/>
                  </a:cubicBezTo>
                  <a:lnTo>
                    <a:pt x="210005" y="85726"/>
                  </a:lnTo>
                  <a:cubicBezTo>
                    <a:pt x="190869" y="104756"/>
                    <a:pt x="179125" y="116446"/>
                    <a:pt x="160320" y="135214"/>
                  </a:cubicBez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1400" b="1">
                <a:solidFill>
                  <a:srgbClr val="FFFFFF"/>
                </a:solidFill>
                <a:latin typeface="Segoe UI Semibold"/>
                <a:cs typeface="Segoe UI" panose="020B0502040204020203" pitchFamily="34" charset="0"/>
              </a:endParaRPr>
            </a:p>
          </p:txBody>
        </p:sp>
      </p:grpSp>
      <p:grpSp>
        <p:nvGrpSpPr>
          <p:cNvPr id="22" name="Group 21">
            <a:extLst>
              <a:ext uri="{FF2B5EF4-FFF2-40B4-BE49-F238E27FC236}">
                <a16:creationId xmlns:a16="http://schemas.microsoft.com/office/drawing/2014/main" id="{1822E4E1-5584-D070-95E0-E0CCD8368DEC}"/>
              </a:ext>
              <a:ext uri="{C183D7F6-B498-43B3-948B-1728B52AA6E4}">
                <adec:decorative xmlns:adec="http://schemas.microsoft.com/office/drawing/2017/decorative" val="1"/>
              </a:ext>
            </a:extLst>
          </p:cNvPr>
          <p:cNvGrpSpPr/>
          <p:nvPr/>
        </p:nvGrpSpPr>
        <p:grpSpPr>
          <a:xfrm>
            <a:off x="3951947" y="3173623"/>
            <a:ext cx="176670" cy="608556"/>
            <a:chOff x="3951947" y="3173623"/>
            <a:chExt cx="176670" cy="608556"/>
          </a:xfrm>
        </p:grpSpPr>
        <p:sp>
          <p:nvSpPr>
            <p:cNvPr id="9" name="Graphic 17">
              <a:extLst>
                <a:ext uri="{FF2B5EF4-FFF2-40B4-BE49-F238E27FC236}">
                  <a16:creationId xmlns:a16="http://schemas.microsoft.com/office/drawing/2014/main" id="{D5A8E8D5-8756-638A-B962-CE024C9812C6}"/>
                </a:ext>
                <a:ext uri="{C183D7F6-B498-43B3-948B-1728B52AA6E4}">
                  <adec:decorative xmlns:adec="http://schemas.microsoft.com/office/drawing/2017/decorative" val="1"/>
                </a:ext>
              </a:extLst>
            </p:cNvPr>
            <p:cNvSpPr/>
            <p:nvPr/>
          </p:nvSpPr>
          <p:spPr>
            <a:xfrm>
              <a:off x="3954805" y="3173623"/>
              <a:ext cx="173812" cy="173812"/>
            </a:xfrm>
            <a:custGeom>
              <a:avLst/>
              <a:gdLst>
                <a:gd name="connsiteX0" fmla="*/ 129060 w 258119"/>
                <a:gd name="connsiteY0" fmla="*/ 0 h 258119"/>
                <a:gd name="connsiteX1" fmla="*/ 0 w 258119"/>
                <a:gd name="connsiteY1" fmla="*/ 129060 h 258119"/>
                <a:gd name="connsiteX2" fmla="*/ 129060 w 258119"/>
                <a:gd name="connsiteY2" fmla="*/ 258120 h 258119"/>
                <a:gd name="connsiteX3" fmla="*/ 258120 w 258119"/>
                <a:gd name="connsiteY3" fmla="*/ 129060 h 258119"/>
                <a:gd name="connsiteX4" fmla="*/ 258120 w 258119"/>
                <a:gd name="connsiteY4" fmla="*/ 129050 h 258119"/>
                <a:gd name="connsiteX5" fmla="*/ 129158 w 258119"/>
                <a:gd name="connsiteY5" fmla="*/ 0 h 258119"/>
                <a:gd name="connsiteX6" fmla="*/ 129060 w 258119"/>
                <a:gd name="connsiteY6" fmla="*/ 0 h 258119"/>
                <a:gd name="connsiteX7" fmla="*/ 160323 w 258119"/>
                <a:gd name="connsiteY7" fmla="*/ 135224 h 258119"/>
                <a:gd name="connsiteX8" fmla="*/ 103573 w 258119"/>
                <a:gd name="connsiteY8" fmla="*/ 192032 h 258119"/>
                <a:gd name="connsiteX9" fmla="*/ 54945 w 258119"/>
                <a:gd name="connsiteY9" fmla="*/ 143404 h 258119"/>
                <a:gd name="connsiteX10" fmla="*/ 71192 w 258119"/>
                <a:gd name="connsiteY10" fmla="*/ 127157 h 258119"/>
                <a:gd name="connsiteX11" fmla="*/ 103573 w 258119"/>
                <a:gd name="connsiteY11" fmla="*/ 159538 h 258119"/>
                <a:gd name="connsiteX12" fmla="*/ 150468 w 258119"/>
                <a:gd name="connsiteY12" fmla="*/ 112035 h 258119"/>
                <a:gd name="connsiteX13" fmla="*/ 190706 w 258119"/>
                <a:gd name="connsiteY13" fmla="*/ 72307 h 258119"/>
                <a:gd name="connsiteX14" fmla="*/ 192171 w 258119"/>
                <a:gd name="connsiteY14" fmla="*/ 70947 h 258119"/>
                <a:gd name="connsiteX15" fmla="*/ 193530 w 258119"/>
                <a:gd name="connsiteY15" fmla="*/ 69479 h 258119"/>
                <a:gd name="connsiteX16" fmla="*/ 210005 w 258119"/>
                <a:gd name="connsiteY16" fmla="*/ 85726 h 258119"/>
                <a:gd name="connsiteX17" fmla="*/ 160320 w 258119"/>
                <a:gd name="connsiteY17" fmla="*/ 135214 h 25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8119" h="258119">
                  <a:moveTo>
                    <a:pt x="129060" y="0"/>
                  </a:moveTo>
                  <a:cubicBezTo>
                    <a:pt x="57782" y="0"/>
                    <a:pt x="0" y="57782"/>
                    <a:pt x="0" y="129060"/>
                  </a:cubicBezTo>
                  <a:cubicBezTo>
                    <a:pt x="0" y="200337"/>
                    <a:pt x="57782" y="258120"/>
                    <a:pt x="129060" y="258120"/>
                  </a:cubicBezTo>
                  <a:cubicBezTo>
                    <a:pt x="200337" y="258120"/>
                    <a:pt x="258120" y="200337"/>
                    <a:pt x="258120" y="129060"/>
                  </a:cubicBezTo>
                  <a:cubicBezTo>
                    <a:pt x="258120" y="129056"/>
                    <a:pt x="258120" y="129053"/>
                    <a:pt x="258120" y="129050"/>
                  </a:cubicBezTo>
                  <a:cubicBezTo>
                    <a:pt x="258144" y="57802"/>
                    <a:pt x="200406" y="24"/>
                    <a:pt x="129158" y="0"/>
                  </a:cubicBezTo>
                  <a:cubicBezTo>
                    <a:pt x="129125" y="0"/>
                    <a:pt x="129093" y="0"/>
                    <a:pt x="129060" y="0"/>
                  </a:cubicBezTo>
                  <a:close/>
                  <a:moveTo>
                    <a:pt x="160323" y="135224"/>
                  </a:moveTo>
                  <a:cubicBezTo>
                    <a:pt x="141520" y="153993"/>
                    <a:pt x="122603" y="172929"/>
                    <a:pt x="103573" y="192032"/>
                  </a:cubicBezTo>
                  <a:cubicBezTo>
                    <a:pt x="87402" y="175784"/>
                    <a:pt x="71193" y="159574"/>
                    <a:pt x="54945" y="143404"/>
                  </a:cubicBezTo>
                  <a:lnTo>
                    <a:pt x="71192" y="127157"/>
                  </a:lnTo>
                  <a:lnTo>
                    <a:pt x="103573" y="159538"/>
                  </a:lnTo>
                  <a:cubicBezTo>
                    <a:pt x="119293" y="143591"/>
                    <a:pt x="134925" y="127757"/>
                    <a:pt x="150468" y="112035"/>
                  </a:cubicBezTo>
                  <a:cubicBezTo>
                    <a:pt x="166001" y="96315"/>
                    <a:pt x="174595" y="87877"/>
                    <a:pt x="190706" y="72307"/>
                  </a:cubicBezTo>
                  <a:cubicBezTo>
                    <a:pt x="191158" y="71855"/>
                    <a:pt x="191644" y="71406"/>
                    <a:pt x="192171" y="70947"/>
                  </a:cubicBezTo>
                  <a:cubicBezTo>
                    <a:pt x="192681" y="70514"/>
                    <a:pt x="193138" y="70022"/>
                    <a:pt x="193530" y="69479"/>
                  </a:cubicBezTo>
                  <a:lnTo>
                    <a:pt x="210005" y="85726"/>
                  </a:lnTo>
                  <a:cubicBezTo>
                    <a:pt x="190869" y="104756"/>
                    <a:pt x="179125" y="116446"/>
                    <a:pt x="160320" y="135214"/>
                  </a:cubicBez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1400" b="1">
                <a:solidFill>
                  <a:srgbClr val="FFFFFF"/>
                </a:solidFill>
                <a:latin typeface="Segoe UI Semibold"/>
                <a:cs typeface="Segoe UI" panose="020B0502040204020203" pitchFamily="34" charset="0"/>
              </a:endParaRPr>
            </a:p>
          </p:txBody>
        </p:sp>
        <p:sp>
          <p:nvSpPr>
            <p:cNvPr id="10" name="Graphic 17">
              <a:extLst>
                <a:ext uri="{FF2B5EF4-FFF2-40B4-BE49-F238E27FC236}">
                  <a16:creationId xmlns:a16="http://schemas.microsoft.com/office/drawing/2014/main" id="{5DD6F231-4C82-7A60-8D0F-98997966EEFA}"/>
                </a:ext>
                <a:ext uri="{C183D7F6-B498-43B3-948B-1728B52AA6E4}">
                  <adec:decorative xmlns:adec="http://schemas.microsoft.com/office/drawing/2017/decorative" val="1"/>
                </a:ext>
              </a:extLst>
            </p:cNvPr>
            <p:cNvSpPr/>
            <p:nvPr/>
          </p:nvSpPr>
          <p:spPr>
            <a:xfrm>
              <a:off x="3951947" y="3608367"/>
              <a:ext cx="173812" cy="173812"/>
            </a:xfrm>
            <a:custGeom>
              <a:avLst/>
              <a:gdLst>
                <a:gd name="connsiteX0" fmla="*/ 129060 w 258119"/>
                <a:gd name="connsiteY0" fmla="*/ 0 h 258119"/>
                <a:gd name="connsiteX1" fmla="*/ 0 w 258119"/>
                <a:gd name="connsiteY1" fmla="*/ 129060 h 258119"/>
                <a:gd name="connsiteX2" fmla="*/ 129060 w 258119"/>
                <a:gd name="connsiteY2" fmla="*/ 258120 h 258119"/>
                <a:gd name="connsiteX3" fmla="*/ 258120 w 258119"/>
                <a:gd name="connsiteY3" fmla="*/ 129060 h 258119"/>
                <a:gd name="connsiteX4" fmla="*/ 258120 w 258119"/>
                <a:gd name="connsiteY4" fmla="*/ 129050 h 258119"/>
                <a:gd name="connsiteX5" fmla="*/ 129158 w 258119"/>
                <a:gd name="connsiteY5" fmla="*/ 0 h 258119"/>
                <a:gd name="connsiteX6" fmla="*/ 129060 w 258119"/>
                <a:gd name="connsiteY6" fmla="*/ 0 h 258119"/>
                <a:gd name="connsiteX7" fmla="*/ 160323 w 258119"/>
                <a:gd name="connsiteY7" fmla="*/ 135224 h 258119"/>
                <a:gd name="connsiteX8" fmla="*/ 103573 w 258119"/>
                <a:gd name="connsiteY8" fmla="*/ 192032 h 258119"/>
                <a:gd name="connsiteX9" fmla="*/ 54945 w 258119"/>
                <a:gd name="connsiteY9" fmla="*/ 143404 h 258119"/>
                <a:gd name="connsiteX10" fmla="*/ 71192 w 258119"/>
                <a:gd name="connsiteY10" fmla="*/ 127157 h 258119"/>
                <a:gd name="connsiteX11" fmla="*/ 103573 w 258119"/>
                <a:gd name="connsiteY11" fmla="*/ 159538 h 258119"/>
                <a:gd name="connsiteX12" fmla="*/ 150468 w 258119"/>
                <a:gd name="connsiteY12" fmla="*/ 112035 h 258119"/>
                <a:gd name="connsiteX13" fmla="*/ 190706 w 258119"/>
                <a:gd name="connsiteY13" fmla="*/ 72307 h 258119"/>
                <a:gd name="connsiteX14" fmla="*/ 192171 w 258119"/>
                <a:gd name="connsiteY14" fmla="*/ 70947 h 258119"/>
                <a:gd name="connsiteX15" fmla="*/ 193530 w 258119"/>
                <a:gd name="connsiteY15" fmla="*/ 69479 h 258119"/>
                <a:gd name="connsiteX16" fmla="*/ 210005 w 258119"/>
                <a:gd name="connsiteY16" fmla="*/ 85726 h 258119"/>
                <a:gd name="connsiteX17" fmla="*/ 160320 w 258119"/>
                <a:gd name="connsiteY17" fmla="*/ 135214 h 25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8119" h="258119">
                  <a:moveTo>
                    <a:pt x="129060" y="0"/>
                  </a:moveTo>
                  <a:cubicBezTo>
                    <a:pt x="57782" y="0"/>
                    <a:pt x="0" y="57782"/>
                    <a:pt x="0" y="129060"/>
                  </a:cubicBezTo>
                  <a:cubicBezTo>
                    <a:pt x="0" y="200337"/>
                    <a:pt x="57782" y="258120"/>
                    <a:pt x="129060" y="258120"/>
                  </a:cubicBezTo>
                  <a:cubicBezTo>
                    <a:pt x="200337" y="258120"/>
                    <a:pt x="258120" y="200337"/>
                    <a:pt x="258120" y="129060"/>
                  </a:cubicBezTo>
                  <a:cubicBezTo>
                    <a:pt x="258120" y="129056"/>
                    <a:pt x="258120" y="129053"/>
                    <a:pt x="258120" y="129050"/>
                  </a:cubicBezTo>
                  <a:cubicBezTo>
                    <a:pt x="258144" y="57802"/>
                    <a:pt x="200406" y="24"/>
                    <a:pt x="129158" y="0"/>
                  </a:cubicBezTo>
                  <a:cubicBezTo>
                    <a:pt x="129125" y="0"/>
                    <a:pt x="129093" y="0"/>
                    <a:pt x="129060" y="0"/>
                  </a:cubicBezTo>
                  <a:close/>
                  <a:moveTo>
                    <a:pt x="160323" y="135224"/>
                  </a:moveTo>
                  <a:cubicBezTo>
                    <a:pt x="141520" y="153993"/>
                    <a:pt x="122603" y="172929"/>
                    <a:pt x="103573" y="192032"/>
                  </a:cubicBezTo>
                  <a:cubicBezTo>
                    <a:pt x="87402" y="175784"/>
                    <a:pt x="71193" y="159574"/>
                    <a:pt x="54945" y="143404"/>
                  </a:cubicBezTo>
                  <a:lnTo>
                    <a:pt x="71192" y="127157"/>
                  </a:lnTo>
                  <a:lnTo>
                    <a:pt x="103573" y="159538"/>
                  </a:lnTo>
                  <a:cubicBezTo>
                    <a:pt x="119293" y="143591"/>
                    <a:pt x="134925" y="127757"/>
                    <a:pt x="150468" y="112035"/>
                  </a:cubicBezTo>
                  <a:cubicBezTo>
                    <a:pt x="166001" y="96315"/>
                    <a:pt x="174595" y="87877"/>
                    <a:pt x="190706" y="72307"/>
                  </a:cubicBezTo>
                  <a:cubicBezTo>
                    <a:pt x="191158" y="71855"/>
                    <a:pt x="191644" y="71406"/>
                    <a:pt x="192171" y="70947"/>
                  </a:cubicBezTo>
                  <a:cubicBezTo>
                    <a:pt x="192681" y="70514"/>
                    <a:pt x="193138" y="70022"/>
                    <a:pt x="193530" y="69479"/>
                  </a:cubicBezTo>
                  <a:lnTo>
                    <a:pt x="210005" y="85726"/>
                  </a:lnTo>
                  <a:cubicBezTo>
                    <a:pt x="190869" y="104756"/>
                    <a:pt x="179125" y="116446"/>
                    <a:pt x="160320" y="135214"/>
                  </a:cubicBez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1400" b="1">
                <a:solidFill>
                  <a:srgbClr val="FFFFFF"/>
                </a:solidFill>
                <a:latin typeface="Segoe UI Semibold"/>
                <a:cs typeface="Segoe UI" panose="020B0502040204020203" pitchFamily="34" charset="0"/>
              </a:endParaRPr>
            </a:p>
          </p:txBody>
        </p:sp>
      </p:grpSp>
      <p:grpSp>
        <p:nvGrpSpPr>
          <p:cNvPr id="26" name="Group 25">
            <a:extLst>
              <a:ext uri="{FF2B5EF4-FFF2-40B4-BE49-F238E27FC236}">
                <a16:creationId xmlns:a16="http://schemas.microsoft.com/office/drawing/2014/main" id="{A23F85B3-3A19-57C2-3D6F-BF8640913418}"/>
              </a:ext>
              <a:ext uri="{C183D7F6-B498-43B3-948B-1728B52AA6E4}">
                <adec:decorative xmlns:adec="http://schemas.microsoft.com/office/drawing/2017/decorative" val="1"/>
              </a:ext>
            </a:extLst>
          </p:cNvPr>
          <p:cNvGrpSpPr/>
          <p:nvPr/>
        </p:nvGrpSpPr>
        <p:grpSpPr>
          <a:xfrm>
            <a:off x="6657264" y="3173623"/>
            <a:ext cx="176451" cy="690444"/>
            <a:chOff x="6657264" y="3173623"/>
            <a:chExt cx="176451" cy="690444"/>
          </a:xfrm>
        </p:grpSpPr>
        <p:sp>
          <p:nvSpPr>
            <p:cNvPr id="14" name="Graphic 17">
              <a:extLst>
                <a:ext uri="{FF2B5EF4-FFF2-40B4-BE49-F238E27FC236}">
                  <a16:creationId xmlns:a16="http://schemas.microsoft.com/office/drawing/2014/main" id="{3E8EB06C-C08B-937D-6958-7443C5D255DA}"/>
                </a:ext>
                <a:ext uri="{C183D7F6-B498-43B3-948B-1728B52AA6E4}">
                  <adec:decorative xmlns:adec="http://schemas.microsoft.com/office/drawing/2017/decorative" val="1"/>
                </a:ext>
              </a:extLst>
            </p:cNvPr>
            <p:cNvSpPr/>
            <p:nvPr/>
          </p:nvSpPr>
          <p:spPr>
            <a:xfrm>
              <a:off x="6657264" y="3173623"/>
              <a:ext cx="173812" cy="173812"/>
            </a:xfrm>
            <a:custGeom>
              <a:avLst/>
              <a:gdLst>
                <a:gd name="connsiteX0" fmla="*/ 129060 w 258119"/>
                <a:gd name="connsiteY0" fmla="*/ 0 h 258119"/>
                <a:gd name="connsiteX1" fmla="*/ 0 w 258119"/>
                <a:gd name="connsiteY1" fmla="*/ 129060 h 258119"/>
                <a:gd name="connsiteX2" fmla="*/ 129060 w 258119"/>
                <a:gd name="connsiteY2" fmla="*/ 258120 h 258119"/>
                <a:gd name="connsiteX3" fmla="*/ 258120 w 258119"/>
                <a:gd name="connsiteY3" fmla="*/ 129060 h 258119"/>
                <a:gd name="connsiteX4" fmla="*/ 258120 w 258119"/>
                <a:gd name="connsiteY4" fmla="*/ 129050 h 258119"/>
                <a:gd name="connsiteX5" fmla="*/ 129158 w 258119"/>
                <a:gd name="connsiteY5" fmla="*/ 0 h 258119"/>
                <a:gd name="connsiteX6" fmla="*/ 129060 w 258119"/>
                <a:gd name="connsiteY6" fmla="*/ 0 h 258119"/>
                <a:gd name="connsiteX7" fmla="*/ 160323 w 258119"/>
                <a:gd name="connsiteY7" fmla="*/ 135224 h 258119"/>
                <a:gd name="connsiteX8" fmla="*/ 103573 w 258119"/>
                <a:gd name="connsiteY8" fmla="*/ 192032 h 258119"/>
                <a:gd name="connsiteX9" fmla="*/ 54945 w 258119"/>
                <a:gd name="connsiteY9" fmla="*/ 143404 h 258119"/>
                <a:gd name="connsiteX10" fmla="*/ 71192 w 258119"/>
                <a:gd name="connsiteY10" fmla="*/ 127157 h 258119"/>
                <a:gd name="connsiteX11" fmla="*/ 103573 w 258119"/>
                <a:gd name="connsiteY11" fmla="*/ 159538 h 258119"/>
                <a:gd name="connsiteX12" fmla="*/ 150468 w 258119"/>
                <a:gd name="connsiteY12" fmla="*/ 112035 h 258119"/>
                <a:gd name="connsiteX13" fmla="*/ 190706 w 258119"/>
                <a:gd name="connsiteY13" fmla="*/ 72307 h 258119"/>
                <a:gd name="connsiteX14" fmla="*/ 192171 w 258119"/>
                <a:gd name="connsiteY14" fmla="*/ 70947 h 258119"/>
                <a:gd name="connsiteX15" fmla="*/ 193530 w 258119"/>
                <a:gd name="connsiteY15" fmla="*/ 69479 h 258119"/>
                <a:gd name="connsiteX16" fmla="*/ 210005 w 258119"/>
                <a:gd name="connsiteY16" fmla="*/ 85726 h 258119"/>
                <a:gd name="connsiteX17" fmla="*/ 160320 w 258119"/>
                <a:gd name="connsiteY17" fmla="*/ 135214 h 25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8119" h="258119">
                  <a:moveTo>
                    <a:pt x="129060" y="0"/>
                  </a:moveTo>
                  <a:cubicBezTo>
                    <a:pt x="57782" y="0"/>
                    <a:pt x="0" y="57782"/>
                    <a:pt x="0" y="129060"/>
                  </a:cubicBezTo>
                  <a:cubicBezTo>
                    <a:pt x="0" y="200337"/>
                    <a:pt x="57782" y="258120"/>
                    <a:pt x="129060" y="258120"/>
                  </a:cubicBezTo>
                  <a:cubicBezTo>
                    <a:pt x="200337" y="258120"/>
                    <a:pt x="258120" y="200337"/>
                    <a:pt x="258120" y="129060"/>
                  </a:cubicBezTo>
                  <a:cubicBezTo>
                    <a:pt x="258120" y="129056"/>
                    <a:pt x="258120" y="129053"/>
                    <a:pt x="258120" y="129050"/>
                  </a:cubicBezTo>
                  <a:cubicBezTo>
                    <a:pt x="258144" y="57802"/>
                    <a:pt x="200406" y="24"/>
                    <a:pt x="129158" y="0"/>
                  </a:cubicBezTo>
                  <a:cubicBezTo>
                    <a:pt x="129125" y="0"/>
                    <a:pt x="129093" y="0"/>
                    <a:pt x="129060" y="0"/>
                  </a:cubicBezTo>
                  <a:close/>
                  <a:moveTo>
                    <a:pt x="160323" y="135224"/>
                  </a:moveTo>
                  <a:cubicBezTo>
                    <a:pt x="141520" y="153993"/>
                    <a:pt x="122603" y="172929"/>
                    <a:pt x="103573" y="192032"/>
                  </a:cubicBezTo>
                  <a:cubicBezTo>
                    <a:pt x="87402" y="175784"/>
                    <a:pt x="71193" y="159574"/>
                    <a:pt x="54945" y="143404"/>
                  </a:cubicBezTo>
                  <a:lnTo>
                    <a:pt x="71192" y="127157"/>
                  </a:lnTo>
                  <a:lnTo>
                    <a:pt x="103573" y="159538"/>
                  </a:lnTo>
                  <a:cubicBezTo>
                    <a:pt x="119293" y="143591"/>
                    <a:pt x="134925" y="127757"/>
                    <a:pt x="150468" y="112035"/>
                  </a:cubicBezTo>
                  <a:cubicBezTo>
                    <a:pt x="166001" y="96315"/>
                    <a:pt x="174595" y="87877"/>
                    <a:pt x="190706" y="72307"/>
                  </a:cubicBezTo>
                  <a:cubicBezTo>
                    <a:pt x="191158" y="71855"/>
                    <a:pt x="191644" y="71406"/>
                    <a:pt x="192171" y="70947"/>
                  </a:cubicBezTo>
                  <a:cubicBezTo>
                    <a:pt x="192681" y="70514"/>
                    <a:pt x="193138" y="70022"/>
                    <a:pt x="193530" y="69479"/>
                  </a:cubicBezTo>
                  <a:lnTo>
                    <a:pt x="210005" y="85726"/>
                  </a:lnTo>
                  <a:cubicBezTo>
                    <a:pt x="190869" y="104756"/>
                    <a:pt x="179125" y="116446"/>
                    <a:pt x="160320" y="135214"/>
                  </a:cubicBez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1400" b="1">
                <a:solidFill>
                  <a:srgbClr val="FFFFFF"/>
                </a:solidFill>
                <a:latin typeface="Segoe UI Semibold"/>
                <a:cs typeface="Segoe UI" panose="020B0502040204020203" pitchFamily="34" charset="0"/>
              </a:endParaRPr>
            </a:p>
          </p:txBody>
        </p:sp>
        <p:sp>
          <p:nvSpPr>
            <p:cNvPr id="15" name="Graphic 17">
              <a:extLst>
                <a:ext uri="{FF2B5EF4-FFF2-40B4-BE49-F238E27FC236}">
                  <a16:creationId xmlns:a16="http://schemas.microsoft.com/office/drawing/2014/main" id="{DA5A872F-06D1-6433-36B6-5C751C25B2C3}"/>
                </a:ext>
                <a:ext uri="{C183D7F6-B498-43B3-948B-1728B52AA6E4}">
                  <adec:decorative xmlns:adec="http://schemas.microsoft.com/office/drawing/2017/decorative" val="1"/>
                </a:ext>
              </a:extLst>
            </p:cNvPr>
            <p:cNvSpPr/>
            <p:nvPr/>
          </p:nvSpPr>
          <p:spPr>
            <a:xfrm>
              <a:off x="6659903" y="3690255"/>
              <a:ext cx="173812" cy="173812"/>
            </a:xfrm>
            <a:custGeom>
              <a:avLst/>
              <a:gdLst>
                <a:gd name="connsiteX0" fmla="*/ 129060 w 258119"/>
                <a:gd name="connsiteY0" fmla="*/ 0 h 258119"/>
                <a:gd name="connsiteX1" fmla="*/ 0 w 258119"/>
                <a:gd name="connsiteY1" fmla="*/ 129060 h 258119"/>
                <a:gd name="connsiteX2" fmla="*/ 129060 w 258119"/>
                <a:gd name="connsiteY2" fmla="*/ 258120 h 258119"/>
                <a:gd name="connsiteX3" fmla="*/ 258120 w 258119"/>
                <a:gd name="connsiteY3" fmla="*/ 129060 h 258119"/>
                <a:gd name="connsiteX4" fmla="*/ 258120 w 258119"/>
                <a:gd name="connsiteY4" fmla="*/ 129050 h 258119"/>
                <a:gd name="connsiteX5" fmla="*/ 129158 w 258119"/>
                <a:gd name="connsiteY5" fmla="*/ 0 h 258119"/>
                <a:gd name="connsiteX6" fmla="*/ 129060 w 258119"/>
                <a:gd name="connsiteY6" fmla="*/ 0 h 258119"/>
                <a:gd name="connsiteX7" fmla="*/ 160323 w 258119"/>
                <a:gd name="connsiteY7" fmla="*/ 135224 h 258119"/>
                <a:gd name="connsiteX8" fmla="*/ 103573 w 258119"/>
                <a:gd name="connsiteY8" fmla="*/ 192032 h 258119"/>
                <a:gd name="connsiteX9" fmla="*/ 54945 w 258119"/>
                <a:gd name="connsiteY9" fmla="*/ 143404 h 258119"/>
                <a:gd name="connsiteX10" fmla="*/ 71192 w 258119"/>
                <a:gd name="connsiteY10" fmla="*/ 127157 h 258119"/>
                <a:gd name="connsiteX11" fmla="*/ 103573 w 258119"/>
                <a:gd name="connsiteY11" fmla="*/ 159538 h 258119"/>
                <a:gd name="connsiteX12" fmla="*/ 150468 w 258119"/>
                <a:gd name="connsiteY12" fmla="*/ 112035 h 258119"/>
                <a:gd name="connsiteX13" fmla="*/ 190706 w 258119"/>
                <a:gd name="connsiteY13" fmla="*/ 72307 h 258119"/>
                <a:gd name="connsiteX14" fmla="*/ 192171 w 258119"/>
                <a:gd name="connsiteY14" fmla="*/ 70947 h 258119"/>
                <a:gd name="connsiteX15" fmla="*/ 193530 w 258119"/>
                <a:gd name="connsiteY15" fmla="*/ 69479 h 258119"/>
                <a:gd name="connsiteX16" fmla="*/ 210005 w 258119"/>
                <a:gd name="connsiteY16" fmla="*/ 85726 h 258119"/>
                <a:gd name="connsiteX17" fmla="*/ 160320 w 258119"/>
                <a:gd name="connsiteY17" fmla="*/ 135214 h 25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8119" h="258119">
                  <a:moveTo>
                    <a:pt x="129060" y="0"/>
                  </a:moveTo>
                  <a:cubicBezTo>
                    <a:pt x="57782" y="0"/>
                    <a:pt x="0" y="57782"/>
                    <a:pt x="0" y="129060"/>
                  </a:cubicBezTo>
                  <a:cubicBezTo>
                    <a:pt x="0" y="200337"/>
                    <a:pt x="57782" y="258120"/>
                    <a:pt x="129060" y="258120"/>
                  </a:cubicBezTo>
                  <a:cubicBezTo>
                    <a:pt x="200337" y="258120"/>
                    <a:pt x="258120" y="200337"/>
                    <a:pt x="258120" y="129060"/>
                  </a:cubicBezTo>
                  <a:cubicBezTo>
                    <a:pt x="258120" y="129056"/>
                    <a:pt x="258120" y="129053"/>
                    <a:pt x="258120" y="129050"/>
                  </a:cubicBezTo>
                  <a:cubicBezTo>
                    <a:pt x="258144" y="57802"/>
                    <a:pt x="200406" y="24"/>
                    <a:pt x="129158" y="0"/>
                  </a:cubicBezTo>
                  <a:cubicBezTo>
                    <a:pt x="129125" y="0"/>
                    <a:pt x="129093" y="0"/>
                    <a:pt x="129060" y="0"/>
                  </a:cubicBezTo>
                  <a:close/>
                  <a:moveTo>
                    <a:pt x="160323" y="135224"/>
                  </a:moveTo>
                  <a:cubicBezTo>
                    <a:pt x="141520" y="153993"/>
                    <a:pt x="122603" y="172929"/>
                    <a:pt x="103573" y="192032"/>
                  </a:cubicBezTo>
                  <a:cubicBezTo>
                    <a:pt x="87402" y="175784"/>
                    <a:pt x="71193" y="159574"/>
                    <a:pt x="54945" y="143404"/>
                  </a:cubicBezTo>
                  <a:lnTo>
                    <a:pt x="71192" y="127157"/>
                  </a:lnTo>
                  <a:lnTo>
                    <a:pt x="103573" y="159538"/>
                  </a:lnTo>
                  <a:cubicBezTo>
                    <a:pt x="119293" y="143591"/>
                    <a:pt x="134925" y="127757"/>
                    <a:pt x="150468" y="112035"/>
                  </a:cubicBezTo>
                  <a:cubicBezTo>
                    <a:pt x="166001" y="96315"/>
                    <a:pt x="174595" y="87877"/>
                    <a:pt x="190706" y="72307"/>
                  </a:cubicBezTo>
                  <a:cubicBezTo>
                    <a:pt x="191158" y="71855"/>
                    <a:pt x="191644" y="71406"/>
                    <a:pt x="192171" y="70947"/>
                  </a:cubicBezTo>
                  <a:cubicBezTo>
                    <a:pt x="192681" y="70514"/>
                    <a:pt x="193138" y="70022"/>
                    <a:pt x="193530" y="69479"/>
                  </a:cubicBezTo>
                  <a:lnTo>
                    <a:pt x="210005" y="85726"/>
                  </a:lnTo>
                  <a:cubicBezTo>
                    <a:pt x="190869" y="104756"/>
                    <a:pt x="179125" y="116446"/>
                    <a:pt x="160320" y="135214"/>
                  </a:cubicBez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1400" b="1">
                <a:solidFill>
                  <a:srgbClr val="FFFFFF"/>
                </a:solidFill>
                <a:latin typeface="Segoe UI Semibold"/>
                <a:cs typeface="Segoe UI" panose="020B0502040204020203" pitchFamily="34" charset="0"/>
              </a:endParaRPr>
            </a:p>
          </p:txBody>
        </p:sp>
      </p:grpSp>
      <p:grpSp>
        <p:nvGrpSpPr>
          <p:cNvPr id="27" name="Group 26">
            <a:extLst>
              <a:ext uri="{FF2B5EF4-FFF2-40B4-BE49-F238E27FC236}">
                <a16:creationId xmlns:a16="http://schemas.microsoft.com/office/drawing/2014/main" id="{513B2EC0-7D46-4360-FDD1-6CD8C49CB707}"/>
              </a:ext>
              <a:ext uri="{C183D7F6-B498-43B3-948B-1728B52AA6E4}">
                <adec:decorative xmlns:adec="http://schemas.microsoft.com/office/drawing/2017/decorative" val="1"/>
              </a:ext>
            </a:extLst>
          </p:cNvPr>
          <p:cNvGrpSpPr/>
          <p:nvPr/>
        </p:nvGrpSpPr>
        <p:grpSpPr>
          <a:xfrm>
            <a:off x="9337684" y="3173623"/>
            <a:ext cx="187989" cy="690444"/>
            <a:chOff x="9337684" y="3173623"/>
            <a:chExt cx="187989" cy="690444"/>
          </a:xfrm>
        </p:grpSpPr>
        <p:sp>
          <p:nvSpPr>
            <p:cNvPr id="19" name="Graphic 17">
              <a:extLst>
                <a:ext uri="{FF2B5EF4-FFF2-40B4-BE49-F238E27FC236}">
                  <a16:creationId xmlns:a16="http://schemas.microsoft.com/office/drawing/2014/main" id="{C55E0632-9132-B97F-EF27-99D9E493ACAC}"/>
                </a:ext>
                <a:ext uri="{C183D7F6-B498-43B3-948B-1728B52AA6E4}">
                  <adec:decorative xmlns:adec="http://schemas.microsoft.com/office/drawing/2017/decorative" val="1"/>
                </a:ext>
              </a:extLst>
            </p:cNvPr>
            <p:cNvSpPr/>
            <p:nvPr/>
          </p:nvSpPr>
          <p:spPr>
            <a:xfrm>
              <a:off x="9337684" y="3173623"/>
              <a:ext cx="173812" cy="173812"/>
            </a:xfrm>
            <a:custGeom>
              <a:avLst/>
              <a:gdLst>
                <a:gd name="connsiteX0" fmla="*/ 129060 w 258119"/>
                <a:gd name="connsiteY0" fmla="*/ 0 h 258119"/>
                <a:gd name="connsiteX1" fmla="*/ 0 w 258119"/>
                <a:gd name="connsiteY1" fmla="*/ 129060 h 258119"/>
                <a:gd name="connsiteX2" fmla="*/ 129060 w 258119"/>
                <a:gd name="connsiteY2" fmla="*/ 258120 h 258119"/>
                <a:gd name="connsiteX3" fmla="*/ 258120 w 258119"/>
                <a:gd name="connsiteY3" fmla="*/ 129060 h 258119"/>
                <a:gd name="connsiteX4" fmla="*/ 258120 w 258119"/>
                <a:gd name="connsiteY4" fmla="*/ 129050 h 258119"/>
                <a:gd name="connsiteX5" fmla="*/ 129158 w 258119"/>
                <a:gd name="connsiteY5" fmla="*/ 0 h 258119"/>
                <a:gd name="connsiteX6" fmla="*/ 129060 w 258119"/>
                <a:gd name="connsiteY6" fmla="*/ 0 h 258119"/>
                <a:gd name="connsiteX7" fmla="*/ 160323 w 258119"/>
                <a:gd name="connsiteY7" fmla="*/ 135224 h 258119"/>
                <a:gd name="connsiteX8" fmla="*/ 103573 w 258119"/>
                <a:gd name="connsiteY8" fmla="*/ 192032 h 258119"/>
                <a:gd name="connsiteX9" fmla="*/ 54945 w 258119"/>
                <a:gd name="connsiteY9" fmla="*/ 143404 h 258119"/>
                <a:gd name="connsiteX10" fmla="*/ 71192 w 258119"/>
                <a:gd name="connsiteY10" fmla="*/ 127157 h 258119"/>
                <a:gd name="connsiteX11" fmla="*/ 103573 w 258119"/>
                <a:gd name="connsiteY11" fmla="*/ 159538 h 258119"/>
                <a:gd name="connsiteX12" fmla="*/ 150468 w 258119"/>
                <a:gd name="connsiteY12" fmla="*/ 112035 h 258119"/>
                <a:gd name="connsiteX13" fmla="*/ 190706 w 258119"/>
                <a:gd name="connsiteY13" fmla="*/ 72307 h 258119"/>
                <a:gd name="connsiteX14" fmla="*/ 192171 w 258119"/>
                <a:gd name="connsiteY14" fmla="*/ 70947 h 258119"/>
                <a:gd name="connsiteX15" fmla="*/ 193530 w 258119"/>
                <a:gd name="connsiteY15" fmla="*/ 69479 h 258119"/>
                <a:gd name="connsiteX16" fmla="*/ 210005 w 258119"/>
                <a:gd name="connsiteY16" fmla="*/ 85726 h 258119"/>
                <a:gd name="connsiteX17" fmla="*/ 160320 w 258119"/>
                <a:gd name="connsiteY17" fmla="*/ 135214 h 25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8119" h="258119">
                  <a:moveTo>
                    <a:pt x="129060" y="0"/>
                  </a:moveTo>
                  <a:cubicBezTo>
                    <a:pt x="57782" y="0"/>
                    <a:pt x="0" y="57782"/>
                    <a:pt x="0" y="129060"/>
                  </a:cubicBezTo>
                  <a:cubicBezTo>
                    <a:pt x="0" y="200337"/>
                    <a:pt x="57782" y="258120"/>
                    <a:pt x="129060" y="258120"/>
                  </a:cubicBezTo>
                  <a:cubicBezTo>
                    <a:pt x="200337" y="258120"/>
                    <a:pt x="258120" y="200337"/>
                    <a:pt x="258120" y="129060"/>
                  </a:cubicBezTo>
                  <a:cubicBezTo>
                    <a:pt x="258120" y="129056"/>
                    <a:pt x="258120" y="129053"/>
                    <a:pt x="258120" y="129050"/>
                  </a:cubicBezTo>
                  <a:cubicBezTo>
                    <a:pt x="258144" y="57802"/>
                    <a:pt x="200406" y="24"/>
                    <a:pt x="129158" y="0"/>
                  </a:cubicBezTo>
                  <a:cubicBezTo>
                    <a:pt x="129125" y="0"/>
                    <a:pt x="129093" y="0"/>
                    <a:pt x="129060" y="0"/>
                  </a:cubicBezTo>
                  <a:close/>
                  <a:moveTo>
                    <a:pt x="160323" y="135224"/>
                  </a:moveTo>
                  <a:cubicBezTo>
                    <a:pt x="141520" y="153993"/>
                    <a:pt x="122603" y="172929"/>
                    <a:pt x="103573" y="192032"/>
                  </a:cubicBezTo>
                  <a:cubicBezTo>
                    <a:pt x="87402" y="175784"/>
                    <a:pt x="71193" y="159574"/>
                    <a:pt x="54945" y="143404"/>
                  </a:cubicBezTo>
                  <a:lnTo>
                    <a:pt x="71192" y="127157"/>
                  </a:lnTo>
                  <a:lnTo>
                    <a:pt x="103573" y="159538"/>
                  </a:lnTo>
                  <a:cubicBezTo>
                    <a:pt x="119293" y="143591"/>
                    <a:pt x="134925" y="127757"/>
                    <a:pt x="150468" y="112035"/>
                  </a:cubicBezTo>
                  <a:cubicBezTo>
                    <a:pt x="166001" y="96315"/>
                    <a:pt x="174595" y="87877"/>
                    <a:pt x="190706" y="72307"/>
                  </a:cubicBezTo>
                  <a:cubicBezTo>
                    <a:pt x="191158" y="71855"/>
                    <a:pt x="191644" y="71406"/>
                    <a:pt x="192171" y="70947"/>
                  </a:cubicBezTo>
                  <a:cubicBezTo>
                    <a:pt x="192681" y="70514"/>
                    <a:pt x="193138" y="70022"/>
                    <a:pt x="193530" y="69479"/>
                  </a:cubicBezTo>
                  <a:lnTo>
                    <a:pt x="210005" y="85726"/>
                  </a:lnTo>
                  <a:cubicBezTo>
                    <a:pt x="190869" y="104756"/>
                    <a:pt x="179125" y="116446"/>
                    <a:pt x="160320" y="135214"/>
                  </a:cubicBez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1400" b="1">
                <a:solidFill>
                  <a:srgbClr val="FFFFFF"/>
                </a:solidFill>
                <a:latin typeface="Segoe UI Semibold"/>
                <a:cs typeface="Segoe UI" panose="020B0502040204020203" pitchFamily="34" charset="0"/>
              </a:endParaRPr>
            </a:p>
          </p:txBody>
        </p:sp>
        <p:sp>
          <p:nvSpPr>
            <p:cNvPr id="20" name="Graphic 17">
              <a:extLst>
                <a:ext uri="{FF2B5EF4-FFF2-40B4-BE49-F238E27FC236}">
                  <a16:creationId xmlns:a16="http://schemas.microsoft.com/office/drawing/2014/main" id="{98FD4A30-E5FE-7761-2603-2DD54D2FF876}"/>
                </a:ext>
                <a:ext uri="{C183D7F6-B498-43B3-948B-1728B52AA6E4}">
                  <adec:decorative xmlns:adec="http://schemas.microsoft.com/office/drawing/2017/decorative" val="1"/>
                </a:ext>
              </a:extLst>
            </p:cNvPr>
            <p:cNvSpPr/>
            <p:nvPr/>
          </p:nvSpPr>
          <p:spPr>
            <a:xfrm>
              <a:off x="9351861" y="3690255"/>
              <a:ext cx="173812" cy="173812"/>
            </a:xfrm>
            <a:custGeom>
              <a:avLst/>
              <a:gdLst>
                <a:gd name="connsiteX0" fmla="*/ 129060 w 258119"/>
                <a:gd name="connsiteY0" fmla="*/ 0 h 258119"/>
                <a:gd name="connsiteX1" fmla="*/ 0 w 258119"/>
                <a:gd name="connsiteY1" fmla="*/ 129060 h 258119"/>
                <a:gd name="connsiteX2" fmla="*/ 129060 w 258119"/>
                <a:gd name="connsiteY2" fmla="*/ 258120 h 258119"/>
                <a:gd name="connsiteX3" fmla="*/ 258120 w 258119"/>
                <a:gd name="connsiteY3" fmla="*/ 129060 h 258119"/>
                <a:gd name="connsiteX4" fmla="*/ 258120 w 258119"/>
                <a:gd name="connsiteY4" fmla="*/ 129050 h 258119"/>
                <a:gd name="connsiteX5" fmla="*/ 129158 w 258119"/>
                <a:gd name="connsiteY5" fmla="*/ 0 h 258119"/>
                <a:gd name="connsiteX6" fmla="*/ 129060 w 258119"/>
                <a:gd name="connsiteY6" fmla="*/ 0 h 258119"/>
                <a:gd name="connsiteX7" fmla="*/ 160323 w 258119"/>
                <a:gd name="connsiteY7" fmla="*/ 135224 h 258119"/>
                <a:gd name="connsiteX8" fmla="*/ 103573 w 258119"/>
                <a:gd name="connsiteY8" fmla="*/ 192032 h 258119"/>
                <a:gd name="connsiteX9" fmla="*/ 54945 w 258119"/>
                <a:gd name="connsiteY9" fmla="*/ 143404 h 258119"/>
                <a:gd name="connsiteX10" fmla="*/ 71192 w 258119"/>
                <a:gd name="connsiteY10" fmla="*/ 127157 h 258119"/>
                <a:gd name="connsiteX11" fmla="*/ 103573 w 258119"/>
                <a:gd name="connsiteY11" fmla="*/ 159538 h 258119"/>
                <a:gd name="connsiteX12" fmla="*/ 150468 w 258119"/>
                <a:gd name="connsiteY12" fmla="*/ 112035 h 258119"/>
                <a:gd name="connsiteX13" fmla="*/ 190706 w 258119"/>
                <a:gd name="connsiteY13" fmla="*/ 72307 h 258119"/>
                <a:gd name="connsiteX14" fmla="*/ 192171 w 258119"/>
                <a:gd name="connsiteY14" fmla="*/ 70947 h 258119"/>
                <a:gd name="connsiteX15" fmla="*/ 193530 w 258119"/>
                <a:gd name="connsiteY15" fmla="*/ 69479 h 258119"/>
                <a:gd name="connsiteX16" fmla="*/ 210005 w 258119"/>
                <a:gd name="connsiteY16" fmla="*/ 85726 h 258119"/>
                <a:gd name="connsiteX17" fmla="*/ 160320 w 258119"/>
                <a:gd name="connsiteY17" fmla="*/ 135214 h 25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8119" h="258119">
                  <a:moveTo>
                    <a:pt x="129060" y="0"/>
                  </a:moveTo>
                  <a:cubicBezTo>
                    <a:pt x="57782" y="0"/>
                    <a:pt x="0" y="57782"/>
                    <a:pt x="0" y="129060"/>
                  </a:cubicBezTo>
                  <a:cubicBezTo>
                    <a:pt x="0" y="200337"/>
                    <a:pt x="57782" y="258120"/>
                    <a:pt x="129060" y="258120"/>
                  </a:cubicBezTo>
                  <a:cubicBezTo>
                    <a:pt x="200337" y="258120"/>
                    <a:pt x="258120" y="200337"/>
                    <a:pt x="258120" y="129060"/>
                  </a:cubicBezTo>
                  <a:cubicBezTo>
                    <a:pt x="258120" y="129056"/>
                    <a:pt x="258120" y="129053"/>
                    <a:pt x="258120" y="129050"/>
                  </a:cubicBezTo>
                  <a:cubicBezTo>
                    <a:pt x="258144" y="57802"/>
                    <a:pt x="200406" y="24"/>
                    <a:pt x="129158" y="0"/>
                  </a:cubicBezTo>
                  <a:cubicBezTo>
                    <a:pt x="129125" y="0"/>
                    <a:pt x="129093" y="0"/>
                    <a:pt x="129060" y="0"/>
                  </a:cubicBezTo>
                  <a:close/>
                  <a:moveTo>
                    <a:pt x="160323" y="135224"/>
                  </a:moveTo>
                  <a:cubicBezTo>
                    <a:pt x="141520" y="153993"/>
                    <a:pt x="122603" y="172929"/>
                    <a:pt x="103573" y="192032"/>
                  </a:cubicBezTo>
                  <a:cubicBezTo>
                    <a:pt x="87402" y="175784"/>
                    <a:pt x="71193" y="159574"/>
                    <a:pt x="54945" y="143404"/>
                  </a:cubicBezTo>
                  <a:lnTo>
                    <a:pt x="71192" y="127157"/>
                  </a:lnTo>
                  <a:lnTo>
                    <a:pt x="103573" y="159538"/>
                  </a:lnTo>
                  <a:cubicBezTo>
                    <a:pt x="119293" y="143591"/>
                    <a:pt x="134925" y="127757"/>
                    <a:pt x="150468" y="112035"/>
                  </a:cubicBezTo>
                  <a:cubicBezTo>
                    <a:pt x="166001" y="96315"/>
                    <a:pt x="174595" y="87877"/>
                    <a:pt x="190706" y="72307"/>
                  </a:cubicBezTo>
                  <a:cubicBezTo>
                    <a:pt x="191158" y="71855"/>
                    <a:pt x="191644" y="71406"/>
                    <a:pt x="192171" y="70947"/>
                  </a:cubicBezTo>
                  <a:cubicBezTo>
                    <a:pt x="192681" y="70514"/>
                    <a:pt x="193138" y="70022"/>
                    <a:pt x="193530" y="69479"/>
                  </a:cubicBezTo>
                  <a:lnTo>
                    <a:pt x="210005" y="85726"/>
                  </a:lnTo>
                  <a:cubicBezTo>
                    <a:pt x="190869" y="104756"/>
                    <a:pt x="179125" y="116446"/>
                    <a:pt x="160320" y="135214"/>
                  </a:cubicBez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1400" b="1">
                <a:solidFill>
                  <a:srgbClr val="FFFFFF"/>
                </a:solidFill>
                <a:latin typeface="Segoe UI Semibold"/>
                <a:cs typeface="Segoe UI" panose="020B0502040204020203" pitchFamily="34" charset="0"/>
              </a:endParaRPr>
            </a:p>
          </p:txBody>
        </p:sp>
      </p:grpSp>
      <p:sp>
        <p:nvSpPr>
          <p:cNvPr id="41" name="Left Bracket 40">
            <a:extLst>
              <a:ext uri="{FF2B5EF4-FFF2-40B4-BE49-F238E27FC236}">
                <a16:creationId xmlns:a16="http://schemas.microsoft.com/office/drawing/2014/main" id="{3543BAE1-111D-9961-750B-80C15FA16CB0}"/>
              </a:ext>
              <a:ext uri="{C183D7F6-B498-43B3-948B-1728B52AA6E4}">
                <adec:decorative xmlns:adec="http://schemas.microsoft.com/office/drawing/2017/decorative" val="1"/>
              </a:ext>
            </a:extLst>
          </p:cNvPr>
          <p:cNvSpPr/>
          <p:nvPr/>
        </p:nvSpPr>
        <p:spPr>
          <a:xfrm rot="16200000">
            <a:off x="6276756" y="-506224"/>
            <a:ext cx="185675" cy="9694092"/>
          </a:xfrm>
          <a:prstGeom prst="leftBracket">
            <a:avLst>
              <a:gd name="adj" fmla="val 81770"/>
            </a:avLst>
          </a:prstGeom>
          <a:ln w="19050">
            <a:gradFill flip="none" rotWithShape="1">
              <a:gsLst>
                <a:gs pos="0">
                  <a:srgbClr val="C03BC4"/>
                </a:gs>
                <a:gs pos="100000">
                  <a:schemeClr val="accent2"/>
                </a:gs>
              </a:gsLst>
              <a:lin ang="0" scaled="1"/>
              <a:tileRect/>
            </a:gradFill>
            <a:tailEnd type="none" w="lg" len="sm"/>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8661C5"/>
              </a:solidFill>
              <a:effectLst/>
              <a:uLnTx/>
              <a:uFillTx/>
              <a:latin typeface="Segoe UI Semibold"/>
              <a:ea typeface="+mn-ea"/>
              <a:cs typeface="Segoe UI" panose="020B0502040204020203" pitchFamily="34" charset="0"/>
            </a:endParaRPr>
          </a:p>
        </p:txBody>
      </p:sp>
      <p:sp>
        <p:nvSpPr>
          <p:cNvPr id="42" name="Rectangle: Rounded Corners 10">
            <a:extLst>
              <a:ext uri="{FF2B5EF4-FFF2-40B4-BE49-F238E27FC236}">
                <a16:creationId xmlns:a16="http://schemas.microsoft.com/office/drawing/2014/main" id="{4AE69FB8-B32D-A00D-34D4-21A2E21E5840}"/>
              </a:ext>
            </a:extLst>
          </p:cNvPr>
          <p:cNvSpPr/>
          <p:nvPr/>
        </p:nvSpPr>
        <p:spPr>
          <a:xfrm>
            <a:off x="3616657" y="4263745"/>
            <a:ext cx="5505872" cy="335787"/>
          </a:xfrm>
          <a:prstGeom prst="roundRect">
            <a:avLst>
              <a:gd name="adj" fmla="val 50000"/>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b="1">
                <a:gradFill>
                  <a:gsLst>
                    <a:gs pos="0">
                      <a:srgbClr val="FFFFFF"/>
                    </a:gs>
                    <a:gs pos="100000">
                      <a:srgbClr val="FFFFFF"/>
                    </a:gs>
                  </a:gsLst>
                  <a:path path="circle">
                    <a:fillToRect l="100000" t="100000"/>
                  </a:path>
                </a:gradFill>
                <a:latin typeface="Segoe UI Semibold"/>
                <a:cs typeface="Segoe UI" panose="020B0502040204020203" pitchFamily="34" charset="0"/>
              </a:rPr>
              <a:t>Support continuous learning and optimization</a:t>
            </a:r>
          </a:p>
        </p:txBody>
      </p:sp>
      <p:sp>
        <p:nvSpPr>
          <p:cNvPr id="23" name="Rounded Rectangle 76">
            <a:extLst>
              <a:ext uri="{FF2B5EF4-FFF2-40B4-BE49-F238E27FC236}">
                <a16:creationId xmlns:a16="http://schemas.microsoft.com/office/drawing/2014/main" id="{6AADCBA8-710D-9312-AAD4-853AB4F4738E}"/>
              </a:ext>
              <a:ext uri="{C183D7F6-B498-43B3-948B-1728B52AA6E4}">
                <adec:decorative xmlns:adec="http://schemas.microsoft.com/office/drawing/2017/decorative" val="1"/>
              </a:ext>
            </a:extLst>
          </p:cNvPr>
          <p:cNvSpPr/>
          <p:nvPr/>
        </p:nvSpPr>
        <p:spPr bwMode="auto">
          <a:xfrm>
            <a:off x="1085458" y="4927836"/>
            <a:ext cx="10568973" cy="1323174"/>
          </a:xfrm>
          <a:prstGeom prst="roundRect">
            <a:avLst>
              <a:gd name="adj" fmla="val 7452"/>
            </a:avLst>
          </a:prstGeom>
          <a:solidFill>
            <a:srgbClr val="F4F3F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sp>
        <p:nvSpPr>
          <p:cNvPr id="43" name="TextBox 42">
            <a:extLst>
              <a:ext uri="{FF2B5EF4-FFF2-40B4-BE49-F238E27FC236}">
                <a16:creationId xmlns:a16="http://schemas.microsoft.com/office/drawing/2014/main" id="{3412FB30-232F-2A8B-B0ED-232ACC555078}"/>
              </a:ext>
            </a:extLst>
          </p:cNvPr>
          <p:cNvSpPr txBox="1"/>
          <p:nvPr/>
        </p:nvSpPr>
        <p:spPr>
          <a:xfrm rot="16200000">
            <a:off x="311368" y="5450924"/>
            <a:ext cx="1087506"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000" i="0" u="none" strike="noStrike" kern="1200" cap="all" spc="300" normalizeH="0" baseline="0" noProof="0">
                <a:ln>
                  <a:noFill/>
                </a:ln>
                <a:solidFill>
                  <a:srgbClr val="0078D4"/>
                </a:solidFill>
                <a:effectLst/>
                <a:uLnTx/>
                <a:uFillTx/>
                <a:latin typeface="Segoe UI Semibold"/>
                <a:ea typeface="+mn-ea"/>
                <a:cs typeface="Segoe UI" panose="020B0502040204020203" pitchFamily="34" charset="0"/>
              </a:rPr>
              <a:t>Microsoft resources</a:t>
            </a:r>
          </a:p>
        </p:txBody>
      </p:sp>
      <p:pic>
        <p:nvPicPr>
          <p:cNvPr id="53" name="Picture 52">
            <a:extLst>
              <a:ext uri="{FF2B5EF4-FFF2-40B4-BE49-F238E27FC236}">
                <a16:creationId xmlns:a16="http://schemas.microsoft.com/office/drawing/2014/main" id="{28993525-69DE-DED8-EEFE-BC0B7E9233E1}"/>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1266740" y="5240331"/>
            <a:ext cx="1180151" cy="698185"/>
          </a:xfrm>
          <a:prstGeom prst="roundRect">
            <a:avLst>
              <a:gd name="adj" fmla="val 8014"/>
            </a:avLst>
          </a:prstGeom>
          <a:ln w="3175">
            <a:solidFill>
              <a:schemeClr val="bg1">
                <a:lumMod val="50000"/>
              </a:schemeClr>
            </a:solidFill>
          </a:ln>
        </p:spPr>
      </p:pic>
      <p:sp>
        <p:nvSpPr>
          <p:cNvPr id="16" name="TextBox 15">
            <a:extLst>
              <a:ext uri="{FF2B5EF4-FFF2-40B4-BE49-F238E27FC236}">
                <a16:creationId xmlns:a16="http://schemas.microsoft.com/office/drawing/2014/main" id="{1A2E385D-81BE-067F-0F5F-E691840EA92C}"/>
              </a:ext>
            </a:extLst>
          </p:cNvPr>
          <p:cNvSpPr txBox="1"/>
          <p:nvPr/>
        </p:nvSpPr>
        <p:spPr>
          <a:xfrm>
            <a:off x="2651953" y="5105330"/>
            <a:ext cx="1971884" cy="918713"/>
          </a:xfrm>
          <a:prstGeom prst="rect">
            <a:avLst/>
          </a:prstGeom>
          <a:noFill/>
        </p:spPr>
        <p:txBody>
          <a:bodyPr wrap="square" lIns="0" tIns="0" rIns="0" bIns="0" rtlCol="0" anchor="t">
            <a:spAutoFit/>
          </a:bodyPr>
          <a:lstStyle>
            <a:defPPr>
              <a:defRPr lang="en-US"/>
            </a:defPPr>
            <a:lvl1pPr marR="0" lvl="0" indent="0" algn="ctr" defTabSz="932472" fontAlgn="base">
              <a:lnSpc>
                <a:spcPct val="90000"/>
              </a:lnSpc>
              <a:spcBef>
                <a:spcPct val="0"/>
              </a:spcBef>
              <a:spcAft>
                <a:spcPct val="0"/>
              </a:spcAft>
              <a:buClrTx/>
              <a:buSzTx/>
              <a:buFontTx/>
              <a:buNone/>
              <a:tabLst/>
              <a:defRPr kumimoji="0" sz="1100" b="0" i="0" u="none" strike="noStrike" cap="none" spc="0" normalizeH="0" baseline="0">
                <a:ln>
                  <a:noFill/>
                </a:ln>
                <a:solidFill>
                  <a:srgbClr val="505050"/>
                </a:solidFill>
                <a:effectLst/>
                <a:uLnTx/>
                <a:uFillTx/>
              </a:defRPr>
            </a:lvl1pPr>
          </a:lstStyle>
          <a:p>
            <a:pPr algn="l">
              <a:spcAft>
                <a:spcPts val="900"/>
              </a:spcAft>
              <a:defRPr/>
            </a:pPr>
            <a:r>
              <a:rPr lang="en-US" sz="1400" b="1" dirty="0">
                <a:gradFill>
                  <a:gsLst>
                    <a:gs pos="0">
                      <a:srgbClr val="0078D4"/>
                    </a:gs>
                    <a:gs pos="100000">
                      <a:srgbClr val="0078D4"/>
                    </a:gs>
                  </a:gsLst>
                  <a:lin ang="0" scaled="1"/>
                </a:gradFill>
                <a:latin typeface="Segoe UI Semibold"/>
                <a:cs typeface="Segoe UI Semibold"/>
                <a:hlinkClick r:id="rId7">
                  <a:extLst>
                    <a:ext uri="{A12FA001-AC4F-418D-AE19-62706E023703}">
                      <ahyp:hlinkClr xmlns:ahyp="http://schemas.microsoft.com/office/drawing/2018/hyperlinkcolor" val="tx"/>
                    </a:ext>
                  </a:extLst>
                </a:hlinkClick>
              </a:rPr>
              <a:t>User Enablement Guide</a:t>
            </a:r>
            <a:r>
              <a:rPr lang="en-US" sz="1400" b="1" dirty="0">
                <a:gradFill>
                  <a:gsLst>
                    <a:gs pos="0">
                      <a:srgbClr val="0078D4"/>
                    </a:gs>
                    <a:gs pos="100000">
                      <a:srgbClr val="0078D4"/>
                    </a:gs>
                  </a:gsLst>
                  <a:lin ang="0" scaled="1"/>
                </a:gradFill>
                <a:latin typeface="Segoe UI Semibold"/>
                <a:cs typeface="Segoe UI Semibold"/>
              </a:rPr>
              <a:t> </a:t>
            </a:r>
            <a:endParaRPr lang="en-US" sz="1400" dirty="0">
              <a:gradFill>
                <a:gsLst>
                  <a:gs pos="0">
                    <a:srgbClr val="0078D4"/>
                  </a:gs>
                  <a:gs pos="100000">
                    <a:srgbClr val="0078D4"/>
                  </a:gs>
                </a:gsLst>
                <a:lin ang="0" scaled="1"/>
              </a:gradFill>
              <a:latin typeface="Segoe UI Semibold"/>
              <a:cs typeface="Segoe UI Semibold"/>
            </a:endParaRPr>
          </a:p>
          <a:p>
            <a:pPr algn="l">
              <a:defRPr/>
            </a:pPr>
            <a:r>
              <a:rPr lang="en-US" dirty="0">
                <a:solidFill>
                  <a:schemeClr val="tx1"/>
                </a:solidFill>
                <a:latin typeface="Segoe UI"/>
                <a:cs typeface="Segoe UI"/>
              </a:rPr>
              <a:t>Prepare your organization and employees for AI transformation journey with the User Enablement Guide.</a:t>
            </a:r>
            <a:endParaRPr lang="en-US" dirty="0">
              <a:solidFill>
                <a:schemeClr val="tx1"/>
              </a:solidFill>
              <a:cs typeface="Segoe UI"/>
            </a:endParaRPr>
          </a:p>
        </p:txBody>
      </p:sp>
      <p:pic>
        <p:nvPicPr>
          <p:cNvPr id="7" name="Picture 6">
            <a:extLst>
              <a:ext uri="{FF2B5EF4-FFF2-40B4-BE49-F238E27FC236}">
                <a16:creationId xmlns:a16="http://schemas.microsoft.com/office/drawing/2014/main" id="{129BEF99-09EE-76C9-2B26-FE4AC2A0FE28}"/>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4806569" y="5225069"/>
            <a:ext cx="1244733" cy="728708"/>
          </a:xfrm>
          <a:prstGeom prst="roundRect">
            <a:avLst>
              <a:gd name="adj" fmla="val 8014"/>
            </a:avLst>
          </a:prstGeom>
          <a:ln w="3175">
            <a:solidFill>
              <a:schemeClr val="bg1">
                <a:lumMod val="50000"/>
              </a:schemeClr>
            </a:solidFill>
          </a:ln>
        </p:spPr>
      </p:pic>
      <p:sp>
        <p:nvSpPr>
          <p:cNvPr id="3" name="TextBox 2">
            <a:extLst>
              <a:ext uri="{FF2B5EF4-FFF2-40B4-BE49-F238E27FC236}">
                <a16:creationId xmlns:a16="http://schemas.microsoft.com/office/drawing/2014/main" id="{F001E1AE-BF03-7095-1483-3DCDD988E7D2}"/>
              </a:ext>
            </a:extLst>
          </p:cNvPr>
          <p:cNvSpPr txBox="1"/>
          <p:nvPr/>
        </p:nvSpPr>
        <p:spPr>
          <a:xfrm>
            <a:off x="6244664" y="5105330"/>
            <a:ext cx="1679721" cy="766364"/>
          </a:xfrm>
          <a:prstGeom prst="rect">
            <a:avLst/>
          </a:prstGeom>
          <a:noFill/>
        </p:spPr>
        <p:txBody>
          <a:bodyPr wrap="square" lIns="0" tIns="0" rIns="0" bIns="0" rtlCol="0" anchor="t">
            <a:spAutoFit/>
          </a:bodyPr>
          <a:lstStyle>
            <a:defPPr>
              <a:defRPr lang="en-US"/>
            </a:defPPr>
            <a:lvl1pPr marR="0" lvl="0" indent="0" algn="ctr" defTabSz="932472" fontAlgn="base">
              <a:lnSpc>
                <a:spcPct val="90000"/>
              </a:lnSpc>
              <a:spcBef>
                <a:spcPct val="0"/>
              </a:spcBef>
              <a:spcAft>
                <a:spcPct val="0"/>
              </a:spcAft>
              <a:buClrTx/>
              <a:buSzTx/>
              <a:buFontTx/>
              <a:buNone/>
              <a:tabLst/>
              <a:defRPr kumimoji="0" sz="1100" b="0" i="0" u="none" strike="noStrike" cap="none" spc="0" normalizeH="0" baseline="0">
                <a:ln>
                  <a:noFill/>
                </a:ln>
                <a:solidFill>
                  <a:srgbClr val="505050"/>
                </a:solidFill>
                <a:effectLst/>
                <a:uLnTx/>
                <a:uFillTx/>
              </a:defRPr>
            </a:lvl1pPr>
          </a:lstStyle>
          <a:p>
            <a:pPr algn="l">
              <a:spcAft>
                <a:spcPts val="900"/>
              </a:spcAft>
              <a:defRPr/>
            </a:pPr>
            <a:r>
              <a:rPr lang="en-US" sz="1400" b="1">
                <a:gradFill>
                  <a:gsLst>
                    <a:gs pos="0">
                      <a:srgbClr val="0078D4"/>
                    </a:gs>
                    <a:gs pos="100000">
                      <a:srgbClr val="0078D4"/>
                    </a:gs>
                  </a:gsLst>
                  <a:lin ang="0" scaled="1"/>
                </a:gradFill>
                <a:latin typeface="Segoe UI Semibold"/>
                <a:cs typeface="Segoe UI Semibold"/>
                <a:hlinkClick r:id="rId9">
                  <a:extLst>
                    <a:ext uri="{A12FA001-AC4F-418D-AE19-62706E023703}">
                      <ahyp:hlinkClr xmlns:ahyp="http://schemas.microsoft.com/office/drawing/2018/hyperlinkcolor" val="tx"/>
                    </a:ext>
                  </a:extLst>
                </a:hlinkClick>
              </a:rPr>
              <a:t>Microsoft Unified</a:t>
            </a:r>
            <a:endParaRPr lang="en-US" sz="1400" b="1">
              <a:gradFill>
                <a:gsLst>
                  <a:gs pos="0">
                    <a:srgbClr val="0078D4"/>
                  </a:gs>
                  <a:gs pos="100000">
                    <a:srgbClr val="0078D4"/>
                  </a:gs>
                </a:gsLst>
                <a:lin ang="0" scaled="1"/>
              </a:gradFill>
              <a:latin typeface="Segoe UI Semibold"/>
              <a:cs typeface="Segoe UI Semibold"/>
            </a:endParaRPr>
          </a:p>
          <a:p>
            <a:pPr algn="l">
              <a:defRPr/>
            </a:pPr>
            <a:r>
              <a:rPr lang="en-US">
                <a:solidFill>
                  <a:schemeClr val="tx1"/>
                </a:solidFill>
                <a:latin typeface="Segoe UI"/>
                <a:cs typeface="Segoe UI"/>
              </a:rPr>
              <a:t>Unified unlocks the greatest value from </a:t>
            </a:r>
          </a:p>
          <a:p>
            <a:pPr algn="l">
              <a:defRPr/>
            </a:pPr>
            <a:r>
              <a:rPr lang="en-US">
                <a:solidFill>
                  <a:schemeClr val="tx1"/>
                </a:solidFill>
                <a:latin typeface="Segoe UI"/>
                <a:cs typeface="Segoe UI"/>
              </a:rPr>
              <a:t>your investment.</a:t>
            </a:r>
          </a:p>
        </p:txBody>
      </p:sp>
      <p:pic>
        <p:nvPicPr>
          <p:cNvPr id="48" name="Picture 47">
            <a:extLst>
              <a:ext uri="{FF2B5EF4-FFF2-40B4-BE49-F238E27FC236}">
                <a16:creationId xmlns:a16="http://schemas.microsoft.com/office/drawing/2014/main" id="{CA91C3BE-FF23-2257-13C3-8FC14FFE3461}"/>
              </a:ext>
              <a:ext uri="{C183D7F6-B498-43B3-948B-1728B52AA6E4}">
                <adec:decorative xmlns:adec="http://schemas.microsoft.com/office/drawing/2017/decorative" val="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017736" y="5224539"/>
            <a:ext cx="1197517" cy="729768"/>
          </a:xfrm>
          <a:prstGeom prst="roundRect">
            <a:avLst>
              <a:gd name="adj" fmla="val 8014"/>
            </a:avLst>
          </a:prstGeom>
          <a:ln w="3175">
            <a:solidFill>
              <a:schemeClr val="bg1">
                <a:lumMod val="50000"/>
              </a:schemeClr>
            </a:solidFill>
          </a:ln>
        </p:spPr>
      </p:pic>
      <p:sp>
        <p:nvSpPr>
          <p:cNvPr id="5" name="TextBox 4">
            <a:extLst>
              <a:ext uri="{FF2B5EF4-FFF2-40B4-BE49-F238E27FC236}">
                <a16:creationId xmlns:a16="http://schemas.microsoft.com/office/drawing/2014/main" id="{637043E3-48B5-39B0-1D54-BA9E8029D375}"/>
              </a:ext>
            </a:extLst>
          </p:cNvPr>
          <p:cNvSpPr txBox="1"/>
          <p:nvPr/>
        </p:nvSpPr>
        <p:spPr>
          <a:xfrm>
            <a:off x="9414630" y="5105330"/>
            <a:ext cx="2085221" cy="918713"/>
          </a:xfrm>
          <a:prstGeom prst="rect">
            <a:avLst/>
          </a:prstGeom>
          <a:noFill/>
        </p:spPr>
        <p:txBody>
          <a:bodyPr wrap="square" lIns="0" tIns="0" rIns="0" bIns="0" rtlCol="0" anchor="t">
            <a:spAutoFit/>
          </a:bodyPr>
          <a:lstStyle>
            <a:defPPr>
              <a:defRPr lang="en-US"/>
            </a:defPPr>
            <a:lvl1pPr marR="0" lvl="0" indent="0" algn="ctr" defTabSz="932472" fontAlgn="base">
              <a:lnSpc>
                <a:spcPct val="90000"/>
              </a:lnSpc>
              <a:spcBef>
                <a:spcPct val="0"/>
              </a:spcBef>
              <a:spcAft>
                <a:spcPct val="0"/>
              </a:spcAft>
              <a:buClrTx/>
              <a:buSzTx/>
              <a:buFontTx/>
              <a:buNone/>
              <a:tabLst/>
              <a:defRPr kumimoji="0" sz="1100" b="0" i="0" u="none" strike="noStrike" cap="none" spc="0" normalizeH="0" baseline="0">
                <a:ln>
                  <a:noFill/>
                </a:ln>
                <a:solidFill>
                  <a:srgbClr val="505050"/>
                </a:solidFill>
                <a:effectLst/>
                <a:uLnTx/>
                <a:uFillTx/>
              </a:defRPr>
            </a:lvl1pPr>
          </a:lstStyle>
          <a:p>
            <a:pPr algn="l">
              <a:spcAft>
                <a:spcPts val="900"/>
              </a:spcAft>
              <a:defRPr/>
            </a:pPr>
            <a:r>
              <a:rPr lang="en-US" sz="1400" b="1">
                <a:gradFill>
                  <a:gsLst>
                    <a:gs pos="0">
                      <a:srgbClr val="0078D4"/>
                    </a:gs>
                    <a:gs pos="100000">
                      <a:srgbClr val="0078D4"/>
                    </a:gs>
                  </a:gsLst>
                  <a:lin ang="0" scaled="1"/>
                </a:gradFill>
                <a:latin typeface="Segoe UI Semibold"/>
                <a:cs typeface="Segoe UI Semibold"/>
                <a:hlinkClick r:id="rId11">
                  <a:extLst>
                    <a:ext uri="{A12FA001-AC4F-418D-AE19-62706E023703}">
                      <ahyp:hlinkClr xmlns:ahyp="http://schemas.microsoft.com/office/drawing/2018/hyperlinkcolor" val="tx"/>
                    </a:ext>
                  </a:extLst>
                </a:hlinkClick>
              </a:rPr>
              <a:t>Copilot learning hub</a:t>
            </a:r>
            <a:endParaRPr lang="en-US" sz="1400" b="1">
              <a:gradFill>
                <a:gsLst>
                  <a:gs pos="0">
                    <a:srgbClr val="0078D4"/>
                  </a:gs>
                  <a:gs pos="100000">
                    <a:srgbClr val="0078D4"/>
                  </a:gs>
                </a:gsLst>
                <a:lin ang="0" scaled="1"/>
              </a:gradFill>
              <a:latin typeface="Segoe UI Semibold"/>
              <a:cs typeface="Segoe UI Semibold"/>
              <a:hlinkClick r:id="rId12">
                <a:extLst>
                  <a:ext uri="{A12FA001-AC4F-418D-AE19-62706E023703}">
                    <ahyp:hlinkClr xmlns:ahyp="http://schemas.microsoft.com/office/drawing/2018/hyperlinkcolor" val="tx"/>
                  </a:ext>
                </a:extLst>
              </a:hlinkClick>
            </a:endParaRPr>
          </a:p>
          <a:p>
            <a:pPr algn="l">
              <a:spcAft>
                <a:spcPts val="900"/>
              </a:spcAft>
              <a:defRPr/>
            </a:pPr>
            <a:r>
              <a:rPr lang="en-US">
                <a:solidFill>
                  <a:prstClr val="black"/>
                </a:solidFill>
                <a:latin typeface="Segoe UI"/>
                <a:cs typeface="Segoe UI"/>
              </a:rPr>
              <a:t>Build your skills across Microsoft Copilot with industry leading online training and certification programs.</a:t>
            </a:r>
            <a:endParaRPr lang="en-US">
              <a:solidFill>
                <a:prstClr val="black"/>
              </a:solidFill>
              <a:cs typeface="Segoe UI"/>
            </a:endParaRPr>
          </a:p>
        </p:txBody>
      </p:sp>
    </p:spTree>
    <p:extLst>
      <p:ext uri="{BB962C8B-B14F-4D97-AF65-F5344CB8AC3E}">
        <p14:creationId xmlns:p14="http://schemas.microsoft.com/office/powerpoint/2010/main" val="3987068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F467A88-6AE4-325D-0B39-04F6DFBAECD4}"/>
              </a:ext>
            </a:extLst>
          </p:cNvPr>
          <p:cNvSpPr>
            <a:spLocks noGrp="1"/>
          </p:cNvSpPr>
          <p:nvPr>
            <p:ph type="title"/>
          </p:nvPr>
        </p:nvSpPr>
        <p:spPr>
          <a:xfrm>
            <a:off x="590199" y="470911"/>
            <a:ext cx="11011601" cy="553998"/>
          </a:xfrm>
        </p:spPr>
        <p:txBody>
          <a:bodyPr/>
          <a:lstStyle/>
          <a:p>
            <a:pPr algn="ctr" rtl="0" eaLnBrk="1" latinLnBrk="0" hangingPunct="1"/>
            <a:r>
              <a:rPr lang="en-GB" sz="3600" kern="1200">
                <a:solidFill>
                  <a:srgbClr val="000000"/>
                </a:solidFill>
                <a:effectLst/>
                <a:ea typeface="+mn-ea"/>
                <a:cs typeface="+mn-cs"/>
              </a:rPr>
              <a:t>Drive human change with best practices</a:t>
            </a:r>
            <a:endParaRPr lang="en-US">
              <a:effectLst/>
            </a:endParaRPr>
          </a:p>
        </p:txBody>
      </p:sp>
      <p:grpSp>
        <p:nvGrpSpPr>
          <p:cNvPr id="49" name="Group 48">
            <a:extLst>
              <a:ext uri="{FF2B5EF4-FFF2-40B4-BE49-F238E27FC236}">
                <a16:creationId xmlns:a16="http://schemas.microsoft.com/office/drawing/2014/main" id="{2E657E0E-FDD2-4985-A2FF-857C8E164175}"/>
              </a:ext>
              <a:ext uri="{C183D7F6-B498-43B3-948B-1728B52AA6E4}">
                <adec:decorative xmlns:adec="http://schemas.microsoft.com/office/drawing/2017/decorative" val="1"/>
              </a:ext>
            </a:extLst>
          </p:cNvPr>
          <p:cNvGrpSpPr/>
          <p:nvPr/>
        </p:nvGrpSpPr>
        <p:grpSpPr>
          <a:xfrm>
            <a:off x="10580359" y="187952"/>
            <a:ext cx="1611641" cy="459051"/>
            <a:chOff x="10207265" y="187952"/>
            <a:chExt cx="1611641" cy="459051"/>
          </a:xfrm>
        </p:grpSpPr>
        <p:sp>
          <p:nvSpPr>
            <p:cNvPr id="46" name="Round Same Side Corner Rectangle 23">
              <a:extLst>
                <a:ext uri="{FF2B5EF4-FFF2-40B4-BE49-F238E27FC236}">
                  <a16:creationId xmlns:a16="http://schemas.microsoft.com/office/drawing/2014/main" id="{AC993249-0EF8-69D1-258C-91D479BD2FE4}"/>
                </a:ext>
              </a:extLst>
            </p:cNvPr>
            <p:cNvSpPr/>
            <p:nvPr/>
          </p:nvSpPr>
          <p:spPr bwMode="auto">
            <a:xfrm rot="16200000">
              <a:off x="10783560" y="-388343"/>
              <a:ext cx="459051" cy="1611641"/>
            </a:xfrm>
            <a:prstGeom prst="round2SameRect">
              <a:avLst>
                <a:gd name="adj1" fmla="val 50000"/>
                <a:gd name="adj2" fmla="val 0"/>
              </a:avLst>
            </a:prstGeom>
            <a:solidFill>
              <a:srgbClr val="C03BC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7" name="Rectangle 46">
              <a:extLst>
                <a:ext uri="{FF2B5EF4-FFF2-40B4-BE49-F238E27FC236}">
                  <a16:creationId xmlns:a16="http://schemas.microsoft.com/office/drawing/2014/main" id="{E26F526D-B33E-0187-A585-14DF446D3656}"/>
                </a:ext>
              </a:extLst>
            </p:cNvPr>
            <p:cNvSpPr/>
            <p:nvPr/>
          </p:nvSpPr>
          <p:spPr bwMode="auto">
            <a:xfrm>
              <a:off x="10728120" y="285996"/>
              <a:ext cx="1090784" cy="26296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11" rtl="0" eaLnBrk="1" fontAlgn="auto" latinLnBrk="0" hangingPunct="1">
                <a:lnSpc>
                  <a:spcPct val="90000"/>
                </a:lnSpc>
                <a:spcBef>
                  <a:spcPct val="0"/>
                </a:spcBef>
                <a:spcAft>
                  <a:spcPts val="0"/>
                </a:spcAft>
                <a:buClrTx/>
                <a:buSzTx/>
                <a:buFontTx/>
                <a:buNone/>
                <a:tabLst/>
                <a:defRPr/>
              </a:pPr>
              <a:r>
                <a:rPr kumimoji="0" lang="en-US" sz="1100" b="1" i="0" u="none" strike="noStrike" kern="1200" cap="none" spc="0" normalizeH="0" baseline="0" noProof="0">
                  <a:ln>
                    <a:noFill/>
                  </a:ln>
                  <a:solidFill>
                    <a:srgbClr val="FFFFFF"/>
                  </a:solidFill>
                  <a:effectLst/>
                  <a:uLnTx/>
                  <a:uFillTx/>
                  <a:latin typeface="Segoe UI Semibold"/>
                  <a:ea typeface="+mn-ea"/>
                  <a:cs typeface="Segoe UI Semibold" panose="020B0402040204020203" pitchFamily="34" charset="0"/>
                </a:rPr>
                <a:t>Human change</a:t>
              </a:r>
            </a:p>
          </p:txBody>
        </p:sp>
        <p:sp>
          <p:nvSpPr>
            <p:cNvPr id="48" name="Freeform 29">
              <a:extLst>
                <a:ext uri="{FF2B5EF4-FFF2-40B4-BE49-F238E27FC236}">
                  <a16:creationId xmlns:a16="http://schemas.microsoft.com/office/drawing/2014/main" id="{B509DB9D-BE56-F23C-1536-18C75FFA30F6}"/>
                </a:ext>
              </a:extLst>
            </p:cNvPr>
            <p:cNvSpPr/>
            <p:nvPr/>
          </p:nvSpPr>
          <p:spPr>
            <a:xfrm>
              <a:off x="10404285" y="312685"/>
              <a:ext cx="243045" cy="242963"/>
            </a:xfrm>
            <a:custGeom>
              <a:avLst/>
              <a:gdLst>
                <a:gd name="connsiteX0" fmla="*/ 361515 w 427508"/>
                <a:gd name="connsiteY0" fmla="*/ 294843 h 427363"/>
                <a:gd name="connsiteX1" fmla="*/ 372147 w 427508"/>
                <a:gd name="connsiteY1" fmla="*/ 299692 h 427363"/>
                <a:gd name="connsiteX2" fmla="*/ 423042 w 427508"/>
                <a:gd name="connsiteY2" fmla="*/ 350628 h 427363"/>
                <a:gd name="connsiteX3" fmla="*/ 423042 w 427508"/>
                <a:gd name="connsiteY3" fmla="*/ 372208 h 427363"/>
                <a:gd name="connsiteX4" fmla="*/ 372147 w 427508"/>
                <a:gd name="connsiteY4" fmla="*/ 423063 h 427363"/>
                <a:gd name="connsiteX5" fmla="*/ 351328 w 427508"/>
                <a:gd name="connsiteY5" fmla="*/ 423063 h 427363"/>
                <a:gd name="connsiteX6" fmla="*/ 350567 w 427508"/>
                <a:gd name="connsiteY6" fmla="*/ 401483 h 427363"/>
                <a:gd name="connsiteX7" fmla="*/ 375404 w 427508"/>
                <a:gd name="connsiteY7" fmla="*/ 376646 h 427363"/>
                <a:gd name="connsiteX8" fmla="*/ 235340 w 427508"/>
                <a:gd name="connsiteY8" fmla="*/ 376646 h 427363"/>
                <a:gd name="connsiteX9" fmla="*/ 260177 w 427508"/>
                <a:gd name="connsiteY9" fmla="*/ 401483 h 427363"/>
                <a:gd name="connsiteX10" fmla="*/ 260187 w 427508"/>
                <a:gd name="connsiteY10" fmla="*/ 422698 h 427363"/>
                <a:gd name="connsiteX11" fmla="*/ 238597 w 427508"/>
                <a:gd name="connsiteY11" fmla="*/ 423083 h 427363"/>
                <a:gd name="connsiteX12" fmla="*/ 187702 w 427508"/>
                <a:gd name="connsiteY12" fmla="*/ 372188 h 427363"/>
                <a:gd name="connsiteX13" fmla="*/ 187702 w 427508"/>
                <a:gd name="connsiteY13" fmla="*/ 350608 h 427363"/>
                <a:gd name="connsiteX14" fmla="*/ 238597 w 427508"/>
                <a:gd name="connsiteY14" fmla="*/ 299713 h 427363"/>
                <a:gd name="connsiteX15" fmla="*/ 259416 w 427508"/>
                <a:gd name="connsiteY15" fmla="*/ 299713 h 427363"/>
                <a:gd name="connsiteX16" fmla="*/ 260177 w 427508"/>
                <a:gd name="connsiteY16" fmla="*/ 321292 h 427363"/>
                <a:gd name="connsiteX17" fmla="*/ 260197 w 427508"/>
                <a:gd name="connsiteY17" fmla="*/ 321272 h 427363"/>
                <a:gd name="connsiteX18" fmla="*/ 235360 w 427508"/>
                <a:gd name="connsiteY18" fmla="*/ 346109 h 427363"/>
                <a:gd name="connsiteX19" fmla="*/ 375363 w 427508"/>
                <a:gd name="connsiteY19" fmla="*/ 346109 h 427363"/>
                <a:gd name="connsiteX20" fmla="*/ 350567 w 427508"/>
                <a:gd name="connsiteY20" fmla="*/ 321272 h 427363"/>
                <a:gd name="connsiteX21" fmla="*/ 349806 w 427508"/>
                <a:gd name="connsiteY21" fmla="*/ 320511 h 427363"/>
                <a:gd name="connsiteX22" fmla="*/ 350567 w 427508"/>
                <a:gd name="connsiteY22" fmla="*/ 298931 h 427363"/>
                <a:gd name="connsiteX23" fmla="*/ 361515 w 427508"/>
                <a:gd name="connsiteY23" fmla="*/ 294843 h 427363"/>
                <a:gd name="connsiteX24" fmla="*/ 45785 w 427508"/>
                <a:gd name="connsiteY24" fmla="*/ 244196 h 427363"/>
                <a:gd name="connsiteX25" fmla="*/ 279924 w 427508"/>
                <a:gd name="connsiteY25" fmla="*/ 244196 h 427363"/>
                <a:gd name="connsiteX26" fmla="*/ 325730 w 427508"/>
                <a:gd name="connsiteY26" fmla="*/ 289961 h 427363"/>
                <a:gd name="connsiteX27" fmla="*/ 325730 w 427508"/>
                <a:gd name="connsiteY27" fmla="*/ 290001 h 427363"/>
                <a:gd name="connsiteX28" fmla="*/ 325730 w 427508"/>
                <a:gd name="connsiteY28" fmla="*/ 308690 h 427363"/>
                <a:gd name="connsiteX29" fmla="*/ 323083 w 427508"/>
                <a:gd name="connsiteY29" fmla="*/ 325710 h 427363"/>
                <a:gd name="connsiteX30" fmla="*/ 281655 w 427508"/>
                <a:gd name="connsiteY30" fmla="*/ 325710 h 427363"/>
                <a:gd name="connsiteX31" fmla="*/ 264507 w 427508"/>
                <a:gd name="connsiteY31" fmla="*/ 278334 h 427363"/>
                <a:gd name="connsiteX32" fmla="*/ 224204 w 427508"/>
                <a:gd name="connsiteY32" fmla="*/ 285401 h 427363"/>
                <a:gd name="connsiteX33" fmla="*/ 173309 w 427508"/>
                <a:gd name="connsiteY33" fmla="*/ 336255 h 427363"/>
                <a:gd name="connsiteX34" fmla="*/ 173266 w 427508"/>
                <a:gd name="connsiteY34" fmla="*/ 386639 h 427363"/>
                <a:gd name="connsiteX35" fmla="*/ 173309 w 427508"/>
                <a:gd name="connsiteY35" fmla="*/ 386682 h 427363"/>
                <a:gd name="connsiteX36" fmla="*/ 192344 w 427508"/>
                <a:gd name="connsiteY36" fmla="*/ 405676 h 427363"/>
                <a:gd name="connsiteX37" fmla="*/ 162784 w 427508"/>
                <a:gd name="connsiteY37" fmla="*/ 407101 h 427363"/>
                <a:gd name="connsiteX38" fmla="*/ 10383 w 427508"/>
                <a:gd name="connsiteY38" fmla="*/ 341202 h 427363"/>
                <a:gd name="connsiteX39" fmla="*/ 0 w 427508"/>
                <a:gd name="connsiteY39" fmla="*/ 308711 h 427363"/>
                <a:gd name="connsiteX40" fmla="*/ 0 w 427508"/>
                <a:gd name="connsiteY40" fmla="*/ 289981 h 427363"/>
                <a:gd name="connsiteX41" fmla="*/ 45785 w 427508"/>
                <a:gd name="connsiteY41" fmla="*/ 244196 h 427363"/>
                <a:gd name="connsiteX42" fmla="*/ 162784 w 427508"/>
                <a:gd name="connsiteY42" fmla="*/ 0 h 427363"/>
                <a:gd name="connsiteX43" fmla="*/ 264574 w 427508"/>
                <a:gd name="connsiteY43" fmla="*/ 101791 h 427363"/>
                <a:gd name="connsiteX44" fmla="*/ 162784 w 427508"/>
                <a:gd name="connsiteY44" fmla="*/ 203581 h 427363"/>
                <a:gd name="connsiteX45" fmla="*/ 60993 w 427508"/>
                <a:gd name="connsiteY45" fmla="*/ 101791 h 427363"/>
                <a:gd name="connsiteX46" fmla="*/ 162784 w 427508"/>
                <a:gd name="connsiteY46" fmla="*/ 0 h 42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27508" h="427363">
                  <a:moveTo>
                    <a:pt x="361515" y="294843"/>
                  </a:moveTo>
                  <a:cubicBezTo>
                    <a:pt x="365420" y="294981"/>
                    <a:pt x="369273" y="296608"/>
                    <a:pt x="372147" y="299692"/>
                  </a:cubicBezTo>
                  <a:lnTo>
                    <a:pt x="423042" y="350628"/>
                  </a:lnTo>
                  <a:cubicBezTo>
                    <a:pt x="428997" y="356589"/>
                    <a:pt x="428997" y="366247"/>
                    <a:pt x="423042" y="372208"/>
                  </a:cubicBezTo>
                  <a:lnTo>
                    <a:pt x="372147" y="423063"/>
                  </a:lnTo>
                  <a:cubicBezTo>
                    <a:pt x="366284" y="428527"/>
                    <a:pt x="357192" y="428527"/>
                    <a:pt x="351328" y="423063"/>
                  </a:cubicBezTo>
                  <a:cubicBezTo>
                    <a:pt x="345160" y="417314"/>
                    <a:pt x="344818" y="407652"/>
                    <a:pt x="350567" y="401483"/>
                  </a:cubicBezTo>
                  <a:lnTo>
                    <a:pt x="375404" y="376646"/>
                  </a:lnTo>
                  <a:lnTo>
                    <a:pt x="235340" y="376646"/>
                  </a:lnTo>
                  <a:lnTo>
                    <a:pt x="260177" y="401483"/>
                  </a:lnTo>
                  <a:cubicBezTo>
                    <a:pt x="265896" y="407397"/>
                    <a:pt x="265900" y="416778"/>
                    <a:pt x="260187" y="422698"/>
                  </a:cubicBezTo>
                  <a:cubicBezTo>
                    <a:pt x="254332" y="428765"/>
                    <a:pt x="244666" y="428938"/>
                    <a:pt x="238597" y="423083"/>
                  </a:cubicBezTo>
                  <a:lnTo>
                    <a:pt x="187702" y="372188"/>
                  </a:lnTo>
                  <a:cubicBezTo>
                    <a:pt x="181747" y="366227"/>
                    <a:pt x="181747" y="356569"/>
                    <a:pt x="187702" y="350608"/>
                  </a:cubicBezTo>
                  <a:lnTo>
                    <a:pt x="238597" y="299713"/>
                  </a:lnTo>
                  <a:cubicBezTo>
                    <a:pt x="244461" y="294249"/>
                    <a:pt x="253552" y="294249"/>
                    <a:pt x="259416" y="299713"/>
                  </a:cubicBezTo>
                  <a:cubicBezTo>
                    <a:pt x="265584" y="305462"/>
                    <a:pt x="265926" y="315124"/>
                    <a:pt x="260177" y="321292"/>
                  </a:cubicBezTo>
                  <a:lnTo>
                    <a:pt x="260197" y="321272"/>
                  </a:lnTo>
                  <a:lnTo>
                    <a:pt x="235360" y="346109"/>
                  </a:lnTo>
                  <a:lnTo>
                    <a:pt x="375363" y="346109"/>
                  </a:lnTo>
                  <a:lnTo>
                    <a:pt x="350567" y="321272"/>
                  </a:lnTo>
                  <a:cubicBezTo>
                    <a:pt x="350304" y="321028"/>
                    <a:pt x="350050" y="320773"/>
                    <a:pt x="349806" y="320511"/>
                  </a:cubicBezTo>
                  <a:cubicBezTo>
                    <a:pt x="344057" y="314340"/>
                    <a:pt x="344399" y="304680"/>
                    <a:pt x="350567" y="298931"/>
                  </a:cubicBezTo>
                  <a:cubicBezTo>
                    <a:pt x="353652" y="296057"/>
                    <a:pt x="357609" y="294705"/>
                    <a:pt x="361515" y="294843"/>
                  </a:cubicBezTo>
                  <a:close/>
                  <a:moveTo>
                    <a:pt x="45785" y="244196"/>
                  </a:moveTo>
                  <a:lnTo>
                    <a:pt x="279924" y="244196"/>
                  </a:lnTo>
                  <a:cubicBezTo>
                    <a:pt x="305211" y="244183"/>
                    <a:pt x="325718" y="264674"/>
                    <a:pt x="325730" y="289961"/>
                  </a:cubicBezTo>
                  <a:cubicBezTo>
                    <a:pt x="325730" y="289975"/>
                    <a:pt x="325730" y="289987"/>
                    <a:pt x="325730" y="290001"/>
                  </a:cubicBezTo>
                  <a:lnTo>
                    <a:pt x="325730" y="308690"/>
                  </a:lnTo>
                  <a:cubicBezTo>
                    <a:pt x="325730" y="314492"/>
                    <a:pt x="324814" y="320233"/>
                    <a:pt x="323083" y="325710"/>
                  </a:cubicBezTo>
                  <a:lnTo>
                    <a:pt x="281655" y="325710"/>
                  </a:lnTo>
                  <a:cubicBezTo>
                    <a:pt x="290002" y="307892"/>
                    <a:pt x="282324" y="286681"/>
                    <a:pt x="264507" y="278334"/>
                  </a:cubicBezTo>
                  <a:cubicBezTo>
                    <a:pt x="250924" y="271970"/>
                    <a:pt x="234811" y="274796"/>
                    <a:pt x="224204" y="285401"/>
                  </a:cubicBezTo>
                  <a:lnTo>
                    <a:pt x="173309" y="336255"/>
                  </a:lnTo>
                  <a:cubicBezTo>
                    <a:pt x="159384" y="350156"/>
                    <a:pt x="159364" y="372715"/>
                    <a:pt x="173266" y="386639"/>
                  </a:cubicBezTo>
                  <a:cubicBezTo>
                    <a:pt x="173280" y="386654"/>
                    <a:pt x="173294" y="386668"/>
                    <a:pt x="173309" y="386682"/>
                  </a:cubicBezTo>
                  <a:lnTo>
                    <a:pt x="192344" y="405676"/>
                  </a:lnTo>
                  <a:cubicBezTo>
                    <a:pt x="182877" y="406613"/>
                    <a:pt x="173044" y="407101"/>
                    <a:pt x="162784" y="407101"/>
                  </a:cubicBezTo>
                  <a:cubicBezTo>
                    <a:pt x="93159" y="407101"/>
                    <a:pt x="41795" y="385257"/>
                    <a:pt x="10383" y="341202"/>
                  </a:cubicBezTo>
                  <a:cubicBezTo>
                    <a:pt x="3626" y="331715"/>
                    <a:pt x="-3" y="320358"/>
                    <a:pt x="0" y="308711"/>
                  </a:cubicBezTo>
                  <a:lnTo>
                    <a:pt x="0" y="289981"/>
                  </a:lnTo>
                  <a:cubicBezTo>
                    <a:pt x="0" y="264694"/>
                    <a:pt x="20499" y="244196"/>
                    <a:pt x="45785" y="244196"/>
                  </a:cubicBezTo>
                  <a:close/>
                  <a:moveTo>
                    <a:pt x="162784" y="0"/>
                  </a:moveTo>
                  <a:cubicBezTo>
                    <a:pt x="219000" y="0"/>
                    <a:pt x="264574" y="45573"/>
                    <a:pt x="264574" y="101791"/>
                  </a:cubicBezTo>
                  <a:cubicBezTo>
                    <a:pt x="264574" y="158008"/>
                    <a:pt x="219000" y="203581"/>
                    <a:pt x="162784" y="203581"/>
                  </a:cubicBezTo>
                  <a:cubicBezTo>
                    <a:pt x="106566" y="203581"/>
                    <a:pt x="60993" y="158008"/>
                    <a:pt x="60993" y="101791"/>
                  </a:cubicBezTo>
                  <a:cubicBezTo>
                    <a:pt x="60993" y="45573"/>
                    <a:pt x="106566" y="0"/>
                    <a:pt x="162784" y="0"/>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grpSp>
      <p:sp useBgFill="1">
        <p:nvSpPr>
          <p:cNvPr id="6" name="Rounded Rectangle 1">
            <a:extLst>
              <a:ext uri="{FF2B5EF4-FFF2-40B4-BE49-F238E27FC236}">
                <a16:creationId xmlns:a16="http://schemas.microsoft.com/office/drawing/2014/main" id="{E38A82E4-B6AF-1319-00BF-67568D167E9B}"/>
              </a:ext>
              <a:ext uri="{C183D7F6-B498-43B3-948B-1728B52AA6E4}">
                <adec:decorative xmlns:adec="http://schemas.microsoft.com/office/drawing/2017/decorative" val="1"/>
              </a:ext>
            </a:extLst>
          </p:cNvPr>
          <p:cNvSpPr/>
          <p:nvPr/>
        </p:nvSpPr>
        <p:spPr bwMode="auto">
          <a:xfrm>
            <a:off x="663110" y="1381991"/>
            <a:ext cx="10995182" cy="4862312"/>
          </a:xfrm>
          <a:prstGeom prst="roundRect">
            <a:avLst>
              <a:gd name="adj" fmla="val 2901"/>
            </a:avLst>
          </a:prstGeom>
          <a:solidFill>
            <a:srgbClr val="F4F3F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grpSp>
        <p:nvGrpSpPr>
          <p:cNvPr id="4" name="Group 3" descr="Line graph with organizational performance/value realization on the Y axis and time on the X axis. A horizontal dotted line at the very top of the graph indicates benefits over time, from deployment to usage and adoption, to proficiency. Current state is &quot;deployement&quot; and at the far left corner of the graph. A purple and a blue line indicating two transition states start at current state, where Copilot readiness is complete and licenses are assigned, and end on the far right of the graph. The purple line represents driving human change with change management and is higher up on the graph; it achieves a higher and faster rate of proficiency. The blue line represents human change without change management and shows a slower and lower rate of reaching proficiency.">
            <a:extLst>
              <a:ext uri="{FF2B5EF4-FFF2-40B4-BE49-F238E27FC236}">
                <a16:creationId xmlns:a16="http://schemas.microsoft.com/office/drawing/2014/main" id="{AFFC45C7-9FDD-BF54-C208-69A8A7840922}"/>
              </a:ext>
            </a:extLst>
          </p:cNvPr>
          <p:cNvGrpSpPr/>
          <p:nvPr/>
        </p:nvGrpSpPr>
        <p:grpSpPr>
          <a:xfrm>
            <a:off x="861254" y="1532911"/>
            <a:ext cx="7514053" cy="4421136"/>
            <a:chOff x="861254" y="1532911"/>
            <a:chExt cx="7514053" cy="4421136"/>
          </a:xfrm>
        </p:grpSpPr>
        <p:cxnSp>
          <p:nvCxnSpPr>
            <p:cNvPr id="9" name="Straight Connector 8">
              <a:extLst>
                <a:ext uri="{FF2B5EF4-FFF2-40B4-BE49-F238E27FC236}">
                  <a16:creationId xmlns:a16="http://schemas.microsoft.com/office/drawing/2014/main" id="{6C197A76-68E1-C7CB-3A6F-CFCCB0C7682E}"/>
                </a:ext>
                <a:ext uri="{C183D7F6-B498-43B3-948B-1728B52AA6E4}">
                  <adec:decorative xmlns:adec="http://schemas.microsoft.com/office/drawing/2017/decorative" val="1"/>
                </a:ext>
              </a:extLst>
            </p:cNvPr>
            <p:cNvCxnSpPr/>
            <p:nvPr/>
          </p:nvCxnSpPr>
          <p:spPr>
            <a:xfrm>
              <a:off x="1788782" y="4051798"/>
              <a:ext cx="1346415" cy="0"/>
            </a:xfrm>
            <a:prstGeom prst="line">
              <a:avLst/>
            </a:prstGeom>
            <a:ln/>
          </p:spPr>
          <p:style>
            <a:lnRef idx="3">
              <a:schemeClr val="accent4"/>
            </a:lnRef>
            <a:fillRef idx="0">
              <a:schemeClr val="accent4"/>
            </a:fillRef>
            <a:effectRef idx="2">
              <a:schemeClr val="accent4"/>
            </a:effectRef>
            <a:fontRef idx="minor">
              <a:schemeClr val="tx1"/>
            </a:fontRef>
          </p:style>
        </p:cxnSp>
        <p:sp>
          <p:nvSpPr>
            <p:cNvPr id="10" name="Freeform: Shape 25">
              <a:extLst>
                <a:ext uri="{FF2B5EF4-FFF2-40B4-BE49-F238E27FC236}">
                  <a16:creationId xmlns:a16="http://schemas.microsoft.com/office/drawing/2014/main" id="{3AFF7F1C-6AF0-4E31-3105-1418B7738E6E}"/>
                </a:ext>
                <a:ext uri="{C183D7F6-B498-43B3-948B-1728B52AA6E4}">
                  <adec:decorative xmlns:adec="http://schemas.microsoft.com/office/drawing/2017/decorative" val="1"/>
                </a:ext>
              </a:extLst>
            </p:cNvPr>
            <p:cNvSpPr/>
            <p:nvPr/>
          </p:nvSpPr>
          <p:spPr>
            <a:xfrm>
              <a:off x="3106138" y="3395914"/>
              <a:ext cx="4901339" cy="1862570"/>
            </a:xfrm>
            <a:custGeom>
              <a:avLst/>
              <a:gdLst>
                <a:gd name="connsiteX0" fmla="*/ 0 w 4901339"/>
                <a:gd name="connsiteY0" fmla="*/ 646358 h 1862570"/>
                <a:gd name="connsiteX1" fmla="*/ 988017 w 4901339"/>
                <a:gd name="connsiteY1" fmla="*/ 1857163 h 1862570"/>
                <a:gd name="connsiteX2" fmla="*/ 3777711 w 4901339"/>
                <a:gd name="connsiteY2" fmla="*/ 220155 h 1862570"/>
                <a:gd name="connsiteX3" fmla="*/ 4901339 w 4901339"/>
                <a:gd name="connsiteY3" fmla="*/ 16740 h 1862570"/>
                <a:gd name="connsiteX4" fmla="*/ 4901339 w 4901339"/>
                <a:gd name="connsiteY4" fmla="*/ 16740 h 1862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1339" h="1862570">
                  <a:moveTo>
                    <a:pt x="0" y="646358"/>
                  </a:moveTo>
                  <a:cubicBezTo>
                    <a:pt x="179199" y="1287277"/>
                    <a:pt x="358399" y="1928197"/>
                    <a:pt x="988017" y="1857163"/>
                  </a:cubicBezTo>
                  <a:cubicBezTo>
                    <a:pt x="1617636" y="1786129"/>
                    <a:pt x="3125491" y="526892"/>
                    <a:pt x="3777711" y="220155"/>
                  </a:cubicBezTo>
                  <a:cubicBezTo>
                    <a:pt x="4429931" y="-86582"/>
                    <a:pt x="4901339" y="16740"/>
                    <a:pt x="4901339" y="16740"/>
                  </a:cubicBezTo>
                  <a:lnTo>
                    <a:pt x="4901339" y="16740"/>
                  </a:lnTo>
                </a:path>
              </a:pathLst>
            </a:custGeom>
            <a:ln w="19050" cap="flat" cmpd="sng" algn="ctr">
              <a:solidFill>
                <a:srgbClr val="8DC8E8"/>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Segoe UI"/>
                <a:ea typeface="+mn-ea"/>
                <a:cs typeface="+mn-cs"/>
              </a:endParaRPr>
            </a:p>
          </p:txBody>
        </p:sp>
        <p:sp>
          <p:nvSpPr>
            <p:cNvPr id="11" name="Freeform: Shape 26">
              <a:extLst>
                <a:ext uri="{FF2B5EF4-FFF2-40B4-BE49-F238E27FC236}">
                  <a16:creationId xmlns:a16="http://schemas.microsoft.com/office/drawing/2014/main" id="{CFBF2A32-805B-4572-DBF5-6856ABD279D5}"/>
                </a:ext>
                <a:ext uri="{C183D7F6-B498-43B3-948B-1728B52AA6E4}">
                  <adec:decorative xmlns:adec="http://schemas.microsoft.com/office/drawing/2017/decorative" val="1"/>
                </a:ext>
              </a:extLst>
            </p:cNvPr>
            <p:cNvSpPr/>
            <p:nvPr/>
          </p:nvSpPr>
          <p:spPr>
            <a:xfrm>
              <a:off x="3115824" y="2191102"/>
              <a:ext cx="4891653" cy="2213011"/>
            </a:xfrm>
            <a:custGeom>
              <a:avLst/>
              <a:gdLst>
                <a:gd name="connsiteX0" fmla="*/ 0 w 4891653"/>
                <a:gd name="connsiteY0" fmla="*/ 2117804 h 2527108"/>
                <a:gd name="connsiteX1" fmla="*/ 774915 w 4891653"/>
                <a:gd name="connsiteY1" fmla="*/ 2398710 h 2527108"/>
                <a:gd name="connsiteX2" fmla="*/ 2557220 w 4891653"/>
                <a:gd name="connsiteY2" fmla="*/ 296753 h 2527108"/>
                <a:gd name="connsiteX3" fmla="*/ 4891653 w 4891653"/>
                <a:gd name="connsiteY3" fmla="*/ 15846 h 2527108"/>
                <a:gd name="connsiteX4" fmla="*/ 4891653 w 4891653"/>
                <a:gd name="connsiteY4" fmla="*/ 15846 h 2527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1653" h="2527108">
                  <a:moveTo>
                    <a:pt x="0" y="2117804"/>
                  </a:moveTo>
                  <a:cubicBezTo>
                    <a:pt x="174356" y="2410011"/>
                    <a:pt x="348712" y="2702218"/>
                    <a:pt x="774915" y="2398710"/>
                  </a:cubicBezTo>
                  <a:cubicBezTo>
                    <a:pt x="1201118" y="2095202"/>
                    <a:pt x="1871097" y="693897"/>
                    <a:pt x="2557220" y="296753"/>
                  </a:cubicBezTo>
                  <a:cubicBezTo>
                    <a:pt x="3243343" y="-100391"/>
                    <a:pt x="4891653" y="15846"/>
                    <a:pt x="4891653" y="15846"/>
                  </a:cubicBezTo>
                  <a:lnTo>
                    <a:pt x="4891653" y="15846"/>
                  </a:lnTo>
                </a:path>
              </a:pathLst>
            </a:cu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78D4"/>
                </a:solidFill>
                <a:effectLst/>
                <a:uLnTx/>
                <a:uFillTx/>
                <a:latin typeface="Segoe UI"/>
                <a:ea typeface="+mn-ea"/>
                <a:cs typeface="+mn-cs"/>
              </a:endParaRPr>
            </a:p>
          </p:txBody>
        </p:sp>
        <p:cxnSp>
          <p:nvCxnSpPr>
            <p:cNvPr id="12" name="Straight Connector 11">
              <a:extLst>
                <a:ext uri="{FF2B5EF4-FFF2-40B4-BE49-F238E27FC236}">
                  <a16:creationId xmlns:a16="http://schemas.microsoft.com/office/drawing/2014/main" id="{E7DCECE0-5714-D3B4-3467-9911A4BB0FA1}"/>
                </a:ext>
                <a:ext uri="{C183D7F6-B498-43B3-948B-1728B52AA6E4}">
                  <adec:decorative xmlns:adec="http://schemas.microsoft.com/office/drawing/2017/decorative" val="1"/>
                </a:ext>
              </a:extLst>
            </p:cNvPr>
            <p:cNvCxnSpPr/>
            <p:nvPr/>
          </p:nvCxnSpPr>
          <p:spPr>
            <a:xfrm>
              <a:off x="3106138" y="2899372"/>
              <a:ext cx="0" cy="2411924"/>
            </a:xfrm>
            <a:prstGeom prst="line">
              <a:avLst/>
            </a:prstGeom>
            <a:ln w="12700">
              <a:solidFill>
                <a:srgbClr val="B1B3B3"/>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 descr="Y axis: Organizational performance/&#10;value realization">
              <a:extLst>
                <a:ext uri="{FF2B5EF4-FFF2-40B4-BE49-F238E27FC236}">
                  <a16:creationId xmlns:a16="http://schemas.microsoft.com/office/drawing/2014/main" id="{355BA86B-7F79-0F26-BBEB-2CB37AD54382}"/>
                </a:ext>
              </a:extLst>
            </p:cNvPr>
            <p:cNvGrpSpPr/>
            <p:nvPr/>
          </p:nvGrpSpPr>
          <p:grpSpPr>
            <a:xfrm>
              <a:off x="861254" y="2066338"/>
              <a:ext cx="927528" cy="3254644"/>
              <a:chOff x="861254" y="2066338"/>
              <a:chExt cx="927528" cy="3254644"/>
            </a:xfrm>
          </p:grpSpPr>
          <p:cxnSp>
            <p:nvCxnSpPr>
              <p:cNvPr id="7" name="Straight Connector 6">
                <a:extLst>
                  <a:ext uri="{FF2B5EF4-FFF2-40B4-BE49-F238E27FC236}">
                    <a16:creationId xmlns:a16="http://schemas.microsoft.com/office/drawing/2014/main" id="{76536107-07AA-A8E0-E535-273953FD35D8}"/>
                  </a:ext>
                  <a:ext uri="{C183D7F6-B498-43B3-948B-1728B52AA6E4}">
                    <adec:decorative xmlns:adec="http://schemas.microsoft.com/office/drawing/2017/decorative" val="1"/>
                  </a:ext>
                </a:extLst>
              </p:cNvPr>
              <p:cNvCxnSpPr>
                <a:cxnSpLocks/>
              </p:cNvCxnSpPr>
              <p:nvPr/>
            </p:nvCxnSpPr>
            <p:spPr>
              <a:xfrm flipV="1">
                <a:off x="1788782" y="2066338"/>
                <a:ext cx="0" cy="3254644"/>
              </a:xfrm>
              <a:prstGeom prst="line">
                <a:avLst/>
              </a:prstGeom>
              <a:ln w="25400" cap="rnd">
                <a:solidFill>
                  <a:srgbClr val="8661C5"/>
                </a:solidFill>
                <a:round/>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E799F07-A9A5-A4D0-727C-15422D0519D8}"/>
                  </a:ext>
                </a:extLst>
              </p:cNvPr>
              <p:cNvSpPr txBox="1"/>
              <p:nvPr/>
            </p:nvSpPr>
            <p:spPr>
              <a:xfrm rot="10800000">
                <a:off x="861254" y="2298054"/>
                <a:ext cx="677108" cy="2791213"/>
              </a:xfrm>
              <a:prstGeom prst="rect">
                <a:avLst/>
              </a:prstGeom>
              <a:noFill/>
            </p:spPr>
            <p:txBody>
              <a:bodyPr vert="eaVert"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gradFill>
                      <a:gsLst>
                        <a:gs pos="50000">
                          <a:schemeClr val="accent2"/>
                        </a:gs>
                        <a:gs pos="100000">
                          <a:schemeClr val="accent2"/>
                        </a:gs>
                      </a:gsLst>
                      <a:lin ang="8100000" scaled="1"/>
                    </a:gradFill>
                    <a:effectLst/>
                    <a:uLnTx/>
                    <a:uFillTx/>
                    <a:latin typeface="+mj-lt"/>
                    <a:ea typeface="+mn-ea"/>
                    <a:cs typeface="+mn-cs"/>
                  </a:rPr>
                  <a:t>Organizational performance/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gradFill>
                      <a:gsLst>
                        <a:gs pos="50000">
                          <a:schemeClr val="accent2"/>
                        </a:gs>
                        <a:gs pos="100000">
                          <a:schemeClr val="accent2"/>
                        </a:gs>
                      </a:gsLst>
                      <a:lin ang="8100000" scaled="1"/>
                    </a:gradFill>
                    <a:effectLst/>
                    <a:uLnTx/>
                    <a:uFillTx/>
                    <a:latin typeface="+mj-lt"/>
                    <a:ea typeface="+mn-ea"/>
                    <a:cs typeface="+mn-cs"/>
                  </a:rPr>
                  <a:t>value realization</a:t>
                </a:r>
                <a:endParaRPr kumimoji="0" lang="en-AU" sz="1600" b="0" i="0" u="none" strike="noStrike" kern="1200" cap="none" spc="0" normalizeH="0" baseline="0" noProof="0">
                  <a:ln>
                    <a:noFill/>
                  </a:ln>
                  <a:gradFill>
                    <a:gsLst>
                      <a:gs pos="50000">
                        <a:schemeClr val="accent2"/>
                      </a:gs>
                      <a:gs pos="100000">
                        <a:schemeClr val="accent2"/>
                      </a:gs>
                    </a:gsLst>
                    <a:lin ang="8100000" scaled="1"/>
                  </a:gradFill>
                  <a:effectLst/>
                  <a:uLnTx/>
                  <a:uFillTx/>
                  <a:latin typeface="+mj-lt"/>
                  <a:ea typeface="+mn-ea"/>
                  <a:cs typeface="+mn-cs"/>
                </a:endParaRPr>
              </a:p>
            </p:txBody>
          </p:sp>
        </p:grpSp>
        <p:grpSp>
          <p:nvGrpSpPr>
            <p:cNvPr id="3" name="Group 2" descr="X axis: Time">
              <a:extLst>
                <a:ext uri="{FF2B5EF4-FFF2-40B4-BE49-F238E27FC236}">
                  <a16:creationId xmlns:a16="http://schemas.microsoft.com/office/drawing/2014/main" id="{BD241383-79C6-B0B2-2681-3F257CB55EAB}"/>
                </a:ext>
              </a:extLst>
            </p:cNvPr>
            <p:cNvGrpSpPr/>
            <p:nvPr/>
          </p:nvGrpSpPr>
          <p:grpSpPr>
            <a:xfrm>
              <a:off x="1788782" y="5311296"/>
              <a:ext cx="5715000" cy="642751"/>
              <a:chOff x="1788782" y="5311296"/>
              <a:chExt cx="5715000" cy="642751"/>
            </a:xfrm>
          </p:grpSpPr>
          <p:cxnSp>
            <p:nvCxnSpPr>
              <p:cNvPr id="8" name="Straight Connector 7">
                <a:extLst>
                  <a:ext uri="{FF2B5EF4-FFF2-40B4-BE49-F238E27FC236}">
                    <a16:creationId xmlns:a16="http://schemas.microsoft.com/office/drawing/2014/main" id="{2F68FE85-9AF9-89A8-9E5B-E4B4C40FAE84}"/>
                  </a:ext>
                  <a:ext uri="{C183D7F6-B498-43B3-948B-1728B52AA6E4}">
                    <adec:decorative xmlns:adec="http://schemas.microsoft.com/office/drawing/2017/decorative" val="1"/>
                  </a:ext>
                </a:extLst>
              </p:cNvPr>
              <p:cNvCxnSpPr/>
              <p:nvPr/>
            </p:nvCxnSpPr>
            <p:spPr>
              <a:xfrm>
                <a:off x="1788782" y="5311296"/>
                <a:ext cx="5715000" cy="0"/>
              </a:xfrm>
              <a:prstGeom prst="line">
                <a:avLst/>
              </a:prstGeom>
              <a:ln w="25400" cap="rnd">
                <a:solidFill>
                  <a:srgbClr val="8661C5"/>
                </a:solidFill>
                <a:round/>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F7AF036-C866-53B6-EEC6-9E0136D2D3DA}"/>
                  </a:ext>
                </a:extLst>
              </p:cNvPr>
              <p:cNvSpPr txBox="1"/>
              <p:nvPr/>
            </p:nvSpPr>
            <p:spPr>
              <a:xfrm>
                <a:off x="4325521" y="5615493"/>
                <a:ext cx="641522" cy="338554"/>
              </a:xfrm>
              <a:prstGeom prst="rect">
                <a:avLst/>
              </a:prstGeom>
              <a:noFill/>
            </p:spPr>
            <p:txBody>
              <a:bodyPr wrap="none" rtlCol="0">
                <a:spAutoFit/>
              </a:bodyPr>
              <a:lstStyle/>
              <a:p>
                <a:pPr algn="ctr">
                  <a:defRPr/>
                </a:pPr>
                <a:r>
                  <a:rPr lang="en-GB" sz="1600">
                    <a:gradFill>
                      <a:gsLst>
                        <a:gs pos="50000">
                          <a:schemeClr val="accent2"/>
                        </a:gs>
                        <a:gs pos="100000">
                          <a:schemeClr val="accent2"/>
                        </a:gs>
                      </a:gsLst>
                      <a:lin ang="8100000" scaled="1"/>
                    </a:gradFill>
                    <a:latin typeface="+mj-lt"/>
                  </a:rPr>
                  <a:t>Time</a:t>
                </a:r>
                <a:endParaRPr lang="en-AU" sz="1600">
                  <a:gradFill>
                    <a:gsLst>
                      <a:gs pos="50000">
                        <a:schemeClr val="accent2"/>
                      </a:gs>
                      <a:gs pos="100000">
                        <a:schemeClr val="accent2"/>
                      </a:gs>
                    </a:gsLst>
                    <a:lin ang="8100000" scaled="1"/>
                  </a:gradFill>
                  <a:latin typeface="+mj-lt"/>
                </a:endParaRPr>
              </a:p>
            </p:txBody>
          </p:sp>
        </p:grpSp>
        <p:sp>
          <p:nvSpPr>
            <p:cNvPr id="20" name="TextBox 19">
              <a:extLst>
                <a:ext uri="{FF2B5EF4-FFF2-40B4-BE49-F238E27FC236}">
                  <a16:creationId xmlns:a16="http://schemas.microsoft.com/office/drawing/2014/main" id="{C6A338ED-CB43-4E51-3B39-C27F495FC61E}"/>
                </a:ext>
              </a:extLst>
            </p:cNvPr>
            <p:cNvSpPr txBox="1"/>
            <p:nvPr/>
          </p:nvSpPr>
          <p:spPr>
            <a:xfrm>
              <a:off x="1893172" y="5369272"/>
              <a:ext cx="984565" cy="246221"/>
            </a:xfrm>
            <a:prstGeom prst="rect">
              <a:avLst/>
            </a:prstGeom>
            <a:noFill/>
          </p:spPr>
          <p:txBody>
            <a:bodyPr wrap="none" rtlCol="0">
              <a:spAutoFit/>
            </a:bodyPr>
            <a:lstStyle/>
            <a:p>
              <a:pPr algn="ctr">
                <a:defRPr/>
              </a:pPr>
              <a:r>
                <a:rPr lang="en-GB" sz="1000" b="1">
                  <a:solidFill>
                    <a:srgbClr val="8661C5"/>
                  </a:solidFill>
                  <a:latin typeface="Segoe UI"/>
                </a:rPr>
                <a:t>Current State</a:t>
              </a:r>
              <a:endParaRPr lang="en-AU" sz="1000" b="1">
                <a:solidFill>
                  <a:srgbClr val="8661C5"/>
                </a:solidFill>
                <a:latin typeface="Segoe UI"/>
              </a:endParaRPr>
            </a:p>
          </p:txBody>
        </p:sp>
        <p:sp>
          <p:nvSpPr>
            <p:cNvPr id="18" name="Rectangle: Rounded Corners 36">
              <a:extLst>
                <a:ext uri="{FF2B5EF4-FFF2-40B4-BE49-F238E27FC236}">
                  <a16:creationId xmlns:a16="http://schemas.microsoft.com/office/drawing/2014/main" id="{A4B9196A-8E73-F76C-91C7-7B3B8B5FA32A}"/>
                </a:ext>
              </a:extLst>
            </p:cNvPr>
            <p:cNvSpPr/>
            <p:nvPr/>
          </p:nvSpPr>
          <p:spPr>
            <a:xfrm>
              <a:off x="1982347" y="4104360"/>
              <a:ext cx="920541" cy="201921"/>
            </a:xfrm>
            <a:prstGeom prst="roundRect">
              <a:avLst>
                <a:gd name="adj" fmla="val 48018"/>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GB" sz="900">
                  <a:solidFill>
                    <a:prstClr val="white"/>
                  </a:solidFill>
                  <a:latin typeface="+mj-lt"/>
                </a:rPr>
                <a:t>Deployment</a:t>
              </a:r>
              <a:endParaRPr lang="en-AU" sz="900">
                <a:solidFill>
                  <a:prstClr val="white"/>
                </a:solidFill>
                <a:latin typeface="+mj-lt"/>
              </a:endParaRPr>
            </a:p>
          </p:txBody>
        </p:sp>
        <p:sp>
          <p:nvSpPr>
            <p:cNvPr id="43" name="TextBox 42">
              <a:extLst>
                <a:ext uri="{FF2B5EF4-FFF2-40B4-BE49-F238E27FC236}">
                  <a16:creationId xmlns:a16="http://schemas.microsoft.com/office/drawing/2014/main" id="{7B5E3BB8-1873-61F9-414C-F13A4634EA2A}"/>
                </a:ext>
              </a:extLst>
            </p:cNvPr>
            <p:cNvSpPr txBox="1"/>
            <p:nvPr/>
          </p:nvSpPr>
          <p:spPr>
            <a:xfrm>
              <a:off x="1817975" y="4358842"/>
              <a:ext cx="1346413" cy="738664"/>
            </a:xfrm>
            <a:prstGeom prst="rect">
              <a:avLst/>
            </a:prstGeom>
            <a:noFill/>
          </p:spPr>
          <p:txBody>
            <a:bodyPr wrap="square">
              <a:spAutoFit/>
            </a:bodyPr>
            <a:lstStyle/>
            <a:p>
              <a:pPr marL="0" marR="0" lvl="0" indent="0" defTabSz="932472" rtl="0" eaLnBrk="1" fontAlgn="base" latinLnBrk="0" hangingPunct="1">
                <a:lnSpc>
                  <a:spcPct val="100000"/>
                </a:lnSpc>
                <a:spcBef>
                  <a:spcPct val="0"/>
                </a:spcBef>
                <a:spcAft>
                  <a:spcPct val="0"/>
                </a:spcAft>
                <a:buClrTx/>
                <a:buSzTx/>
                <a:buFontTx/>
                <a:buNone/>
                <a:tabLst/>
                <a:defRPr/>
              </a:pPr>
              <a:r>
                <a:rPr kumimoji="0" lang="en-GB" sz="700" i="0" u="none" strike="noStrike" kern="1200" cap="none" spc="0" normalizeH="0" baseline="0" noProof="0">
                  <a:ln>
                    <a:noFill/>
                  </a:ln>
                  <a:effectLst/>
                  <a:uLnTx/>
                  <a:uFillTx/>
                  <a:cs typeface="Segoe UI" panose="020B0502040204020203" pitchFamily="34" charset="0"/>
                </a:rPr>
                <a:t>Technology implementation including design, development, addressing technical prerequisites or controls,</a:t>
              </a:r>
              <a:r>
                <a:rPr lang="en-GB" sz="700">
                  <a:cs typeface="Segoe UI" panose="020B0502040204020203" pitchFamily="34" charset="0"/>
                </a:rPr>
                <a:t> </a:t>
              </a:r>
              <a:r>
                <a:rPr kumimoji="0" lang="en-GB" sz="700" i="0" u="none" strike="noStrike" kern="1200" cap="none" spc="0" normalizeH="0" baseline="0" noProof="0">
                  <a:ln>
                    <a:noFill/>
                  </a:ln>
                  <a:effectLst/>
                  <a:uLnTx/>
                  <a:uFillTx/>
                  <a:cs typeface="Segoe UI" panose="020B0502040204020203" pitchFamily="34" charset="0"/>
                </a:rPr>
                <a:t>and making the solution available for use.</a:t>
              </a:r>
              <a:endParaRPr kumimoji="0" lang="en-US" sz="700" i="0" u="none" strike="noStrike" kern="1200" cap="none" spc="0" normalizeH="0" baseline="0" noProof="0">
                <a:ln>
                  <a:noFill/>
                </a:ln>
                <a:effectLst/>
                <a:uLnTx/>
                <a:uFillTx/>
                <a:cs typeface="Segoe UI" panose="020B0502040204020203" pitchFamily="34" charset="0"/>
              </a:endParaRPr>
            </a:p>
          </p:txBody>
        </p:sp>
        <p:sp>
          <p:nvSpPr>
            <p:cNvPr id="15" name="TextBox 14">
              <a:extLst>
                <a:ext uri="{FF2B5EF4-FFF2-40B4-BE49-F238E27FC236}">
                  <a16:creationId xmlns:a16="http://schemas.microsoft.com/office/drawing/2014/main" id="{DA2752DF-5F76-B21C-038E-C97B26477A2E}"/>
                </a:ext>
              </a:extLst>
            </p:cNvPr>
            <p:cNvSpPr txBox="1"/>
            <p:nvPr/>
          </p:nvSpPr>
          <p:spPr>
            <a:xfrm>
              <a:off x="2579530" y="2405919"/>
              <a:ext cx="172675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78D4"/>
                  </a:solidFill>
                  <a:effectLst/>
                  <a:uLnTx/>
                  <a:uFillTx/>
                  <a:latin typeface="Segoe UI"/>
                  <a:ea typeface="+mn-ea"/>
                  <a:cs typeface="+mn-cs"/>
                </a:rPr>
                <a:t>Copilot readiness complete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78D4"/>
                  </a:solidFill>
                  <a:effectLst/>
                  <a:uLnTx/>
                  <a:uFillTx/>
                  <a:latin typeface="Segoe UI"/>
                  <a:ea typeface="+mn-ea"/>
                  <a:cs typeface="+mn-cs"/>
                </a:rPr>
                <a:t>Licenses assigned</a:t>
              </a:r>
              <a:endParaRPr kumimoji="0" lang="en-AU" sz="1000" b="0" i="0" u="none" strike="noStrike" kern="1200" cap="none" spc="0" normalizeH="0" baseline="0" noProof="0">
                <a:ln>
                  <a:noFill/>
                </a:ln>
                <a:solidFill>
                  <a:srgbClr val="0078D4"/>
                </a:solidFill>
                <a:effectLst/>
                <a:uLnTx/>
                <a:uFillTx/>
                <a:latin typeface="Segoe UI"/>
                <a:ea typeface="+mn-ea"/>
                <a:cs typeface="+mn-cs"/>
              </a:endParaRPr>
            </a:p>
          </p:txBody>
        </p:sp>
        <p:cxnSp>
          <p:nvCxnSpPr>
            <p:cNvPr id="16" name="Straight Connector 15">
              <a:extLst>
                <a:ext uri="{FF2B5EF4-FFF2-40B4-BE49-F238E27FC236}">
                  <a16:creationId xmlns:a16="http://schemas.microsoft.com/office/drawing/2014/main" id="{9EF0DFC6-2B12-90D8-10B2-A8DF1D5AA213}"/>
                </a:ext>
                <a:ext uri="{C183D7F6-B498-43B3-948B-1728B52AA6E4}">
                  <adec:decorative xmlns:adec="http://schemas.microsoft.com/office/drawing/2017/decorative" val="1"/>
                </a:ext>
              </a:extLst>
            </p:cNvPr>
            <p:cNvCxnSpPr>
              <a:cxnSpLocks/>
            </p:cNvCxnSpPr>
            <p:nvPr/>
          </p:nvCxnSpPr>
          <p:spPr>
            <a:xfrm>
              <a:off x="1796143" y="2211632"/>
              <a:ext cx="6376003" cy="0"/>
            </a:xfrm>
            <a:prstGeom prst="line">
              <a:avLst/>
            </a:prstGeom>
            <a:ln w="19050" cap="flat" cmpd="sng" algn="ctr">
              <a:solidFill>
                <a:schemeClr val="accent4"/>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7" name="TextBox 16">
              <a:extLst>
                <a:ext uri="{FF2B5EF4-FFF2-40B4-BE49-F238E27FC236}">
                  <a16:creationId xmlns:a16="http://schemas.microsoft.com/office/drawing/2014/main" id="{E8741DF4-ABB0-EAD9-7AC6-3F87ED6FEF78}"/>
                </a:ext>
              </a:extLst>
            </p:cNvPr>
            <p:cNvSpPr txBox="1"/>
            <p:nvPr/>
          </p:nvSpPr>
          <p:spPr>
            <a:xfrm>
              <a:off x="2802110" y="1940715"/>
              <a:ext cx="241403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chemeClr val="accent2"/>
                  </a:solidFill>
                  <a:effectLst/>
                  <a:uLnTx/>
                  <a:uFillTx/>
                  <a:latin typeface="Segoe UI"/>
                  <a:ea typeface="+mn-ea"/>
                  <a:cs typeface="+mn-cs"/>
                </a:rPr>
                <a:t>Benefits outlined in the business case</a:t>
              </a:r>
              <a:endParaRPr kumimoji="0" lang="en-AU" sz="1000" b="0" i="0" u="none" strike="noStrike" kern="1200" cap="none" spc="0" normalizeH="0" baseline="0" noProof="0">
                <a:ln>
                  <a:noFill/>
                </a:ln>
                <a:solidFill>
                  <a:schemeClr val="accent2"/>
                </a:solidFill>
                <a:effectLst/>
                <a:uLnTx/>
                <a:uFillTx/>
                <a:latin typeface="Segoe UI"/>
                <a:ea typeface="+mn-ea"/>
                <a:cs typeface="+mn-cs"/>
              </a:endParaRPr>
            </a:p>
          </p:txBody>
        </p:sp>
        <p:sp>
          <p:nvSpPr>
            <p:cNvPr id="19" name="Rectangle: Rounded Corners 37">
              <a:extLst>
                <a:ext uri="{FF2B5EF4-FFF2-40B4-BE49-F238E27FC236}">
                  <a16:creationId xmlns:a16="http://schemas.microsoft.com/office/drawing/2014/main" id="{466B1E27-5F4A-8755-1188-64525D5E84A1}"/>
                </a:ext>
              </a:extLst>
            </p:cNvPr>
            <p:cNvSpPr/>
            <p:nvPr/>
          </p:nvSpPr>
          <p:spPr>
            <a:xfrm>
              <a:off x="4879619" y="5000842"/>
              <a:ext cx="920541" cy="201921"/>
            </a:xfrm>
            <a:prstGeom prst="roundRect">
              <a:avLst>
                <a:gd name="adj" fmla="val 48018"/>
              </a:avLst>
            </a:prstGeom>
            <a:solidFill>
              <a:srgbClr val="0078D4"/>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GB" sz="900">
                  <a:solidFill>
                    <a:prstClr val="white"/>
                  </a:solidFill>
                  <a:latin typeface="+mj-lt"/>
                </a:rPr>
                <a:t>Usage</a:t>
              </a:r>
              <a:endParaRPr lang="en-AU" sz="900">
                <a:solidFill>
                  <a:prstClr val="white"/>
                </a:solidFill>
                <a:latin typeface="+mj-lt"/>
              </a:endParaRPr>
            </a:p>
          </p:txBody>
        </p:sp>
        <p:sp>
          <p:nvSpPr>
            <p:cNvPr id="21" name="TextBox 20">
              <a:extLst>
                <a:ext uri="{FF2B5EF4-FFF2-40B4-BE49-F238E27FC236}">
                  <a16:creationId xmlns:a16="http://schemas.microsoft.com/office/drawing/2014/main" id="{B8D996F2-8C18-440D-E9CE-5AB0AFD041EA}"/>
                </a:ext>
              </a:extLst>
            </p:cNvPr>
            <p:cNvSpPr txBox="1"/>
            <p:nvPr/>
          </p:nvSpPr>
          <p:spPr>
            <a:xfrm>
              <a:off x="4441195" y="3794524"/>
              <a:ext cx="1120820" cy="246221"/>
            </a:xfrm>
            <a:prstGeom prst="rect">
              <a:avLst/>
            </a:prstGeom>
            <a:noFill/>
          </p:spPr>
          <p:txBody>
            <a:bodyPr wrap="none" rtlCol="0">
              <a:spAutoFit/>
            </a:bodyPr>
            <a:lstStyle/>
            <a:p>
              <a:pPr marR="0" lvl="0" indent="0" algn="ctr" fontAlgn="auto">
                <a:lnSpc>
                  <a:spcPct val="100000"/>
                </a:lnSpc>
                <a:spcBef>
                  <a:spcPts val="0"/>
                </a:spcBef>
                <a:spcAft>
                  <a:spcPts val="0"/>
                </a:spcAft>
                <a:buClrTx/>
                <a:buSzTx/>
                <a:buFontTx/>
                <a:buNone/>
                <a:tabLst/>
                <a:defRPr/>
              </a:pPr>
              <a:r>
                <a:rPr lang="en-GB" sz="1000" b="1">
                  <a:solidFill>
                    <a:srgbClr val="8661C5"/>
                  </a:solidFill>
                  <a:latin typeface="Segoe UI"/>
                </a:rPr>
                <a:t>Transition state</a:t>
              </a:r>
              <a:endParaRPr lang="en-AU" sz="1000" b="1">
                <a:solidFill>
                  <a:srgbClr val="8661C5"/>
                </a:solidFill>
                <a:latin typeface="Segoe UI"/>
              </a:endParaRPr>
            </a:p>
          </p:txBody>
        </p:sp>
        <p:sp>
          <p:nvSpPr>
            <p:cNvPr id="22" name="TextBox 21">
              <a:extLst>
                <a:ext uri="{FF2B5EF4-FFF2-40B4-BE49-F238E27FC236}">
                  <a16:creationId xmlns:a16="http://schemas.microsoft.com/office/drawing/2014/main" id="{8713220E-1B8B-B0B7-CD1F-335CC5CAC1B8}"/>
                </a:ext>
              </a:extLst>
            </p:cNvPr>
            <p:cNvSpPr txBox="1"/>
            <p:nvPr/>
          </p:nvSpPr>
          <p:spPr>
            <a:xfrm>
              <a:off x="7437352" y="1847144"/>
              <a:ext cx="904415" cy="246221"/>
            </a:xfrm>
            <a:prstGeom prst="rect">
              <a:avLst/>
            </a:prstGeom>
            <a:noFill/>
          </p:spPr>
          <p:txBody>
            <a:bodyPr wrap="none" rtlCol="0">
              <a:spAutoFit/>
            </a:bodyPr>
            <a:lstStyle/>
            <a:p>
              <a:pPr marR="0" lvl="0" indent="0" algn="ctr" fontAlgn="auto">
                <a:lnSpc>
                  <a:spcPct val="100000"/>
                </a:lnSpc>
                <a:spcBef>
                  <a:spcPts val="0"/>
                </a:spcBef>
                <a:spcAft>
                  <a:spcPts val="0"/>
                </a:spcAft>
                <a:buClrTx/>
                <a:buSzTx/>
                <a:buFontTx/>
                <a:buNone/>
                <a:tabLst/>
                <a:defRPr/>
              </a:pPr>
              <a:r>
                <a:rPr lang="en-GB" sz="1000" b="1">
                  <a:solidFill>
                    <a:srgbClr val="8661C5"/>
                  </a:solidFill>
                  <a:latin typeface="Segoe UI"/>
                </a:rPr>
                <a:t>Future state</a:t>
              </a:r>
              <a:endParaRPr lang="en-AU" sz="1000" b="1">
                <a:solidFill>
                  <a:srgbClr val="8661C5"/>
                </a:solidFill>
                <a:latin typeface="Segoe UI"/>
              </a:endParaRPr>
            </a:p>
          </p:txBody>
        </p:sp>
        <p:cxnSp>
          <p:nvCxnSpPr>
            <p:cNvPr id="23" name="Straight Connector 22">
              <a:extLst>
                <a:ext uri="{FF2B5EF4-FFF2-40B4-BE49-F238E27FC236}">
                  <a16:creationId xmlns:a16="http://schemas.microsoft.com/office/drawing/2014/main" id="{232ECCD0-8CF0-912A-699A-9F61C974EAB5}"/>
                </a:ext>
                <a:ext uri="{C183D7F6-B498-43B3-948B-1728B52AA6E4}">
                  <adec:decorative xmlns:adec="http://schemas.microsoft.com/office/drawing/2017/decorative" val="1"/>
                </a:ext>
              </a:extLst>
            </p:cNvPr>
            <p:cNvCxnSpPr>
              <a:cxnSpLocks/>
            </p:cNvCxnSpPr>
            <p:nvPr/>
          </p:nvCxnSpPr>
          <p:spPr>
            <a:xfrm>
              <a:off x="6572932" y="1888716"/>
              <a:ext cx="0" cy="1357286"/>
            </a:xfrm>
            <a:prstGeom prst="line">
              <a:avLst/>
            </a:prstGeom>
            <a:ln w="12700">
              <a:solidFill>
                <a:srgbClr val="B1B3B3"/>
              </a:solidFill>
              <a:prstDash val="sysDot"/>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BA948F47-843F-0FE5-AD9E-EF54D47D2BA5}"/>
                </a:ext>
              </a:extLst>
            </p:cNvPr>
            <p:cNvSpPr txBox="1"/>
            <p:nvPr/>
          </p:nvSpPr>
          <p:spPr>
            <a:xfrm>
              <a:off x="5751356" y="1532911"/>
              <a:ext cx="166584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78D4"/>
                  </a:solidFill>
                  <a:effectLst/>
                  <a:uLnTx/>
                  <a:uFillTx/>
                  <a:latin typeface="Segoe UI"/>
                  <a:ea typeface="+mn-ea"/>
                  <a:cs typeface="+mn-cs"/>
                </a:rPr>
                <a:t>Change ‘adopted’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78D4"/>
                  </a:solidFill>
                  <a:effectLst/>
                  <a:uLnTx/>
                  <a:uFillTx/>
                  <a:latin typeface="Segoe UI"/>
                  <a:ea typeface="+mn-ea"/>
                  <a:cs typeface="+mn-cs"/>
                </a:rPr>
                <a:t>Sufficient benefits realized</a:t>
              </a:r>
              <a:endParaRPr kumimoji="0" lang="en-AU" sz="1000" b="0" i="0" u="none" strike="noStrike" kern="1200" cap="none" spc="0" normalizeH="0" baseline="0" noProof="0">
                <a:ln>
                  <a:noFill/>
                </a:ln>
                <a:solidFill>
                  <a:srgbClr val="0078D4"/>
                </a:solidFill>
                <a:effectLst/>
                <a:uLnTx/>
                <a:uFillTx/>
                <a:latin typeface="Segoe UI"/>
                <a:ea typeface="+mn-ea"/>
                <a:cs typeface="+mn-cs"/>
              </a:endParaRPr>
            </a:p>
          </p:txBody>
        </p:sp>
        <p:sp>
          <p:nvSpPr>
            <p:cNvPr id="36" name="Rectangle: Rounded Corners 60">
              <a:extLst>
                <a:ext uri="{FF2B5EF4-FFF2-40B4-BE49-F238E27FC236}">
                  <a16:creationId xmlns:a16="http://schemas.microsoft.com/office/drawing/2014/main" id="{78EBD75F-7831-C596-11CA-286A9F2EF45B}"/>
                </a:ext>
              </a:extLst>
            </p:cNvPr>
            <p:cNvSpPr/>
            <p:nvPr/>
          </p:nvSpPr>
          <p:spPr>
            <a:xfrm>
              <a:off x="7429289" y="2119356"/>
              <a:ext cx="920541" cy="201921"/>
            </a:xfrm>
            <a:prstGeom prst="roundRect">
              <a:avLst>
                <a:gd name="adj" fmla="val 48018"/>
              </a:avLst>
            </a:prstGeom>
            <a:solidFill>
              <a:schemeClr val="bg1"/>
            </a:solidFill>
            <a:ln>
              <a:solidFill>
                <a:schemeClr val="accent2"/>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GB" sz="900">
                  <a:gradFill>
                    <a:gsLst>
                      <a:gs pos="50000">
                        <a:schemeClr val="accent2"/>
                      </a:gs>
                      <a:gs pos="100000">
                        <a:schemeClr val="accent2"/>
                      </a:gs>
                    </a:gsLst>
                    <a:lin ang="8100000" scaled="1"/>
                  </a:gradFill>
                  <a:latin typeface="+mj-lt"/>
                </a:rPr>
                <a:t>Proficiency</a:t>
              </a:r>
              <a:endParaRPr lang="en-AU" sz="900">
                <a:gradFill>
                  <a:gsLst>
                    <a:gs pos="50000">
                      <a:schemeClr val="accent2"/>
                    </a:gs>
                    <a:gs pos="100000">
                      <a:schemeClr val="accent2"/>
                    </a:gs>
                  </a:gsLst>
                  <a:lin ang="8100000" scaled="1"/>
                </a:gradFill>
                <a:latin typeface="+mj-lt"/>
              </a:endParaRPr>
            </a:p>
          </p:txBody>
        </p:sp>
        <p:sp>
          <p:nvSpPr>
            <p:cNvPr id="40" name="TextBox 39">
              <a:extLst>
                <a:ext uri="{FF2B5EF4-FFF2-40B4-BE49-F238E27FC236}">
                  <a16:creationId xmlns:a16="http://schemas.microsoft.com/office/drawing/2014/main" id="{627970F1-B65C-7866-A71E-7F3035E20D55}"/>
                </a:ext>
              </a:extLst>
            </p:cNvPr>
            <p:cNvSpPr txBox="1"/>
            <p:nvPr/>
          </p:nvSpPr>
          <p:spPr>
            <a:xfrm>
              <a:off x="6632256" y="2436697"/>
              <a:ext cx="1743051" cy="415498"/>
            </a:xfrm>
            <a:prstGeom prst="rect">
              <a:avLst/>
            </a:prstGeom>
            <a:noFill/>
          </p:spPr>
          <p:txBody>
            <a:bodyPr wrap="square">
              <a:spAutoFit/>
            </a:bodyPr>
            <a:lstStyle/>
            <a:p>
              <a:pPr marL="0" marR="0" lvl="0" indent="0" defTabSz="932472" rtl="0" eaLnBrk="1" fontAlgn="base" latinLnBrk="0" hangingPunct="1">
                <a:lnSpc>
                  <a:spcPct val="100000"/>
                </a:lnSpc>
                <a:spcBef>
                  <a:spcPct val="0"/>
                </a:spcBef>
                <a:spcAft>
                  <a:spcPct val="0"/>
                </a:spcAft>
                <a:buClrTx/>
                <a:buSzTx/>
                <a:buFontTx/>
                <a:buNone/>
                <a:tabLst/>
                <a:defRPr/>
              </a:pPr>
              <a:r>
                <a:rPr kumimoji="0" lang="en-GB" sz="700" i="0" strike="noStrike" kern="1200" cap="none" spc="0" normalizeH="0" baseline="0" noProof="0">
                  <a:ln>
                    <a:noFill/>
                  </a:ln>
                  <a:effectLst/>
                  <a:uLnTx/>
                  <a:uFillTx/>
                  <a:ea typeface="+mn-ea"/>
                  <a:cs typeface="Segoe UI" panose="020B0502040204020203" pitchFamily="34" charset="0"/>
                </a:rPr>
                <a:t>Deep, habitual usage that delivers measurable value to the employees, a line of business, and the organization</a:t>
              </a:r>
              <a:r>
                <a:rPr kumimoji="0" lang="en-GB" sz="700" i="0" u="none" strike="noStrike" kern="1200" cap="none" spc="0" normalizeH="0" baseline="0" noProof="0">
                  <a:ln>
                    <a:noFill/>
                  </a:ln>
                  <a:effectLst/>
                  <a:uLnTx/>
                  <a:uFillTx/>
                  <a:ea typeface="+mn-ea"/>
                  <a:cs typeface="Segoe UI" panose="020B0502040204020203" pitchFamily="34" charset="0"/>
                </a:rPr>
                <a:t>.</a:t>
              </a:r>
              <a:endParaRPr kumimoji="0" lang="en-US" sz="700" i="0" u="none" strike="noStrike" kern="1200" cap="none" spc="0" normalizeH="0" baseline="0" noProof="0">
                <a:ln>
                  <a:noFill/>
                </a:ln>
                <a:effectLst/>
                <a:uLnTx/>
                <a:uFillTx/>
                <a:ea typeface="+mn-ea"/>
                <a:cs typeface="Segoe UI" panose="020B0502040204020203" pitchFamily="34" charset="0"/>
              </a:endParaRPr>
            </a:p>
          </p:txBody>
        </p:sp>
        <p:sp>
          <p:nvSpPr>
            <p:cNvPr id="41" name="TextBox 40">
              <a:extLst>
                <a:ext uri="{FF2B5EF4-FFF2-40B4-BE49-F238E27FC236}">
                  <a16:creationId xmlns:a16="http://schemas.microsoft.com/office/drawing/2014/main" id="{46A5D2CD-289A-256E-6AAB-05F89BAF9475}"/>
                </a:ext>
              </a:extLst>
            </p:cNvPr>
            <p:cNvSpPr txBox="1"/>
            <p:nvPr/>
          </p:nvSpPr>
          <p:spPr>
            <a:xfrm>
              <a:off x="5847648" y="4961189"/>
              <a:ext cx="1859223" cy="307777"/>
            </a:xfrm>
            <a:prstGeom prst="rect">
              <a:avLst/>
            </a:prstGeom>
            <a:noFill/>
          </p:spPr>
          <p:txBody>
            <a:bodyPr wrap="square">
              <a:spAutoFit/>
            </a:bodyPr>
            <a:lstStyle/>
            <a:p>
              <a:pPr marL="0" marR="0" lvl="0" indent="0" defTabSz="932472" rtl="0" eaLnBrk="1" fontAlgn="base" latinLnBrk="0" hangingPunct="1">
                <a:lnSpc>
                  <a:spcPct val="100000"/>
                </a:lnSpc>
                <a:spcBef>
                  <a:spcPct val="0"/>
                </a:spcBef>
                <a:spcAft>
                  <a:spcPct val="0"/>
                </a:spcAft>
                <a:buClrTx/>
                <a:buSzTx/>
                <a:buFontTx/>
                <a:buNone/>
                <a:tabLst/>
                <a:defRPr/>
              </a:pPr>
              <a:r>
                <a:rPr kumimoji="0" lang="en-GB" sz="700" i="0" strike="noStrike" kern="1200" cap="none" spc="0" normalizeH="0" baseline="0" noProof="0">
                  <a:ln>
                    <a:noFill/>
                  </a:ln>
                  <a:effectLst/>
                  <a:uLnTx/>
                  <a:uFillTx/>
                  <a:ea typeface="+mn-ea"/>
                  <a:cs typeface="Segoe UI" panose="020B0502040204020203" pitchFamily="34" charset="0"/>
                </a:rPr>
                <a:t>Employees consume the service as available through user enablement alone.</a:t>
              </a:r>
            </a:p>
          </p:txBody>
        </p:sp>
        <p:sp>
          <p:nvSpPr>
            <p:cNvPr id="42" name="Rectangle: Rounded Corners 38">
              <a:extLst>
                <a:ext uri="{FF2B5EF4-FFF2-40B4-BE49-F238E27FC236}">
                  <a16:creationId xmlns:a16="http://schemas.microsoft.com/office/drawing/2014/main" id="{44FA5EB7-94A3-30A2-2D35-B9029285BE4D}"/>
                </a:ext>
              </a:extLst>
            </p:cNvPr>
            <p:cNvSpPr/>
            <p:nvPr/>
          </p:nvSpPr>
          <p:spPr>
            <a:xfrm>
              <a:off x="5700431" y="2522906"/>
              <a:ext cx="920541" cy="201921"/>
            </a:xfrm>
            <a:prstGeom prst="roundRect">
              <a:avLst>
                <a:gd name="adj" fmla="val 48018"/>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GB" sz="900">
                  <a:solidFill>
                    <a:prstClr val="white"/>
                  </a:solidFill>
                  <a:latin typeface="+mj-lt"/>
                </a:rPr>
                <a:t>Adoption</a:t>
              </a:r>
              <a:endParaRPr lang="en-AU" sz="900">
                <a:solidFill>
                  <a:prstClr val="white"/>
                </a:solidFill>
                <a:latin typeface="+mj-lt"/>
              </a:endParaRPr>
            </a:p>
          </p:txBody>
        </p:sp>
      </p:grpSp>
      <p:sp>
        <p:nvSpPr>
          <p:cNvPr id="26" name="Rectangle: Rounded Corners 46">
            <a:extLst>
              <a:ext uri="{FF2B5EF4-FFF2-40B4-BE49-F238E27FC236}">
                <a16:creationId xmlns:a16="http://schemas.microsoft.com/office/drawing/2014/main" id="{F3EEDF33-3278-5C88-1DED-3DF1BECED7D9}"/>
              </a:ext>
              <a:ext uri="{C183D7F6-B498-43B3-948B-1728B52AA6E4}">
                <adec:decorative xmlns:adec="http://schemas.microsoft.com/office/drawing/2017/decorative" val="1"/>
              </a:ext>
            </a:extLst>
          </p:cNvPr>
          <p:cNvSpPr/>
          <p:nvPr/>
        </p:nvSpPr>
        <p:spPr>
          <a:xfrm>
            <a:off x="8543610" y="1644127"/>
            <a:ext cx="2838924" cy="1155663"/>
          </a:xfrm>
          <a:prstGeom prst="roundRect">
            <a:avLst>
              <a:gd name="adj" fmla="val 7992"/>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black"/>
              </a:solidFill>
              <a:effectLst/>
              <a:uLnTx/>
              <a:uFillTx/>
              <a:latin typeface="Segoe UI"/>
              <a:ea typeface="+mn-ea"/>
              <a:cs typeface="+mn-cs"/>
            </a:endParaRPr>
          </a:p>
        </p:txBody>
      </p:sp>
      <p:grpSp>
        <p:nvGrpSpPr>
          <p:cNvPr id="28" name="Group 27">
            <a:extLst>
              <a:ext uri="{FF2B5EF4-FFF2-40B4-BE49-F238E27FC236}">
                <a16:creationId xmlns:a16="http://schemas.microsoft.com/office/drawing/2014/main" id="{CAF4B236-A0B1-56BF-BC8C-B62A1E423B7F}"/>
              </a:ext>
              <a:ext uri="{C183D7F6-B498-43B3-948B-1728B52AA6E4}">
                <adec:decorative xmlns:adec="http://schemas.microsoft.com/office/drawing/2017/decorative" val="1"/>
              </a:ext>
            </a:extLst>
          </p:cNvPr>
          <p:cNvGrpSpPr/>
          <p:nvPr/>
        </p:nvGrpSpPr>
        <p:grpSpPr>
          <a:xfrm>
            <a:off x="10840273" y="1485473"/>
            <a:ext cx="460064" cy="460064"/>
            <a:chOff x="7863595" y="1297527"/>
            <a:chExt cx="556677" cy="556677"/>
          </a:xfrm>
        </p:grpSpPr>
        <p:sp>
          <p:nvSpPr>
            <p:cNvPr id="30" name="Oval 29">
              <a:extLst>
                <a:ext uri="{FF2B5EF4-FFF2-40B4-BE49-F238E27FC236}">
                  <a16:creationId xmlns:a16="http://schemas.microsoft.com/office/drawing/2014/main" id="{EF4549DF-6562-1D31-8C9B-0AC91D13E4CD}"/>
                </a:ext>
              </a:extLst>
            </p:cNvPr>
            <p:cNvSpPr/>
            <p:nvPr/>
          </p:nvSpPr>
          <p:spPr>
            <a:xfrm>
              <a:off x="7863595" y="1297527"/>
              <a:ext cx="556677" cy="556677"/>
            </a:xfrm>
            <a:prstGeom prst="ellipse">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31" name="Picture 30">
              <a:extLst>
                <a:ext uri="{FF2B5EF4-FFF2-40B4-BE49-F238E27FC236}">
                  <a16:creationId xmlns:a16="http://schemas.microsoft.com/office/drawing/2014/main" id="{5D4FC309-5D53-BABC-7195-B7EEEF1A7E64}"/>
                </a:ext>
              </a:extLst>
            </p:cNvPr>
            <p:cNvPicPr>
              <a:picLocks/>
            </p:cNvPicPr>
            <p:nvPr/>
          </p:nvPicPr>
          <p:blipFill>
            <a:blip r:embed="rId3" cstate="screen">
              <a:extLst>
                <a:ext uri="{28A0092B-C50C-407E-A947-70E740481C1C}">
                  <a14:useLocalDpi xmlns:a14="http://schemas.microsoft.com/office/drawing/2010/main"/>
                </a:ext>
              </a:extLst>
            </a:blip>
            <a:srcRect/>
            <a:stretch/>
          </p:blipFill>
          <p:spPr>
            <a:xfrm>
              <a:off x="7945914" y="1379846"/>
              <a:ext cx="392040" cy="392040"/>
            </a:xfrm>
            <a:prstGeom prst="rect">
              <a:avLst/>
            </a:prstGeom>
          </p:spPr>
        </p:pic>
      </p:grpSp>
      <p:sp>
        <p:nvSpPr>
          <p:cNvPr id="27" name="TextBox 26">
            <a:extLst>
              <a:ext uri="{FF2B5EF4-FFF2-40B4-BE49-F238E27FC236}">
                <a16:creationId xmlns:a16="http://schemas.microsoft.com/office/drawing/2014/main" id="{BBDF0AD5-45F1-A213-4095-03B57E7BF27A}"/>
              </a:ext>
            </a:extLst>
          </p:cNvPr>
          <p:cNvSpPr txBox="1"/>
          <p:nvPr/>
        </p:nvSpPr>
        <p:spPr>
          <a:xfrm>
            <a:off x="8628518" y="1835953"/>
            <a:ext cx="241408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C03BC4"/>
                </a:solidFill>
                <a:effectLst/>
                <a:uLnTx/>
                <a:uFillTx/>
                <a:latin typeface="Segoe UI Semibold" panose="020B0502040204020203" pitchFamily="34" charset="0"/>
                <a:ea typeface="+mn-ea"/>
                <a:cs typeface="Segoe UI Semibold" panose="020B0502040204020203" pitchFamily="34" charset="0"/>
              </a:rPr>
              <a:t>With change </a:t>
            </a:r>
            <a:r>
              <a:rPr lang="en-US" sz="1400" b="1">
                <a:solidFill>
                  <a:srgbClr val="C03BC4"/>
                </a:solidFill>
                <a:latin typeface="Segoe UI Semibold" panose="020B0502040204020203" pitchFamily="34" charset="0"/>
                <a:cs typeface="Segoe UI Semibold" panose="020B0502040204020203" pitchFamily="34" charset="0"/>
              </a:rPr>
              <a:t>management</a:t>
            </a:r>
            <a:endParaRPr kumimoji="0" lang="en-US" sz="1400" b="1" i="0" u="none" strike="noStrike" kern="1200" cap="none" spc="0" normalizeH="0" baseline="0" noProof="0">
              <a:ln>
                <a:noFill/>
              </a:ln>
              <a:solidFill>
                <a:srgbClr val="C03BC4"/>
              </a:solidFill>
              <a:effectLst/>
              <a:uLnTx/>
              <a:uFillTx/>
              <a:latin typeface="Segoe UI Semibold" panose="020B0502040204020203" pitchFamily="34" charset="0"/>
              <a:ea typeface="+mn-ea"/>
              <a:cs typeface="Segoe UI Semibold" panose="020B0502040204020203" pitchFamily="34" charset="0"/>
            </a:endParaRPr>
          </a:p>
        </p:txBody>
      </p:sp>
      <p:sp>
        <p:nvSpPr>
          <p:cNvPr id="29" name="TextBox 28">
            <a:extLst>
              <a:ext uri="{FF2B5EF4-FFF2-40B4-BE49-F238E27FC236}">
                <a16:creationId xmlns:a16="http://schemas.microsoft.com/office/drawing/2014/main" id="{82A08A01-DA44-E7B6-A824-CAFD620824D6}"/>
              </a:ext>
            </a:extLst>
          </p:cNvPr>
          <p:cNvSpPr txBox="1"/>
          <p:nvPr/>
        </p:nvSpPr>
        <p:spPr>
          <a:xfrm>
            <a:off x="8625527" y="2134075"/>
            <a:ext cx="257321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a:ea typeface="+mn-ea"/>
                <a:cs typeface="+mn-cs"/>
              </a:rPr>
              <a:t>Higher likelihood of Copilot adoption and benefits realization.</a:t>
            </a:r>
          </a:p>
        </p:txBody>
      </p:sp>
      <p:sp>
        <p:nvSpPr>
          <p:cNvPr id="33" name="Rectangle: Rounded Corners 54">
            <a:extLst>
              <a:ext uri="{FF2B5EF4-FFF2-40B4-BE49-F238E27FC236}">
                <a16:creationId xmlns:a16="http://schemas.microsoft.com/office/drawing/2014/main" id="{52D56B4E-6DC4-400A-0D18-21DA075FC8CD}"/>
              </a:ext>
              <a:ext uri="{C183D7F6-B498-43B3-948B-1728B52AA6E4}">
                <adec:decorative xmlns:adec="http://schemas.microsoft.com/office/drawing/2017/decorative" val="1"/>
              </a:ext>
            </a:extLst>
          </p:cNvPr>
          <p:cNvSpPr/>
          <p:nvPr/>
        </p:nvSpPr>
        <p:spPr>
          <a:xfrm>
            <a:off x="8543608" y="2988328"/>
            <a:ext cx="2838925" cy="1470243"/>
          </a:xfrm>
          <a:prstGeom prst="roundRect">
            <a:avLst>
              <a:gd name="adj" fmla="val 7992"/>
            </a:avLst>
          </a:prstGeom>
          <a:solidFill>
            <a:schemeClr val="bg1"/>
          </a:solidFill>
          <a:ln>
            <a:solidFill>
              <a:srgbClr val="8DC8E8"/>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black"/>
              </a:solidFill>
              <a:effectLst/>
              <a:uLnTx/>
              <a:uFillTx/>
              <a:latin typeface="Segoe UI"/>
              <a:ea typeface="+mn-ea"/>
              <a:cs typeface="+mn-cs"/>
            </a:endParaRPr>
          </a:p>
        </p:txBody>
      </p:sp>
      <p:sp>
        <p:nvSpPr>
          <p:cNvPr id="34" name="TextBox 33">
            <a:extLst>
              <a:ext uri="{FF2B5EF4-FFF2-40B4-BE49-F238E27FC236}">
                <a16:creationId xmlns:a16="http://schemas.microsoft.com/office/drawing/2014/main" id="{B5D1DF67-C1F4-6A10-0DE5-2B9F50FFD8E9}"/>
              </a:ext>
            </a:extLst>
          </p:cNvPr>
          <p:cNvSpPr txBox="1"/>
          <p:nvPr/>
        </p:nvSpPr>
        <p:spPr>
          <a:xfrm>
            <a:off x="8604220" y="3180154"/>
            <a:ext cx="265882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78D4"/>
                </a:solidFill>
                <a:effectLst/>
                <a:uLnTx/>
                <a:uFillTx/>
                <a:latin typeface="Segoe UI Semibold" panose="020B0502040204020203" pitchFamily="34" charset="0"/>
                <a:ea typeface="+mn-ea"/>
                <a:cs typeface="Segoe UI Semibold" panose="020B0502040204020203" pitchFamily="34" charset="0"/>
              </a:rPr>
              <a:t>Without change management</a:t>
            </a:r>
          </a:p>
        </p:txBody>
      </p:sp>
      <p:sp>
        <p:nvSpPr>
          <p:cNvPr id="35" name="TextBox 34">
            <a:extLst>
              <a:ext uri="{FF2B5EF4-FFF2-40B4-BE49-F238E27FC236}">
                <a16:creationId xmlns:a16="http://schemas.microsoft.com/office/drawing/2014/main" id="{6E4A18F5-2BAC-21F1-DEF8-6EBA32F98366}"/>
              </a:ext>
            </a:extLst>
          </p:cNvPr>
          <p:cNvSpPr txBox="1"/>
          <p:nvPr/>
        </p:nvSpPr>
        <p:spPr>
          <a:xfrm>
            <a:off x="8621823" y="3488573"/>
            <a:ext cx="2610482" cy="830997"/>
          </a:xfrm>
          <a:prstGeom prst="rect">
            <a:avLst/>
          </a:prstGeom>
          <a:noFill/>
        </p:spPr>
        <p:txBody>
          <a:bodyPr wrap="square" lIns="91440" tIns="45720" rIns="91440" bIns="45720" rtlCol="0" anchor="t">
            <a:spAutoFit/>
          </a:bodyPr>
          <a:lstStyle/>
          <a:p>
            <a:pPr>
              <a:defRPr/>
            </a:pPr>
            <a:r>
              <a:rPr kumimoji="0" lang="en-US" sz="1200" b="0" i="0" u="none" strike="noStrike" kern="1200" cap="none" spc="0" normalizeH="0" baseline="0" noProof="0">
                <a:ln>
                  <a:noFill/>
                </a:ln>
                <a:solidFill>
                  <a:prstClr val="black"/>
                </a:solidFill>
                <a:effectLst/>
                <a:uLnTx/>
                <a:uFillTx/>
                <a:latin typeface="Segoe UI"/>
                <a:ea typeface="+mn-ea"/>
                <a:cs typeface="+mn-cs"/>
              </a:rPr>
              <a:t>More challenging transition, fewer employees ‘on board,’ and </a:t>
            </a:r>
            <a:endParaRPr lang="en-US" sz="1200">
              <a:solidFill>
                <a:prstClr val="black"/>
              </a:solidFill>
              <a:latin typeface="Segoe UI"/>
              <a:cs typeface="Segoe UI"/>
            </a:endParaRPr>
          </a:p>
          <a:p>
            <a:pPr>
              <a:defRPr/>
            </a:pPr>
            <a:r>
              <a:rPr kumimoji="0" lang="en-US" sz="1200" b="0" i="0" u="none" strike="noStrike" kern="1200" cap="none" spc="0" normalizeH="0" baseline="0" noProof="0">
                <a:ln>
                  <a:noFill/>
                </a:ln>
                <a:solidFill>
                  <a:prstClr val="black"/>
                </a:solidFill>
                <a:effectLst/>
                <a:uLnTx/>
                <a:uFillTx/>
                <a:latin typeface="Segoe UI"/>
                <a:ea typeface="+mn-ea"/>
                <a:cs typeface="+mn-cs"/>
              </a:rPr>
              <a:t>more resistance. Longer time to </a:t>
            </a:r>
            <a:endParaRPr lang="en-US" sz="1200">
              <a:solidFill>
                <a:prstClr val="black"/>
              </a:solidFill>
              <a:latin typeface="Segoe UI"/>
              <a:cs typeface="Segoe UI"/>
            </a:endParaRPr>
          </a:p>
          <a:p>
            <a:pPr marL="0" marR="0" lvl="0" indent="0" algn="l" defTabSz="914400">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a:ea typeface="+mn-ea"/>
                <a:cs typeface="+mn-cs"/>
              </a:rPr>
              <a:t>benefits realization.</a:t>
            </a:r>
            <a:endParaRPr lang="en-US" sz="1200" b="0" i="0" u="none" strike="noStrike" kern="1200" cap="none" spc="0" normalizeH="0" baseline="0" noProof="0">
              <a:ln>
                <a:noFill/>
              </a:ln>
              <a:solidFill>
                <a:prstClr val="black"/>
              </a:solidFill>
              <a:effectLst/>
              <a:uLnTx/>
              <a:uFillTx/>
              <a:latin typeface="Segoe UI"/>
              <a:cs typeface="Segoe UI"/>
            </a:endParaRPr>
          </a:p>
        </p:txBody>
      </p:sp>
      <p:grpSp>
        <p:nvGrpSpPr>
          <p:cNvPr id="37" name="Group 36" descr="Organizations are seven times more likely to meet or exceed project objectives when one has excellent change management practices compared to poor change management practices. (Prosci, 2024)">
            <a:extLst>
              <a:ext uri="{FF2B5EF4-FFF2-40B4-BE49-F238E27FC236}">
                <a16:creationId xmlns:a16="http://schemas.microsoft.com/office/drawing/2014/main" id="{7A24E81B-9724-DE22-DBC6-600FEA9908AC}"/>
              </a:ext>
            </a:extLst>
          </p:cNvPr>
          <p:cNvGrpSpPr/>
          <p:nvPr/>
        </p:nvGrpSpPr>
        <p:grpSpPr>
          <a:xfrm>
            <a:off x="8541669" y="4622289"/>
            <a:ext cx="2811432" cy="1323439"/>
            <a:chOff x="8604729" y="4540311"/>
            <a:chExt cx="2811432" cy="1323439"/>
          </a:xfrm>
        </p:grpSpPr>
        <p:sp>
          <p:nvSpPr>
            <p:cNvPr id="38" name="TextBox 37">
              <a:extLst>
                <a:ext uri="{FF2B5EF4-FFF2-40B4-BE49-F238E27FC236}">
                  <a16:creationId xmlns:a16="http://schemas.microsoft.com/office/drawing/2014/main" id="{039126BC-2395-DC00-29B7-8CC3369BE7FD}"/>
                </a:ext>
              </a:extLst>
            </p:cNvPr>
            <p:cNvSpPr txBox="1"/>
            <p:nvPr/>
          </p:nvSpPr>
          <p:spPr>
            <a:xfrm>
              <a:off x="8604729" y="4540311"/>
              <a:ext cx="1119217"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8000" b="0" i="0" u="none" strike="noStrike" kern="1200" cap="none" spc="0" normalizeH="0" baseline="0" noProof="0">
                  <a:ln>
                    <a:noFill/>
                  </a:ln>
                  <a:solidFill>
                    <a:srgbClr val="C03BC4"/>
                  </a:solidFill>
                  <a:effectLst/>
                  <a:uLnTx/>
                  <a:uFillTx/>
                  <a:latin typeface="+mj-lt"/>
                  <a:ea typeface="+mn-ea"/>
                  <a:cs typeface="+mn-cs"/>
                </a:rPr>
                <a:t>7</a:t>
              </a:r>
              <a:r>
                <a:rPr kumimoji="0" lang="en-AU" sz="6000" b="0" i="0" u="none" strike="noStrike" kern="1200" cap="none" spc="0" normalizeH="0" baseline="0" noProof="0">
                  <a:ln>
                    <a:noFill/>
                  </a:ln>
                  <a:solidFill>
                    <a:srgbClr val="C03BC4"/>
                  </a:solidFill>
                  <a:effectLst/>
                  <a:uLnTx/>
                  <a:uFillTx/>
                  <a:latin typeface="+mj-lt"/>
                  <a:ea typeface="+mn-ea"/>
                  <a:cs typeface="+mn-cs"/>
                </a:rPr>
                <a:t>x</a:t>
              </a:r>
              <a:endParaRPr kumimoji="0" lang="en-AU" sz="2400" b="0" i="0" u="none" strike="noStrike" kern="1200" cap="none" spc="0" normalizeH="0" baseline="0" noProof="0">
                <a:ln>
                  <a:noFill/>
                </a:ln>
                <a:solidFill>
                  <a:srgbClr val="C03BC4"/>
                </a:solidFill>
                <a:effectLst/>
                <a:uLnTx/>
                <a:uFillTx/>
                <a:latin typeface="+mj-lt"/>
                <a:ea typeface="+mn-ea"/>
                <a:cs typeface="+mn-cs"/>
              </a:endParaRPr>
            </a:p>
          </p:txBody>
        </p:sp>
        <p:sp>
          <p:nvSpPr>
            <p:cNvPr id="39" name="TextBox 38">
              <a:extLst>
                <a:ext uri="{FF2B5EF4-FFF2-40B4-BE49-F238E27FC236}">
                  <a16:creationId xmlns:a16="http://schemas.microsoft.com/office/drawing/2014/main" id="{EC761DE1-AA71-659D-6708-D5645E2AB5CE}"/>
                </a:ext>
              </a:extLst>
            </p:cNvPr>
            <p:cNvSpPr txBox="1"/>
            <p:nvPr/>
          </p:nvSpPr>
          <p:spPr>
            <a:xfrm>
              <a:off x="9657987" y="4740365"/>
              <a:ext cx="1758174" cy="923330"/>
            </a:xfrm>
            <a:prstGeom prst="rect">
              <a:avLst/>
            </a:prstGeom>
            <a:noFill/>
          </p:spPr>
          <p:txBody>
            <a:bodyPr wrap="square" rtlCol="0">
              <a:spAutoFit/>
            </a:bodyPr>
            <a:lstStyle/>
            <a:p>
              <a:pPr defTabSz="932472" fontAlgn="base">
                <a:spcBef>
                  <a:spcPct val="0"/>
                </a:spcBef>
                <a:spcAft>
                  <a:spcPct val="0"/>
                </a:spcAft>
                <a:defRPr/>
              </a:pPr>
              <a:r>
                <a:rPr lang="en-AU" sz="900">
                  <a:cs typeface="Segoe UI" panose="020B0502040204020203" pitchFamily="34" charset="0"/>
                </a:rPr>
                <a:t>More likely to meet or exceed project objectives when have excellent change management practices, compared to poor change management practices (</a:t>
              </a:r>
              <a:r>
                <a:rPr lang="en-AU" sz="900" err="1">
                  <a:cs typeface="Segoe UI" panose="020B0502040204020203" pitchFamily="34" charset="0"/>
                </a:rPr>
                <a:t>Prosci</a:t>
              </a:r>
              <a:r>
                <a:rPr lang="en-AU" sz="900">
                  <a:cs typeface="Segoe UI" panose="020B0502040204020203" pitchFamily="34" charset="0"/>
                </a:rPr>
                <a:t>, 2024)</a:t>
              </a:r>
            </a:p>
          </p:txBody>
        </p:sp>
      </p:grpSp>
    </p:spTree>
    <p:extLst>
      <p:ext uri="{BB962C8B-B14F-4D97-AF65-F5344CB8AC3E}">
        <p14:creationId xmlns:p14="http://schemas.microsoft.com/office/powerpoint/2010/main" val="7998824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A2B7A2-6ED9-DC57-BE6F-40C2F750284D}"/>
            </a:ext>
          </a:extLst>
        </p:cNvPr>
        <p:cNvGrpSpPr/>
        <p:nvPr/>
      </p:nvGrpSpPr>
      <p:grpSpPr>
        <a:xfrm>
          <a:off x="0" y="0"/>
          <a:ext cx="0" cy="0"/>
          <a:chOff x="0" y="0"/>
          <a:chExt cx="0" cy="0"/>
        </a:xfrm>
      </p:grpSpPr>
      <p:sp>
        <p:nvSpPr>
          <p:cNvPr id="6" name="Title 3">
            <a:extLst>
              <a:ext uri="{FF2B5EF4-FFF2-40B4-BE49-F238E27FC236}">
                <a16:creationId xmlns:a16="http://schemas.microsoft.com/office/drawing/2014/main" id="{4596C457-E6E7-E613-58EA-B451911BAF4B}"/>
              </a:ext>
            </a:extLst>
          </p:cNvPr>
          <p:cNvSpPr txBox="1">
            <a:spLocks noGrp="1"/>
          </p:cNvSpPr>
          <p:nvPr>
            <p:ph type="title" idx="4294967295"/>
          </p:nvPr>
        </p:nvSpPr>
        <p:spPr>
          <a:xfrm>
            <a:off x="1407095" y="585788"/>
            <a:ext cx="9374636" cy="98488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i="0" kern="1200" cap="none" spc="0" baseline="0">
                <a:ln w="3175">
                  <a:noFill/>
                </a:ln>
                <a:solidFill>
                  <a:schemeClr val="tx1"/>
                </a:solidFill>
                <a:effectLst/>
                <a:latin typeface="+mj-lt"/>
                <a:ea typeface="+mn-ea"/>
                <a:cs typeface="Segoe UI Semibold" panose="020B0502040204020203" pitchFamily="34" charset="0"/>
              </a:defRPr>
            </a:lvl1pPr>
          </a:lstStyle>
          <a:p>
            <a:pPr marL="0" marR="0" lvl="0" indent="0" algn="ctr" defTabSz="932742" rtl="0" eaLnBrk="1" fontAlgn="auto" latinLnBrk="0" hangingPunct="1">
              <a:lnSpc>
                <a:spcPct val="100000"/>
              </a:lnSpc>
              <a:spcBef>
                <a:spcPct val="0"/>
              </a:spcBef>
              <a:spcAft>
                <a:spcPts val="0"/>
              </a:spcAft>
              <a:buClrTx/>
              <a:buSzTx/>
              <a:buFontTx/>
              <a:buNone/>
              <a:tabLst/>
              <a:defRPr/>
            </a:pPr>
            <a:r>
              <a:rPr kumimoji="0" lang="en-NZ" sz="3200" b="0" i="0" u="none" strike="noStrike" kern="1200" cap="none" spc="-50" normalizeH="0" baseline="0" noProof="0" dirty="0">
                <a:ln w="3175">
                  <a:noFill/>
                </a:ln>
                <a:solidFill>
                  <a:schemeClr val="tx1"/>
                </a:solidFill>
                <a:effectLst/>
                <a:uLnTx/>
                <a:uFillTx/>
                <a:latin typeface="+mj-lt"/>
                <a:ea typeface="+mn-ea"/>
                <a:cs typeface="Segoe UI" pitchFamily="34" charset="0"/>
              </a:rPr>
              <a:t>Lay the foundation for continuous learning and an intelligent progression of AI skills</a:t>
            </a:r>
            <a:endParaRPr kumimoji="0" lang="en-CA" sz="3200" b="0" i="0" u="none" strike="noStrike" kern="1200" cap="none" spc="0" normalizeH="0" baseline="0" noProof="0" dirty="0">
              <a:ln w="3175">
                <a:noFill/>
              </a:ln>
              <a:solidFill>
                <a:schemeClr val="tx1"/>
              </a:solidFill>
              <a:effectLst/>
              <a:uLnTx/>
              <a:uFillTx/>
              <a:latin typeface="+mj-lt"/>
              <a:ea typeface="+mn-ea"/>
              <a:cs typeface="Segoe UI Semibold" panose="020B0502040204020203" pitchFamily="34" charset="0"/>
            </a:endParaRPr>
          </a:p>
        </p:txBody>
      </p:sp>
      <p:sp>
        <p:nvSpPr>
          <p:cNvPr id="65" name="Round Same Side Corner Rectangle 64">
            <a:extLst>
              <a:ext uri="{FF2B5EF4-FFF2-40B4-BE49-F238E27FC236}">
                <a16:creationId xmlns:a16="http://schemas.microsoft.com/office/drawing/2014/main" id="{5CE2F678-7608-6D07-AA23-8181F4EEF28F}"/>
              </a:ext>
              <a:ext uri="{C183D7F6-B498-43B3-948B-1728B52AA6E4}">
                <adec:decorative xmlns:adec="http://schemas.microsoft.com/office/drawing/2017/decorative" val="1"/>
              </a:ext>
            </a:extLst>
          </p:cNvPr>
          <p:cNvSpPr/>
          <p:nvPr/>
        </p:nvSpPr>
        <p:spPr bwMode="auto">
          <a:xfrm rot="16200000">
            <a:off x="11156654" y="-388343"/>
            <a:ext cx="459051" cy="1611641"/>
          </a:xfrm>
          <a:prstGeom prst="round2SameRect">
            <a:avLst>
              <a:gd name="adj1" fmla="val 50000"/>
              <a:gd name="adj2" fmla="val 0"/>
            </a:avLst>
          </a:prstGeom>
          <a:solidFill>
            <a:srgbClr val="C03BC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71" name="Freeform 70">
            <a:extLst>
              <a:ext uri="{FF2B5EF4-FFF2-40B4-BE49-F238E27FC236}">
                <a16:creationId xmlns:a16="http://schemas.microsoft.com/office/drawing/2014/main" id="{DDC0B301-A159-72E2-CB9E-159B3968D33C}"/>
              </a:ext>
              <a:ext uri="{C183D7F6-B498-43B3-948B-1728B52AA6E4}">
                <adec:decorative xmlns:adec="http://schemas.microsoft.com/office/drawing/2017/decorative" val="1"/>
              </a:ext>
            </a:extLst>
          </p:cNvPr>
          <p:cNvSpPr/>
          <p:nvPr/>
        </p:nvSpPr>
        <p:spPr>
          <a:xfrm>
            <a:off x="10777379" y="312685"/>
            <a:ext cx="243045" cy="242963"/>
          </a:xfrm>
          <a:custGeom>
            <a:avLst/>
            <a:gdLst>
              <a:gd name="connsiteX0" fmla="*/ 361515 w 427508"/>
              <a:gd name="connsiteY0" fmla="*/ 294843 h 427363"/>
              <a:gd name="connsiteX1" fmla="*/ 372147 w 427508"/>
              <a:gd name="connsiteY1" fmla="*/ 299692 h 427363"/>
              <a:gd name="connsiteX2" fmla="*/ 423042 w 427508"/>
              <a:gd name="connsiteY2" fmla="*/ 350628 h 427363"/>
              <a:gd name="connsiteX3" fmla="*/ 423042 w 427508"/>
              <a:gd name="connsiteY3" fmla="*/ 372208 h 427363"/>
              <a:gd name="connsiteX4" fmla="*/ 372147 w 427508"/>
              <a:gd name="connsiteY4" fmla="*/ 423063 h 427363"/>
              <a:gd name="connsiteX5" fmla="*/ 351328 w 427508"/>
              <a:gd name="connsiteY5" fmla="*/ 423063 h 427363"/>
              <a:gd name="connsiteX6" fmla="*/ 350567 w 427508"/>
              <a:gd name="connsiteY6" fmla="*/ 401483 h 427363"/>
              <a:gd name="connsiteX7" fmla="*/ 375404 w 427508"/>
              <a:gd name="connsiteY7" fmla="*/ 376646 h 427363"/>
              <a:gd name="connsiteX8" fmla="*/ 235340 w 427508"/>
              <a:gd name="connsiteY8" fmla="*/ 376646 h 427363"/>
              <a:gd name="connsiteX9" fmla="*/ 260177 w 427508"/>
              <a:gd name="connsiteY9" fmla="*/ 401483 h 427363"/>
              <a:gd name="connsiteX10" fmla="*/ 260187 w 427508"/>
              <a:gd name="connsiteY10" fmla="*/ 422698 h 427363"/>
              <a:gd name="connsiteX11" fmla="*/ 238597 w 427508"/>
              <a:gd name="connsiteY11" fmla="*/ 423083 h 427363"/>
              <a:gd name="connsiteX12" fmla="*/ 187702 w 427508"/>
              <a:gd name="connsiteY12" fmla="*/ 372188 h 427363"/>
              <a:gd name="connsiteX13" fmla="*/ 187702 w 427508"/>
              <a:gd name="connsiteY13" fmla="*/ 350608 h 427363"/>
              <a:gd name="connsiteX14" fmla="*/ 238597 w 427508"/>
              <a:gd name="connsiteY14" fmla="*/ 299713 h 427363"/>
              <a:gd name="connsiteX15" fmla="*/ 259416 w 427508"/>
              <a:gd name="connsiteY15" fmla="*/ 299713 h 427363"/>
              <a:gd name="connsiteX16" fmla="*/ 260177 w 427508"/>
              <a:gd name="connsiteY16" fmla="*/ 321292 h 427363"/>
              <a:gd name="connsiteX17" fmla="*/ 260197 w 427508"/>
              <a:gd name="connsiteY17" fmla="*/ 321272 h 427363"/>
              <a:gd name="connsiteX18" fmla="*/ 235360 w 427508"/>
              <a:gd name="connsiteY18" fmla="*/ 346109 h 427363"/>
              <a:gd name="connsiteX19" fmla="*/ 375363 w 427508"/>
              <a:gd name="connsiteY19" fmla="*/ 346109 h 427363"/>
              <a:gd name="connsiteX20" fmla="*/ 350567 w 427508"/>
              <a:gd name="connsiteY20" fmla="*/ 321272 h 427363"/>
              <a:gd name="connsiteX21" fmla="*/ 349806 w 427508"/>
              <a:gd name="connsiteY21" fmla="*/ 320511 h 427363"/>
              <a:gd name="connsiteX22" fmla="*/ 350567 w 427508"/>
              <a:gd name="connsiteY22" fmla="*/ 298931 h 427363"/>
              <a:gd name="connsiteX23" fmla="*/ 361515 w 427508"/>
              <a:gd name="connsiteY23" fmla="*/ 294843 h 427363"/>
              <a:gd name="connsiteX24" fmla="*/ 45785 w 427508"/>
              <a:gd name="connsiteY24" fmla="*/ 244196 h 427363"/>
              <a:gd name="connsiteX25" fmla="*/ 279924 w 427508"/>
              <a:gd name="connsiteY25" fmla="*/ 244196 h 427363"/>
              <a:gd name="connsiteX26" fmla="*/ 325730 w 427508"/>
              <a:gd name="connsiteY26" fmla="*/ 289961 h 427363"/>
              <a:gd name="connsiteX27" fmla="*/ 325730 w 427508"/>
              <a:gd name="connsiteY27" fmla="*/ 290001 h 427363"/>
              <a:gd name="connsiteX28" fmla="*/ 325730 w 427508"/>
              <a:gd name="connsiteY28" fmla="*/ 308690 h 427363"/>
              <a:gd name="connsiteX29" fmla="*/ 323083 w 427508"/>
              <a:gd name="connsiteY29" fmla="*/ 325710 h 427363"/>
              <a:gd name="connsiteX30" fmla="*/ 281655 w 427508"/>
              <a:gd name="connsiteY30" fmla="*/ 325710 h 427363"/>
              <a:gd name="connsiteX31" fmla="*/ 264507 w 427508"/>
              <a:gd name="connsiteY31" fmla="*/ 278334 h 427363"/>
              <a:gd name="connsiteX32" fmla="*/ 224204 w 427508"/>
              <a:gd name="connsiteY32" fmla="*/ 285401 h 427363"/>
              <a:gd name="connsiteX33" fmla="*/ 173309 w 427508"/>
              <a:gd name="connsiteY33" fmla="*/ 336255 h 427363"/>
              <a:gd name="connsiteX34" fmla="*/ 173266 w 427508"/>
              <a:gd name="connsiteY34" fmla="*/ 386639 h 427363"/>
              <a:gd name="connsiteX35" fmla="*/ 173309 w 427508"/>
              <a:gd name="connsiteY35" fmla="*/ 386682 h 427363"/>
              <a:gd name="connsiteX36" fmla="*/ 192344 w 427508"/>
              <a:gd name="connsiteY36" fmla="*/ 405676 h 427363"/>
              <a:gd name="connsiteX37" fmla="*/ 162784 w 427508"/>
              <a:gd name="connsiteY37" fmla="*/ 407101 h 427363"/>
              <a:gd name="connsiteX38" fmla="*/ 10383 w 427508"/>
              <a:gd name="connsiteY38" fmla="*/ 341202 h 427363"/>
              <a:gd name="connsiteX39" fmla="*/ 0 w 427508"/>
              <a:gd name="connsiteY39" fmla="*/ 308711 h 427363"/>
              <a:gd name="connsiteX40" fmla="*/ 0 w 427508"/>
              <a:gd name="connsiteY40" fmla="*/ 289981 h 427363"/>
              <a:gd name="connsiteX41" fmla="*/ 45785 w 427508"/>
              <a:gd name="connsiteY41" fmla="*/ 244196 h 427363"/>
              <a:gd name="connsiteX42" fmla="*/ 162784 w 427508"/>
              <a:gd name="connsiteY42" fmla="*/ 0 h 427363"/>
              <a:gd name="connsiteX43" fmla="*/ 264574 w 427508"/>
              <a:gd name="connsiteY43" fmla="*/ 101791 h 427363"/>
              <a:gd name="connsiteX44" fmla="*/ 162784 w 427508"/>
              <a:gd name="connsiteY44" fmla="*/ 203581 h 427363"/>
              <a:gd name="connsiteX45" fmla="*/ 60993 w 427508"/>
              <a:gd name="connsiteY45" fmla="*/ 101791 h 427363"/>
              <a:gd name="connsiteX46" fmla="*/ 162784 w 427508"/>
              <a:gd name="connsiteY46" fmla="*/ 0 h 42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27508" h="427363">
                <a:moveTo>
                  <a:pt x="361515" y="294843"/>
                </a:moveTo>
                <a:cubicBezTo>
                  <a:pt x="365420" y="294981"/>
                  <a:pt x="369273" y="296608"/>
                  <a:pt x="372147" y="299692"/>
                </a:cubicBezTo>
                <a:lnTo>
                  <a:pt x="423042" y="350628"/>
                </a:lnTo>
                <a:cubicBezTo>
                  <a:pt x="428997" y="356589"/>
                  <a:pt x="428997" y="366247"/>
                  <a:pt x="423042" y="372208"/>
                </a:cubicBezTo>
                <a:lnTo>
                  <a:pt x="372147" y="423063"/>
                </a:lnTo>
                <a:cubicBezTo>
                  <a:pt x="366284" y="428527"/>
                  <a:pt x="357192" y="428527"/>
                  <a:pt x="351328" y="423063"/>
                </a:cubicBezTo>
                <a:cubicBezTo>
                  <a:pt x="345160" y="417314"/>
                  <a:pt x="344818" y="407652"/>
                  <a:pt x="350567" y="401483"/>
                </a:cubicBezTo>
                <a:lnTo>
                  <a:pt x="375404" y="376646"/>
                </a:lnTo>
                <a:lnTo>
                  <a:pt x="235340" y="376646"/>
                </a:lnTo>
                <a:lnTo>
                  <a:pt x="260177" y="401483"/>
                </a:lnTo>
                <a:cubicBezTo>
                  <a:pt x="265896" y="407397"/>
                  <a:pt x="265900" y="416778"/>
                  <a:pt x="260187" y="422698"/>
                </a:cubicBezTo>
                <a:cubicBezTo>
                  <a:pt x="254332" y="428765"/>
                  <a:pt x="244666" y="428938"/>
                  <a:pt x="238597" y="423083"/>
                </a:cubicBezTo>
                <a:lnTo>
                  <a:pt x="187702" y="372188"/>
                </a:lnTo>
                <a:cubicBezTo>
                  <a:pt x="181747" y="366227"/>
                  <a:pt x="181747" y="356569"/>
                  <a:pt x="187702" y="350608"/>
                </a:cubicBezTo>
                <a:lnTo>
                  <a:pt x="238597" y="299713"/>
                </a:lnTo>
                <a:cubicBezTo>
                  <a:pt x="244461" y="294249"/>
                  <a:pt x="253552" y="294249"/>
                  <a:pt x="259416" y="299713"/>
                </a:cubicBezTo>
                <a:cubicBezTo>
                  <a:pt x="265584" y="305462"/>
                  <a:pt x="265926" y="315124"/>
                  <a:pt x="260177" y="321292"/>
                </a:cubicBezTo>
                <a:lnTo>
                  <a:pt x="260197" y="321272"/>
                </a:lnTo>
                <a:lnTo>
                  <a:pt x="235360" y="346109"/>
                </a:lnTo>
                <a:lnTo>
                  <a:pt x="375363" y="346109"/>
                </a:lnTo>
                <a:lnTo>
                  <a:pt x="350567" y="321272"/>
                </a:lnTo>
                <a:cubicBezTo>
                  <a:pt x="350304" y="321028"/>
                  <a:pt x="350050" y="320773"/>
                  <a:pt x="349806" y="320511"/>
                </a:cubicBezTo>
                <a:cubicBezTo>
                  <a:pt x="344057" y="314340"/>
                  <a:pt x="344399" y="304680"/>
                  <a:pt x="350567" y="298931"/>
                </a:cubicBezTo>
                <a:cubicBezTo>
                  <a:pt x="353652" y="296057"/>
                  <a:pt x="357609" y="294705"/>
                  <a:pt x="361515" y="294843"/>
                </a:cubicBezTo>
                <a:close/>
                <a:moveTo>
                  <a:pt x="45785" y="244196"/>
                </a:moveTo>
                <a:lnTo>
                  <a:pt x="279924" y="244196"/>
                </a:lnTo>
                <a:cubicBezTo>
                  <a:pt x="305211" y="244183"/>
                  <a:pt x="325718" y="264674"/>
                  <a:pt x="325730" y="289961"/>
                </a:cubicBezTo>
                <a:cubicBezTo>
                  <a:pt x="325730" y="289975"/>
                  <a:pt x="325730" y="289987"/>
                  <a:pt x="325730" y="290001"/>
                </a:cubicBezTo>
                <a:lnTo>
                  <a:pt x="325730" y="308690"/>
                </a:lnTo>
                <a:cubicBezTo>
                  <a:pt x="325730" y="314492"/>
                  <a:pt x="324814" y="320233"/>
                  <a:pt x="323083" y="325710"/>
                </a:cubicBezTo>
                <a:lnTo>
                  <a:pt x="281655" y="325710"/>
                </a:lnTo>
                <a:cubicBezTo>
                  <a:pt x="290002" y="307892"/>
                  <a:pt x="282324" y="286681"/>
                  <a:pt x="264507" y="278334"/>
                </a:cubicBezTo>
                <a:cubicBezTo>
                  <a:pt x="250924" y="271970"/>
                  <a:pt x="234811" y="274796"/>
                  <a:pt x="224204" y="285401"/>
                </a:cubicBezTo>
                <a:lnTo>
                  <a:pt x="173309" y="336255"/>
                </a:lnTo>
                <a:cubicBezTo>
                  <a:pt x="159384" y="350156"/>
                  <a:pt x="159364" y="372715"/>
                  <a:pt x="173266" y="386639"/>
                </a:cubicBezTo>
                <a:cubicBezTo>
                  <a:pt x="173280" y="386654"/>
                  <a:pt x="173294" y="386668"/>
                  <a:pt x="173309" y="386682"/>
                </a:cubicBezTo>
                <a:lnTo>
                  <a:pt x="192344" y="405676"/>
                </a:lnTo>
                <a:cubicBezTo>
                  <a:pt x="182877" y="406613"/>
                  <a:pt x="173044" y="407101"/>
                  <a:pt x="162784" y="407101"/>
                </a:cubicBezTo>
                <a:cubicBezTo>
                  <a:pt x="93159" y="407101"/>
                  <a:pt x="41795" y="385257"/>
                  <a:pt x="10383" y="341202"/>
                </a:cubicBezTo>
                <a:cubicBezTo>
                  <a:pt x="3626" y="331715"/>
                  <a:pt x="-3" y="320358"/>
                  <a:pt x="0" y="308711"/>
                </a:cubicBezTo>
                <a:lnTo>
                  <a:pt x="0" y="289981"/>
                </a:lnTo>
                <a:cubicBezTo>
                  <a:pt x="0" y="264694"/>
                  <a:pt x="20499" y="244196"/>
                  <a:pt x="45785" y="244196"/>
                </a:cubicBezTo>
                <a:close/>
                <a:moveTo>
                  <a:pt x="162784" y="0"/>
                </a:moveTo>
                <a:cubicBezTo>
                  <a:pt x="219000" y="0"/>
                  <a:pt x="264574" y="45573"/>
                  <a:pt x="264574" y="101791"/>
                </a:cubicBezTo>
                <a:cubicBezTo>
                  <a:pt x="264574" y="158008"/>
                  <a:pt x="219000" y="203581"/>
                  <a:pt x="162784" y="203581"/>
                </a:cubicBezTo>
                <a:cubicBezTo>
                  <a:pt x="106566" y="203581"/>
                  <a:pt x="60993" y="158008"/>
                  <a:pt x="60993" y="101791"/>
                </a:cubicBezTo>
                <a:cubicBezTo>
                  <a:pt x="60993" y="45573"/>
                  <a:pt x="106566" y="0"/>
                  <a:pt x="162784" y="0"/>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sp>
        <p:nvSpPr>
          <p:cNvPr id="70" name="Rectangle 69">
            <a:extLst>
              <a:ext uri="{FF2B5EF4-FFF2-40B4-BE49-F238E27FC236}">
                <a16:creationId xmlns:a16="http://schemas.microsoft.com/office/drawing/2014/main" id="{26753CFE-1A5B-3431-CA2F-DD901EAC57FD}"/>
              </a:ext>
              <a:ext uri="{C183D7F6-B498-43B3-948B-1728B52AA6E4}">
                <adec:decorative xmlns:adec="http://schemas.microsoft.com/office/drawing/2017/decorative" val="0"/>
              </a:ext>
            </a:extLst>
          </p:cNvPr>
          <p:cNvSpPr/>
          <p:nvPr/>
        </p:nvSpPr>
        <p:spPr bwMode="auto">
          <a:xfrm>
            <a:off x="11101214" y="285996"/>
            <a:ext cx="1090784" cy="26296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11" rtl="0" eaLnBrk="1" fontAlgn="auto" latinLnBrk="0" hangingPunct="1">
              <a:lnSpc>
                <a:spcPct val="90000"/>
              </a:lnSpc>
              <a:spcBef>
                <a:spcPct val="0"/>
              </a:spcBef>
              <a:spcAft>
                <a:spcPts val="0"/>
              </a:spcAft>
              <a:buClrTx/>
              <a:buSzTx/>
              <a:buFontTx/>
              <a:buNone/>
              <a:tabLst/>
              <a:defRPr/>
            </a:pPr>
            <a:r>
              <a:rPr kumimoji="0" lang="en-US" sz="1100" b="1" i="0" u="none" strike="noStrike" kern="1200" cap="none" spc="0" normalizeH="0" baseline="0" noProof="0">
                <a:ln>
                  <a:noFill/>
                </a:ln>
                <a:solidFill>
                  <a:srgbClr val="FFFFFF"/>
                </a:solidFill>
                <a:effectLst/>
                <a:uLnTx/>
                <a:uFillTx/>
                <a:latin typeface="Segoe UI Semibold"/>
                <a:ea typeface="+mn-ea"/>
                <a:cs typeface="Segoe UI Semibold" panose="020B0402040204020203" pitchFamily="34" charset="0"/>
              </a:rPr>
              <a:t>Human change</a:t>
            </a:r>
          </a:p>
        </p:txBody>
      </p:sp>
      <p:sp>
        <p:nvSpPr>
          <p:cNvPr id="33" name="Rectangle 32">
            <a:extLst>
              <a:ext uri="{FF2B5EF4-FFF2-40B4-BE49-F238E27FC236}">
                <a16:creationId xmlns:a16="http://schemas.microsoft.com/office/drawing/2014/main" id="{64B4B407-BDDB-5BD0-7D9C-8F18EC0C717F}"/>
              </a:ext>
              <a:ext uri="{C183D7F6-B498-43B3-948B-1728B52AA6E4}">
                <adec:decorative xmlns:adec="http://schemas.microsoft.com/office/drawing/2017/decorative" val="1"/>
              </a:ext>
            </a:extLst>
          </p:cNvPr>
          <p:cNvSpPr/>
          <p:nvPr/>
        </p:nvSpPr>
        <p:spPr>
          <a:xfrm>
            <a:off x="3253757" y="3922822"/>
            <a:ext cx="6876403" cy="828860"/>
          </a:xfrm>
          <a:prstGeom prst="rect">
            <a:avLst/>
          </a:prstGeom>
          <a:gradFill flip="none" rotWithShape="1">
            <a:gsLst>
              <a:gs pos="100000">
                <a:schemeClr val="bg1">
                  <a:lumMod val="95000"/>
                  <a:alpha val="0"/>
                </a:schemeClr>
              </a:gs>
              <a:gs pos="0">
                <a:schemeClr val="bg1">
                  <a:lumMod val="95000"/>
                </a:schemeClr>
              </a:gs>
            </a:gsLst>
            <a:lin ang="0" scaled="1"/>
            <a:tileRect/>
          </a:gra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sp>
        <p:nvSpPr>
          <p:cNvPr id="50" name="Freeform: Shape 42">
            <a:extLst>
              <a:ext uri="{FF2B5EF4-FFF2-40B4-BE49-F238E27FC236}">
                <a16:creationId xmlns:a16="http://schemas.microsoft.com/office/drawing/2014/main" id="{3A58ABF1-2BB0-820E-2F53-12B15FF3836D}"/>
              </a:ext>
              <a:ext uri="{C183D7F6-B498-43B3-948B-1728B52AA6E4}">
                <adec:decorative xmlns:adec="http://schemas.microsoft.com/office/drawing/2017/decorative" val="1"/>
              </a:ext>
            </a:extLst>
          </p:cNvPr>
          <p:cNvSpPr/>
          <p:nvPr/>
        </p:nvSpPr>
        <p:spPr>
          <a:xfrm>
            <a:off x="1231338" y="3924049"/>
            <a:ext cx="3813009" cy="827630"/>
          </a:xfrm>
          <a:custGeom>
            <a:avLst/>
            <a:gdLst>
              <a:gd name="connsiteX0" fmla="*/ 2175034 w 2175033"/>
              <a:gd name="connsiteY0" fmla="*/ 522351 h 522350"/>
              <a:gd name="connsiteX1" fmla="*/ 1873472 w 2175033"/>
              <a:gd name="connsiteY1" fmla="*/ 0 h 522350"/>
              <a:gd name="connsiteX2" fmla="*/ 301562 w 2175033"/>
              <a:gd name="connsiteY2" fmla="*/ 0 h 522350"/>
              <a:gd name="connsiteX3" fmla="*/ 0 w 2175033"/>
              <a:gd name="connsiteY3" fmla="*/ 522351 h 522350"/>
              <a:gd name="connsiteX4" fmla="*/ 2175034 w 2175033"/>
              <a:gd name="connsiteY4" fmla="*/ 522351 h 52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033" h="522350">
                <a:moveTo>
                  <a:pt x="2175034" y="522351"/>
                </a:moveTo>
                <a:lnTo>
                  <a:pt x="1873472" y="0"/>
                </a:lnTo>
                <a:lnTo>
                  <a:pt x="301562" y="0"/>
                </a:lnTo>
                <a:lnTo>
                  <a:pt x="0" y="522351"/>
                </a:lnTo>
                <a:lnTo>
                  <a:pt x="2175034" y="522351"/>
                </a:lnTo>
                <a:close/>
              </a:path>
            </a:pathLst>
          </a:custGeom>
          <a:solidFill>
            <a:srgbClr val="2A446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2F2F2"/>
              </a:solidFill>
              <a:effectLst/>
              <a:uLnTx/>
              <a:uFillTx/>
              <a:latin typeface="Segoe UI"/>
              <a:ea typeface="+mn-ea"/>
              <a:cs typeface="Segoe UI" pitchFamily="34" charset="0"/>
            </a:endParaRPr>
          </a:p>
        </p:txBody>
      </p:sp>
      <p:sp>
        <p:nvSpPr>
          <p:cNvPr id="59" name="Oval 58">
            <a:extLst>
              <a:ext uri="{FF2B5EF4-FFF2-40B4-BE49-F238E27FC236}">
                <a16:creationId xmlns:a16="http://schemas.microsoft.com/office/drawing/2014/main" id="{D1029A64-502C-991C-A02B-379E6536193B}"/>
              </a:ext>
              <a:ext uri="{C183D7F6-B498-43B3-948B-1728B52AA6E4}">
                <adec:decorative xmlns:adec="http://schemas.microsoft.com/office/drawing/2017/decorative" val="0"/>
              </a:ext>
            </a:extLst>
          </p:cNvPr>
          <p:cNvSpPr/>
          <p:nvPr/>
        </p:nvSpPr>
        <p:spPr>
          <a:xfrm>
            <a:off x="3001204" y="4064614"/>
            <a:ext cx="273276" cy="273276"/>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78D4"/>
                </a:solidFill>
                <a:effectLst/>
                <a:uLnTx/>
                <a:uFillTx/>
                <a:latin typeface="Segoe UI Semibold" panose="020B0502040204020203" pitchFamily="34" charset="0"/>
                <a:ea typeface="+mn-ea"/>
                <a:cs typeface="Segoe UI Semibold" panose="020B0502040204020203" pitchFamily="34" charset="0"/>
              </a:rPr>
              <a:t>1</a:t>
            </a:r>
          </a:p>
        </p:txBody>
      </p:sp>
      <p:sp>
        <p:nvSpPr>
          <p:cNvPr id="55" name="TextBox 54">
            <a:extLst>
              <a:ext uri="{FF2B5EF4-FFF2-40B4-BE49-F238E27FC236}">
                <a16:creationId xmlns:a16="http://schemas.microsoft.com/office/drawing/2014/main" id="{7C711478-FB9B-62E2-7CE9-317776C68173}"/>
              </a:ext>
            </a:extLst>
          </p:cNvPr>
          <p:cNvSpPr txBox="1"/>
          <p:nvPr/>
        </p:nvSpPr>
        <p:spPr>
          <a:xfrm>
            <a:off x="2283202" y="4287964"/>
            <a:ext cx="1709280" cy="2793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Segoe UI Semibold" panose="020B0502040204020203" pitchFamily="34" charset="0"/>
                <a:ea typeface="+mn-ea"/>
                <a:cs typeface="Segoe UI Semibold" panose="020B0502040204020203" pitchFamily="34" charset="0"/>
              </a:rPr>
              <a:t>Individual value</a:t>
            </a:r>
          </a:p>
        </p:txBody>
      </p:sp>
      <p:sp>
        <p:nvSpPr>
          <p:cNvPr id="34" name="TextBox 33">
            <a:extLst>
              <a:ext uri="{FF2B5EF4-FFF2-40B4-BE49-F238E27FC236}">
                <a16:creationId xmlns:a16="http://schemas.microsoft.com/office/drawing/2014/main" id="{ADFF1A4A-FC21-8342-4389-C279FCB8729B}"/>
              </a:ext>
            </a:extLst>
          </p:cNvPr>
          <p:cNvSpPr txBox="1"/>
          <p:nvPr/>
        </p:nvSpPr>
        <p:spPr>
          <a:xfrm>
            <a:off x="3992483" y="4071868"/>
            <a:ext cx="2362509" cy="584775"/>
          </a:xfrm>
          <a:prstGeom prst="rect">
            <a:avLst/>
          </a:prstGeom>
          <a:noFill/>
        </p:spPr>
        <p:txBody>
          <a:bodyPr wrap="square" lIns="91440" tIns="45720" rIns="91440" bIns="4572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78D4"/>
                </a:solidFill>
                <a:effectLst/>
                <a:uLnTx/>
                <a:uFillTx/>
                <a:latin typeface="Segoe UI Semibold"/>
                <a:ea typeface="+mn-ea"/>
                <a:cs typeface="+mn-cs"/>
              </a:rPr>
              <a:t>Foundational</a:t>
            </a:r>
            <a:br>
              <a:rPr kumimoji="0" lang="en-US" sz="1600" b="0" i="0" u="none" strike="noStrike" kern="1200" cap="none" spc="0" normalizeH="0" baseline="0" noProof="0" dirty="0">
                <a:ln>
                  <a:noFill/>
                </a:ln>
                <a:solidFill>
                  <a:srgbClr val="0078D4"/>
                </a:solidFill>
                <a:effectLst/>
                <a:uLnTx/>
                <a:uFillTx/>
                <a:latin typeface="Segoe UI Semibold"/>
                <a:ea typeface="+mn-ea"/>
                <a:cs typeface="+mn-cs"/>
              </a:rPr>
            </a:br>
            <a:r>
              <a:rPr kumimoji="0" lang="en-US" sz="1600" b="0" i="0" u="none" strike="noStrike" kern="1200" cap="none" spc="0" normalizeH="0" baseline="0" noProof="0" dirty="0">
                <a:ln>
                  <a:noFill/>
                </a:ln>
                <a:solidFill>
                  <a:srgbClr val="0078D4"/>
                </a:solidFill>
                <a:effectLst/>
                <a:uLnTx/>
                <a:uFillTx/>
                <a:latin typeface="Segoe UI Semibold"/>
                <a:ea typeface="+mn-ea"/>
                <a:cs typeface="+mn-cs"/>
              </a:rPr>
              <a:t>skills</a:t>
            </a:r>
            <a:endParaRPr kumimoji="0" lang="en-US" sz="1800" b="0" i="0" u="none" strike="noStrike" kern="1200" cap="none" spc="0" normalizeH="0" baseline="0" noProof="0" dirty="0">
              <a:ln>
                <a:noFill/>
              </a:ln>
              <a:solidFill>
                <a:srgbClr val="0078D4"/>
              </a:solidFill>
              <a:effectLst/>
              <a:uLnTx/>
              <a:uFillTx/>
              <a:latin typeface="Segoe UI"/>
              <a:ea typeface="+mn-ea"/>
              <a:cs typeface="+mn-cs"/>
            </a:endParaRPr>
          </a:p>
        </p:txBody>
      </p:sp>
      <p:sp>
        <p:nvSpPr>
          <p:cNvPr id="36" name="TextBox 35">
            <a:extLst>
              <a:ext uri="{FF2B5EF4-FFF2-40B4-BE49-F238E27FC236}">
                <a16:creationId xmlns:a16="http://schemas.microsoft.com/office/drawing/2014/main" id="{246FD0B4-FB42-D850-89BE-022D3BB353CD}"/>
              </a:ext>
            </a:extLst>
          </p:cNvPr>
          <p:cNvSpPr txBox="1"/>
          <p:nvPr/>
        </p:nvSpPr>
        <p:spPr>
          <a:xfrm>
            <a:off x="6602151" y="4118427"/>
            <a:ext cx="4003824" cy="437651"/>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a:ea typeface="+mn-ea"/>
                <a:cs typeface="+mn-cs"/>
              </a:rPr>
              <a:t>Inspire quick wins to reach value tipping point</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a:ea typeface="+mn-ea"/>
                <a:cs typeface="+mn-cs"/>
              </a:rPr>
              <a:t>Master basic prompts (e.g., summarization, revision)</a:t>
            </a:r>
          </a:p>
        </p:txBody>
      </p:sp>
      <p:sp>
        <p:nvSpPr>
          <p:cNvPr id="38" name="Rectangle 37">
            <a:extLst>
              <a:ext uri="{FF2B5EF4-FFF2-40B4-BE49-F238E27FC236}">
                <a16:creationId xmlns:a16="http://schemas.microsoft.com/office/drawing/2014/main" id="{D544792E-86E3-4993-6D3B-887E6A481522}"/>
              </a:ext>
              <a:ext uri="{C183D7F6-B498-43B3-948B-1728B52AA6E4}">
                <adec:decorative xmlns:adec="http://schemas.microsoft.com/office/drawing/2017/decorative" val="1"/>
              </a:ext>
            </a:extLst>
          </p:cNvPr>
          <p:cNvSpPr/>
          <p:nvPr/>
        </p:nvSpPr>
        <p:spPr>
          <a:xfrm>
            <a:off x="3253757" y="3007228"/>
            <a:ext cx="6876404" cy="828860"/>
          </a:xfrm>
          <a:prstGeom prst="rect">
            <a:avLst/>
          </a:prstGeom>
          <a:gradFill flip="none" rotWithShape="1">
            <a:gsLst>
              <a:gs pos="100000">
                <a:schemeClr val="bg1">
                  <a:lumMod val="95000"/>
                  <a:alpha val="0"/>
                </a:schemeClr>
              </a:gs>
              <a:gs pos="0">
                <a:schemeClr val="bg1">
                  <a:lumMod val="95000"/>
                </a:schemeClr>
              </a:gs>
            </a:gsLst>
            <a:lin ang="0" scaled="1"/>
            <a:tileRect/>
          </a:gra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sp>
        <p:nvSpPr>
          <p:cNvPr id="49" name="Freeform: Shape 41">
            <a:extLst>
              <a:ext uri="{FF2B5EF4-FFF2-40B4-BE49-F238E27FC236}">
                <a16:creationId xmlns:a16="http://schemas.microsoft.com/office/drawing/2014/main" id="{168D17F0-A0FB-0A40-A96F-12122ACF212A}"/>
              </a:ext>
              <a:ext uri="{C183D7F6-B498-43B3-948B-1728B52AA6E4}">
                <adec:decorative xmlns:adec="http://schemas.microsoft.com/office/drawing/2017/decorative" val="1"/>
              </a:ext>
            </a:extLst>
          </p:cNvPr>
          <p:cNvSpPr/>
          <p:nvPr/>
        </p:nvSpPr>
        <p:spPr>
          <a:xfrm>
            <a:off x="1816941" y="3007225"/>
            <a:ext cx="2641806" cy="827630"/>
          </a:xfrm>
          <a:custGeom>
            <a:avLst/>
            <a:gdLst>
              <a:gd name="connsiteX0" fmla="*/ 301561 w 1506950"/>
              <a:gd name="connsiteY0" fmla="*/ 0 h 522350"/>
              <a:gd name="connsiteX1" fmla="*/ 0 w 1506950"/>
              <a:gd name="connsiteY1" fmla="*/ 522351 h 522350"/>
              <a:gd name="connsiteX2" fmla="*/ 1506950 w 1506950"/>
              <a:gd name="connsiteY2" fmla="*/ 522351 h 522350"/>
              <a:gd name="connsiteX3" fmla="*/ 1205389 w 1506950"/>
              <a:gd name="connsiteY3" fmla="*/ 0 h 522350"/>
              <a:gd name="connsiteX4" fmla="*/ 301561 w 1506950"/>
              <a:gd name="connsiteY4" fmla="*/ 0 h 52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6950" h="522350">
                <a:moveTo>
                  <a:pt x="301561" y="0"/>
                </a:moveTo>
                <a:lnTo>
                  <a:pt x="0" y="522351"/>
                </a:lnTo>
                <a:lnTo>
                  <a:pt x="1506950" y="522351"/>
                </a:lnTo>
                <a:lnTo>
                  <a:pt x="1205389" y="0"/>
                </a:lnTo>
                <a:lnTo>
                  <a:pt x="301561" y="0"/>
                </a:lnTo>
                <a:close/>
              </a:path>
            </a:pathLst>
          </a:custGeom>
          <a:solidFill>
            <a:srgbClr val="0078D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2F2F2"/>
              </a:solidFill>
              <a:effectLst/>
              <a:uLnTx/>
              <a:uFillTx/>
              <a:latin typeface="Segoe UI"/>
              <a:ea typeface="+mn-ea"/>
              <a:cs typeface="Segoe UI" pitchFamily="34" charset="0"/>
            </a:endParaRPr>
          </a:p>
        </p:txBody>
      </p:sp>
      <p:sp>
        <p:nvSpPr>
          <p:cNvPr id="58" name="Oval 57">
            <a:extLst>
              <a:ext uri="{FF2B5EF4-FFF2-40B4-BE49-F238E27FC236}">
                <a16:creationId xmlns:a16="http://schemas.microsoft.com/office/drawing/2014/main" id="{0DE858AC-B7A5-814F-0C6D-91F76C95A9B9}"/>
              </a:ext>
              <a:ext uri="{C183D7F6-B498-43B3-948B-1728B52AA6E4}">
                <adec:decorative xmlns:adec="http://schemas.microsoft.com/office/drawing/2017/decorative" val="0"/>
              </a:ext>
            </a:extLst>
          </p:cNvPr>
          <p:cNvSpPr/>
          <p:nvPr/>
        </p:nvSpPr>
        <p:spPr>
          <a:xfrm>
            <a:off x="3001204" y="3058900"/>
            <a:ext cx="273276" cy="273276"/>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78D4"/>
                </a:solidFill>
                <a:effectLst/>
                <a:uLnTx/>
                <a:uFillTx/>
                <a:latin typeface="Segoe UI Semibold" panose="020B0502040204020203" pitchFamily="34" charset="0"/>
                <a:ea typeface="+mn-ea"/>
                <a:cs typeface="Segoe UI Semibold" panose="020B0502040204020203" pitchFamily="34" charset="0"/>
              </a:rPr>
              <a:t>2</a:t>
            </a:r>
          </a:p>
        </p:txBody>
      </p:sp>
      <p:cxnSp>
        <p:nvCxnSpPr>
          <p:cNvPr id="41" name="Straight Connector 40">
            <a:extLst>
              <a:ext uri="{FF2B5EF4-FFF2-40B4-BE49-F238E27FC236}">
                <a16:creationId xmlns:a16="http://schemas.microsoft.com/office/drawing/2014/main" id="{2FF7B892-BFC4-6E90-8FA5-6D6BD95601B8}"/>
              </a:ext>
              <a:ext uri="{C183D7F6-B498-43B3-948B-1728B52AA6E4}">
                <adec:decorative xmlns:adec="http://schemas.microsoft.com/office/drawing/2017/decorative" val="1"/>
              </a:ext>
            </a:extLst>
          </p:cNvPr>
          <p:cNvCxnSpPr>
            <a:cxnSpLocks/>
          </p:cNvCxnSpPr>
          <p:nvPr/>
        </p:nvCxnSpPr>
        <p:spPr>
          <a:xfrm>
            <a:off x="6501256" y="3098765"/>
            <a:ext cx="0" cy="645787"/>
          </a:xfrm>
          <a:prstGeom prst="line">
            <a:avLst/>
          </a:prstGeom>
          <a:ln w="12700">
            <a:solidFill>
              <a:schemeClr val="bg1">
                <a:lumMod val="85000"/>
              </a:schemeClr>
            </a:solidFill>
            <a:tailEnd type="none" w="lg" len="sm"/>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25EA9DAA-7464-6343-61FB-07C7E5BDE6E3}"/>
              </a:ext>
            </a:extLst>
          </p:cNvPr>
          <p:cNvSpPr txBox="1"/>
          <p:nvPr/>
        </p:nvSpPr>
        <p:spPr>
          <a:xfrm>
            <a:off x="2283202" y="3281365"/>
            <a:ext cx="1709280" cy="2793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Segoe UI Semibold" panose="020B0502040204020203" pitchFamily="34" charset="0"/>
                <a:ea typeface="+mn-ea"/>
                <a:cs typeface="Segoe UI Semibold" panose="020B0502040204020203" pitchFamily="34" charset="0"/>
              </a:rPr>
              <a:t>Departmental value</a:t>
            </a:r>
          </a:p>
        </p:txBody>
      </p:sp>
      <p:sp>
        <p:nvSpPr>
          <p:cNvPr id="39" name="TextBox 38">
            <a:extLst>
              <a:ext uri="{FF2B5EF4-FFF2-40B4-BE49-F238E27FC236}">
                <a16:creationId xmlns:a16="http://schemas.microsoft.com/office/drawing/2014/main" id="{2672AB03-87EE-D9D7-8178-1AF53CE235B6}"/>
              </a:ext>
            </a:extLst>
          </p:cNvPr>
          <p:cNvSpPr txBox="1"/>
          <p:nvPr/>
        </p:nvSpPr>
        <p:spPr>
          <a:xfrm>
            <a:off x="4710484" y="3156274"/>
            <a:ext cx="1644508" cy="584775"/>
          </a:xfrm>
          <a:prstGeom prst="rect">
            <a:avLst/>
          </a:prstGeom>
          <a:noFill/>
        </p:spPr>
        <p:txBody>
          <a:bodyPr wrap="square" lIns="91440" tIns="45720" rIns="91440" bIns="4572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78D4"/>
                </a:solidFill>
                <a:effectLst/>
                <a:uLnTx/>
                <a:uFillTx/>
                <a:latin typeface="Segoe UI Semibold"/>
                <a:ea typeface="+mn-ea"/>
                <a:cs typeface="+mn-cs"/>
              </a:rPr>
              <a:t>Departmental skills</a:t>
            </a:r>
          </a:p>
        </p:txBody>
      </p:sp>
      <p:sp>
        <p:nvSpPr>
          <p:cNvPr id="40" name="TextBox 39">
            <a:extLst>
              <a:ext uri="{FF2B5EF4-FFF2-40B4-BE49-F238E27FC236}">
                <a16:creationId xmlns:a16="http://schemas.microsoft.com/office/drawing/2014/main" id="{BFE1947E-12B8-6ED3-FACC-C13AD30A496B}"/>
              </a:ext>
            </a:extLst>
          </p:cNvPr>
          <p:cNvSpPr txBox="1"/>
          <p:nvPr/>
        </p:nvSpPr>
        <p:spPr>
          <a:xfrm>
            <a:off x="6602152" y="3202833"/>
            <a:ext cx="3134583" cy="437651"/>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a:ea typeface="+mn-ea"/>
                <a:cs typeface="+mn-cs"/>
              </a:rPr>
              <a:t>Use role-specific and multi-step prompts</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a:ea typeface="+mn-ea"/>
                <a:cs typeface="+mn-cs"/>
              </a:rPr>
              <a:t>Extend usage to role-based processes</a:t>
            </a:r>
          </a:p>
        </p:txBody>
      </p:sp>
      <p:sp>
        <p:nvSpPr>
          <p:cNvPr id="45" name="Rectangle 44">
            <a:extLst>
              <a:ext uri="{FF2B5EF4-FFF2-40B4-BE49-F238E27FC236}">
                <a16:creationId xmlns:a16="http://schemas.microsoft.com/office/drawing/2014/main" id="{28BD862C-412E-BB66-F4A7-3ECBC9D08A54}"/>
              </a:ext>
              <a:ext uri="{C183D7F6-B498-43B3-948B-1728B52AA6E4}">
                <adec:decorative xmlns:adec="http://schemas.microsoft.com/office/drawing/2017/decorative" val="1"/>
              </a:ext>
            </a:extLst>
          </p:cNvPr>
          <p:cNvSpPr/>
          <p:nvPr/>
        </p:nvSpPr>
        <p:spPr>
          <a:xfrm>
            <a:off x="3253757" y="2040923"/>
            <a:ext cx="6876404" cy="877112"/>
          </a:xfrm>
          <a:prstGeom prst="rect">
            <a:avLst/>
          </a:prstGeom>
          <a:gradFill flip="none" rotWithShape="1">
            <a:gsLst>
              <a:gs pos="100000">
                <a:schemeClr val="bg1">
                  <a:lumMod val="95000"/>
                  <a:alpha val="0"/>
                </a:schemeClr>
              </a:gs>
              <a:gs pos="0">
                <a:schemeClr val="bg1">
                  <a:lumMod val="95000"/>
                </a:schemeClr>
              </a:gs>
            </a:gsLst>
            <a:lin ang="0" scaled="1"/>
            <a:tileRect/>
          </a:gra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sp>
        <p:nvSpPr>
          <p:cNvPr id="51" name="Freeform: Shape 56">
            <a:extLst>
              <a:ext uri="{FF2B5EF4-FFF2-40B4-BE49-F238E27FC236}">
                <a16:creationId xmlns:a16="http://schemas.microsoft.com/office/drawing/2014/main" id="{2870F01E-73CE-DDD2-260E-158215647DC0}"/>
              </a:ext>
              <a:ext uri="{C183D7F6-B498-43B3-948B-1728B52AA6E4}">
                <adec:decorative xmlns:adec="http://schemas.microsoft.com/office/drawing/2017/decorative" val="1"/>
              </a:ext>
            </a:extLst>
          </p:cNvPr>
          <p:cNvSpPr/>
          <p:nvPr/>
        </p:nvSpPr>
        <p:spPr>
          <a:xfrm>
            <a:off x="2402709" y="1767136"/>
            <a:ext cx="1470267" cy="1150899"/>
          </a:xfrm>
          <a:custGeom>
            <a:avLst/>
            <a:gdLst>
              <a:gd name="connsiteX0" fmla="*/ 838676 w 838676"/>
              <a:gd name="connsiteY0" fmla="*/ 726377 h 726376"/>
              <a:gd name="connsiteX1" fmla="*/ 419290 w 838676"/>
              <a:gd name="connsiteY1" fmla="*/ 0 h 726376"/>
              <a:gd name="connsiteX2" fmla="*/ 0 w 838676"/>
              <a:gd name="connsiteY2" fmla="*/ 726377 h 726376"/>
              <a:gd name="connsiteX3" fmla="*/ 838676 w 838676"/>
              <a:gd name="connsiteY3" fmla="*/ 726377 h 726376"/>
            </a:gdLst>
            <a:ahLst/>
            <a:cxnLst>
              <a:cxn ang="0">
                <a:pos x="connsiteX0" y="connsiteY0"/>
              </a:cxn>
              <a:cxn ang="0">
                <a:pos x="connsiteX1" y="connsiteY1"/>
              </a:cxn>
              <a:cxn ang="0">
                <a:pos x="connsiteX2" y="connsiteY2"/>
              </a:cxn>
              <a:cxn ang="0">
                <a:pos x="connsiteX3" y="connsiteY3"/>
              </a:cxn>
            </a:cxnLst>
            <a:rect l="l" t="t" r="r" b="b"/>
            <a:pathLst>
              <a:path w="838676" h="726376">
                <a:moveTo>
                  <a:pt x="838676" y="726377"/>
                </a:moveTo>
                <a:lnTo>
                  <a:pt x="419290" y="0"/>
                </a:lnTo>
                <a:lnTo>
                  <a:pt x="0" y="726377"/>
                </a:lnTo>
                <a:lnTo>
                  <a:pt x="838676" y="726377"/>
                </a:lnTo>
                <a:close/>
              </a:path>
            </a:pathLst>
          </a:custGeom>
          <a:solidFill>
            <a:srgbClr val="8DC8E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2F2F2"/>
              </a:solidFill>
              <a:effectLst/>
              <a:uLnTx/>
              <a:uFillTx/>
              <a:latin typeface="Segoe UI"/>
              <a:ea typeface="+mn-ea"/>
              <a:cs typeface="Segoe UI" pitchFamily="34" charset="0"/>
            </a:endParaRPr>
          </a:p>
        </p:txBody>
      </p:sp>
      <p:sp>
        <p:nvSpPr>
          <p:cNvPr id="56" name="Oval 55">
            <a:extLst>
              <a:ext uri="{FF2B5EF4-FFF2-40B4-BE49-F238E27FC236}">
                <a16:creationId xmlns:a16="http://schemas.microsoft.com/office/drawing/2014/main" id="{C40288F8-1465-25F9-3B7B-27782AED8ED7}"/>
              </a:ext>
              <a:ext uri="{C183D7F6-B498-43B3-948B-1728B52AA6E4}">
                <adec:decorative xmlns:adec="http://schemas.microsoft.com/office/drawing/2017/decorative" val="0"/>
              </a:ext>
            </a:extLst>
          </p:cNvPr>
          <p:cNvSpPr/>
          <p:nvPr/>
        </p:nvSpPr>
        <p:spPr>
          <a:xfrm>
            <a:off x="3001204" y="2199040"/>
            <a:ext cx="273276" cy="273276"/>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78D4"/>
                </a:solidFill>
                <a:effectLst/>
                <a:uLnTx/>
                <a:uFillTx/>
                <a:latin typeface="Segoe UI Semibold" panose="020B0502040204020203" pitchFamily="34" charset="0"/>
                <a:ea typeface="+mn-ea"/>
                <a:cs typeface="Segoe UI Semibold" panose="020B0502040204020203" pitchFamily="34" charset="0"/>
              </a:rPr>
              <a:t>3</a:t>
            </a:r>
          </a:p>
        </p:txBody>
      </p:sp>
      <p:cxnSp>
        <p:nvCxnSpPr>
          <p:cNvPr id="47" name="Straight Connector 46">
            <a:extLst>
              <a:ext uri="{FF2B5EF4-FFF2-40B4-BE49-F238E27FC236}">
                <a16:creationId xmlns:a16="http://schemas.microsoft.com/office/drawing/2014/main" id="{6A1EB445-22C4-BBF4-D210-7AD0DD30182C}"/>
              </a:ext>
              <a:ext uri="{C183D7F6-B498-43B3-948B-1728B52AA6E4}">
                <adec:decorative xmlns:adec="http://schemas.microsoft.com/office/drawing/2017/decorative" val="1"/>
              </a:ext>
            </a:extLst>
          </p:cNvPr>
          <p:cNvCxnSpPr>
            <a:cxnSpLocks/>
          </p:cNvCxnSpPr>
          <p:nvPr/>
        </p:nvCxnSpPr>
        <p:spPr>
          <a:xfrm>
            <a:off x="6501256" y="2137788"/>
            <a:ext cx="0" cy="683382"/>
          </a:xfrm>
          <a:prstGeom prst="line">
            <a:avLst/>
          </a:prstGeom>
          <a:ln w="12700">
            <a:solidFill>
              <a:schemeClr val="bg1">
                <a:lumMod val="85000"/>
              </a:schemeClr>
            </a:solidFill>
            <a:tailEnd type="none" w="lg" len="sm"/>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A5B248E-A6FF-D4B7-479D-37E3A4BF0647}"/>
              </a:ext>
              <a:ext uri="{C183D7F6-B498-43B3-948B-1728B52AA6E4}">
                <adec:decorative xmlns:adec="http://schemas.microsoft.com/office/drawing/2017/decorative" val="1"/>
              </a:ext>
            </a:extLst>
          </p:cNvPr>
          <p:cNvCxnSpPr>
            <a:cxnSpLocks/>
          </p:cNvCxnSpPr>
          <p:nvPr/>
        </p:nvCxnSpPr>
        <p:spPr>
          <a:xfrm>
            <a:off x="6501256" y="4014358"/>
            <a:ext cx="0" cy="645787"/>
          </a:xfrm>
          <a:prstGeom prst="line">
            <a:avLst/>
          </a:prstGeom>
          <a:ln w="12700">
            <a:solidFill>
              <a:schemeClr val="bg1">
                <a:lumMod val="85000"/>
              </a:schemeClr>
            </a:solidFill>
            <a:tailEnd type="none" w="lg" len="sm"/>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A857F180-FFE0-F646-2928-8CA17F4B622F}"/>
              </a:ext>
            </a:extLst>
          </p:cNvPr>
          <p:cNvSpPr txBox="1"/>
          <p:nvPr/>
        </p:nvSpPr>
        <p:spPr>
          <a:xfrm>
            <a:off x="2647549" y="2492117"/>
            <a:ext cx="98058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Segoe UI Semibold" panose="020B0502040204020203" pitchFamily="34" charset="0"/>
                <a:ea typeface="+mn-ea"/>
                <a:cs typeface="Segoe UI Semibold" panose="020B0502040204020203" pitchFamily="34" charset="0"/>
              </a:rPr>
              <a:t>Org value</a:t>
            </a:r>
          </a:p>
        </p:txBody>
      </p:sp>
      <p:sp>
        <p:nvSpPr>
          <p:cNvPr id="46" name="TextBox 45">
            <a:extLst>
              <a:ext uri="{FF2B5EF4-FFF2-40B4-BE49-F238E27FC236}">
                <a16:creationId xmlns:a16="http://schemas.microsoft.com/office/drawing/2014/main" id="{6B93AB17-184E-4673-DD68-0139AE9DB6C9}"/>
              </a:ext>
            </a:extLst>
          </p:cNvPr>
          <p:cNvSpPr txBox="1"/>
          <p:nvPr/>
        </p:nvSpPr>
        <p:spPr>
          <a:xfrm>
            <a:off x="3992483" y="2214095"/>
            <a:ext cx="2362509" cy="584775"/>
          </a:xfrm>
          <a:prstGeom prst="rect">
            <a:avLst/>
          </a:prstGeom>
          <a:noFill/>
        </p:spPr>
        <p:txBody>
          <a:bodyPr wrap="square" lIns="91440" tIns="45720" rIns="91440" bIns="4572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78D4"/>
                </a:solidFill>
                <a:effectLst/>
                <a:uLnTx/>
                <a:uFillTx/>
                <a:latin typeface="Segoe UI Semibold"/>
                <a:ea typeface="+mn-ea"/>
                <a:cs typeface="+mn-cs"/>
              </a:rPr>
              <a:t>Advanced</a:t>
            </a:r>
            <a:endParaRPr kumimoji="0" lang="en-US" sz="1800" b="0" i="0" u="none" strike="noStrike" kern="1200" cap="none" spc="0" normalizeH="0" baseline="0" noProof="0" dirty="0">
              <a:ln>
                <a:noFill/>
              </a:ln>
              <a:solidFill>
                <a:srgbClr val="0078D4"/>
              </a:solidFill>
              <a:effectLst/>
              <a:uLnTx/>
              <a:uFillTx/>
              <a:latin typeface="Segoe UI"/>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78D4"/>
                </a:solidFill>
                <a:effectLst/>
                <a:uLnTx/>
                <a:uFillTx/>
                <a:latin typeface="Segoe UI Semibold"/>
                <a:ea typeface="+mn-ea"/>
                <a:cs typeface="+mn-cs"/>
              </a:rPr>
              <a:t>skills</a:t>
            </a:r>
            <a:endParaRPr kumimoji="0" lang="en-US" sz="1800" b="0" i="0" u="none" strike="noStrike" kern="1200" cap="none" spc="0" normalizeH="0" baseline="0" noProof="0" dirty="0">
              <a:ln>
                <a:noFill/>
              </a:ln>
              <a:solidFill>
                <a:srgbClr val="0078D4"/>
              </a:solidFill>
              <a:effectLst/>
              <a:uLnTx/>
              <a:uFillTx/>
              <a:latin typeface="Segoe UI"/>
              <a:ea typeface="+mn-ea"/>
              <a:cs typeface="+mn-cs"/>
            </a:endParaRPr>
          </a:p>
        </p:txBody>
      </p:sp>
      <p:sp>
        <p:nvSpPr>
          <p:cNvPr id="48" name="TextBox 47">
            <a:extLst>
              <a:ext uri="{FF2B5EF4-FFF2-40B4-BE49-F238E27FC236}">
                <a16:creationId xmlns:a16="http://schemas.microsoft.com/office/drawing/2014/main" id="{67029A84-25FD-4BA0-C91D-E3E4C0F51F7D}"/>
              </a:ext>
            </a:extLst>
          </p:cNvPr>
          <p:cNvSpPr txBox="1"/>
          <p:nvPr/>
        </p:nvSpPr>
        <p:spPr>
          <a:xfrm>
            <a:off x="6602151" y="2260653"/>
            <a:ext cx="3757177" cy="437652"/>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a:ea typeface="+mn-ea"/>
                <a:cs typeface="+mn-cs"/>
              </a:rPr>
              <a:t>Generate synergies across departments with extensibility</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a:ea typeface="+mn-ea"/>
                <a:cs typeface="+mn-cs"/>
              </a:rPr>
              <a:t>Streamline and automate cross-business process flows</a:t>
            </a:r>
          </a:p>
        </p:txBody>
      </p:sp>
      <p:sp useBgFill="1">
        <p:nvSpPr>
          <p:cNvPr id="12" name="Rounded Rectangle 1">
            <a:extLst>
              <a:ext uri="{FF2B5EF4-FFF2-40B4-BE49-F238E27FC236}">
                <a16:creationId xmlns:a16="http://schemas.microsoft.com/office/drawing/2014/main" id="{5AD4789F-5D5E-3228-C7FB-FD9BD74F9425}"/>
              </a:ext>
              <a:ext uri="{C183D7F6-B498-43B3-948B-1728B52AA6E4}">
                <adec:decorative xmlns:adec="http://schemas.microsoft.com/office/drawing/2017/decorative" val="1"/>
              </a:ext>
            </a:extLst>
          </p:cNvPr>
          <p:cNvSpPr/>
          <p:nvPr/>
        </p:nvSpPr>
        <p:spPr bwMode="auto">
          <a:xfrm>
            <a:off x="495300" y="5083213"/>
            <a:ext cx="11201400" cy="1028856"/>
          </a:xfrm>
          <a:prstGeom prst="roundRect">
            <a:avLst>
              <a:gd name="adj" fmla="val 10021"/>
            </a:avLst>
          </a:prstGeom>
          <a:solidFill>
            <a:srgbClr val="F4F3F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sp>
        <p:nvSpPr>
          <p:cNvPr id="13" name="Oval 12">
            <a:extLst>
              <a:ext uri="{FF2B5EF4-FFF2-40B4-BE49-F238E27FC236}">
                <a16:creationId xmlns:a16="http://schemas.microsoft.com/office/drawing/2014/main" id="{623930D3-8486-8774-3DAE-03977F80003B}"/>
              </a:ext>
              <a:ext uri="{C183D7F6-B498-43B3-948B-1728B52AA6E4}">
                <adec:decorative xmlns:adec="http://schemas.microsoft.com/office/drawing/2017/decorative" val="0"/>
              </a:ext>
            </a:extLst>
          </p:cNvPr>
          <p:cNvSpPr/>
          <p:nvPr/>
        </p:nvSpPr>
        <p:spPr>
          <a:xfrm>
            <a:off x="830710" y="5277104"/>
            <a:ext cx="301082" cy="301082"/>
          </a:xfrm>
          <a:prstGeom prst="ellipse">
            <a:avLst/>
          </a:prstGeom>
          <a:solidFill>
            <a:srgbClr val="0078D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defRPr/>
            </a:pPr>
            <a:r>
              <a:rPr lang="en-US" sz="1200" b="1" dirty="0">
                <a:solidFill>
                  <a:srgbClr val="FFFFFF"/>
                </a:solidFill>
                <a:latin typeface="Segoe UI Semibold" panose="020B0502040204020203" pitchFamily="34" charset="0"/>
                <a:cs typeface="Segoe UI Semibold" panose="020B0502040204020203" pitchFamily="34" charset="0"/>
              </a:rPr>
              <a:t>1</a:t>
            </a:r>
          </a:p>
        </p:txBody>
      </p:sp>
      <p:sp>
        <p:nvSpPr>
          <p:cNvPr id="14" name="TextBox 13">
            <a:extLst>
              <a:ext uri="{FF2B5EF4-FFF2-40B4-BE49-F238E27FC236}">
                <a16:creationId xmlns:a16="http://schemas.microsoft.com/office/drawing/2014/main" id="{F4712B3F-65AA-B103-BEA3-40FD18386011}"/>
              </a:ext>
            </a:extLst>
          </p:cNvPr>
          <p:cNvSpPr txBox="1"/>
          <p:nvPr/>
        </p:nvSpPr>
        <p:spPr>
          <a:xfrm>
            <a:off x="1142751" y="5238677"/>
            <a:ext cx="2310516" cy="738664"/>
          </a:xfrm>
          <a:prstGeom prst="rect">
            <a:avLst/>
          </a:prstGeom>
          <a:noFill/>
        </p:spPr>
        <p:txBody>
          <a:bodyPr wrap="square" lIns="91440" tIns="45720" rIns="91440" bIns="45720" rtlCol="0" anchor="t">
            <a:spAutoFit/>
          </a:bodyPr>
          <a:lstStyle/>
          <a:p>
            <a:pPr>
              <a:defRPr/>
            </a:pPr>
            <a:r>
              <a:rPr kumimoji="0" lang="en-US" sz="1050" b="0" i="0" u="none" strike="noStrike" kern="1200" cap="none" spc="0" normalizeH="0" baseline="0" noProof="0" dirty="0">
                <a:ln>
                  <a:noFill/>
                </a:ln>
                <a:solidFill>
                  <a:srgbClr val="000000"/>
                </a:solidFill>
                <a:effectLst/>
                <a:uLnTx/>
                <a:uFillTx/>
                <a:latin typeface="Segoe UI"/>
                <a:cs typeface="Segoe UI"/>
              </a:rPr>
              <a:t>Start with </a:t>
            </a:r>
            <a:r>
              <a:rPr kumimoji="0" lang="en-US" sz="1050" b="0" i="0" u="none" strike="noStrike" kern="1200" cap="none" spc="0" normalizeH="0" baseline="0" noProof="0" dirty="0">
                <a:ln>
                  <a:noFill/>
                </a:ln>
                <a:solidFill>
                  <a:srgbClr val="000000"/>
                </a:solidFill>
                <a:effectLst/>
                <a:uLnTx/>
                <a:uFillTx/>
                <a:latin typeface="Segoe UI"/>
                <a:cs typeface="Segoe UI"/>
                <a:hlinkClick r:id="rId3"/>
              </a:rPr>
              <a:t>top 10 Chat prompts</a:t>
            </a:r>
            <a:r>
              <a:rPr kumimoji="0" lang="en-US" sz="1050" b="0" i="0" u="none" strike="noStrike" kern="1200" cap="none" spc="0" normalizeH="0" baseline="0" noProof="0" dirty="0">
                <a:ln>
                  <a:noFill/>
                </a:ln>
                <a:solidFill>
                  <a:srgbClr val="000000"/>
                </a:solidFill>
                <a:effectLst/>
                <a:uLnTx/>
                <a:uFillTx/>
                <a:latin typeface="Segoe UI"/>
                <a:cs typeface="Segoe UI"/>
              </a:rPr>
              <a:t> that deliver immediate success (e.g., summarize a meeting, email thread)​.</a:t>
            </a:r>
          </a:p>
        </p:txBody>
      </p:sp>
      <p:sp>
        <p:nvSpPr>
          <p:cNvPr id="15" name="Oval 14">
            <a:extLst>
              <a:ext uri="{FF2B5EF4-FFF2-40B4-BE49-F238E27FC236}">
                <a16:creationId xmlns:a16="http://schemas.microsoft.com/office/drawing/2014/main" id="{BF93D3D0-F680-B9F4-2355-F22E1AE2BF4F}"/>
              </a:ext>
            </a:extLst>
          </p:cNvPr>
          <p:cNvSpPr/>
          <p:nvPr/>
        </p:nvSpPr>
        <p:spPr>
          <a:xfrm>
            <a:off x="3634572" y="5277104"/>
            <a:ext cx="301082" cy="301082"/>
          </a:xfrm>
          <a:prstGeom prst="ellipse">
            <a:avLst/>
          </a:prstGeom>
          <a:solidFill>
            <a:srgbClr val="0078D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200" b="1" dirty="0">
                <a:solidFill>
                  <a:srgbClr val="FFFFFF"/>
                </a:solidFill>
                <a:latin typeface="Segoe UI Semibold" panose="020B0502040204020203" pitchFamily="34" charset="0"/>
                <a:cs typeface="Segoe UI Semibold" panose="020B0502040204020203" pitchFamily="34" charset="0"/>
              </a:rPr>
              <a:t>2</a:t>
            </a:r>
          </a:p>
        </p:txBody>
      </p:sp>
      <p:sp>
        <p:nvSpPr>
          <p:cNvPr id="16" name="TextBox 15">
            <a:extLst>
              <a:ext uri="{FF2B5EF4-FFF2-40B4-BE49-F238E27FC236}">
                <a16:creationId xmlns:a16="http://schemas.microsoft.com/office/drawing/2014/main" id="{ADA95BEA-F048-615B-9767-25910E30F6E4}"/>
              </a:ext>
            </a:extLst>
          </p:cNvPr>
          <p:cNvSpPr txBox="1"/>
          <p:nvPr/>
        </p:nvSpPr>
        <p:spPr>
          <a:xfrm>
            <a:off x="3946614" y="5238677"/>
            <a:ext cx="2316292"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Use the </a:t>
            </a:r>
            <a:r>
              <a:rPr lang="en-US" sz="1050" b="1" dirty="0">
                <a:solidFill>
                  <a:srgbClr val="0078D4"/>
                </a:solidFill>
                <a:latin typeface="Segoe UI Semibold" panose="020B0502040204020203" pitchFamily="34" charset="0"/>
                <a:cs typeface="Segoe UI Semibold" panose="020B0502040204020203" pitchFamily="34" charset="0"/>
                <a:hlinkClick r:id="rId4">
                  <a:extLst>
                    <a:ext uri="{A12FA001-AC4F-418D-AE19-62706E023703}">
                      <ahyp:hlinkClr xmlns:ahyp="http://schemas.microsoft.com/office/drawing/2018/hyperlinkcolor" val="tx"/>
                    </a:ext>
                  </a:extLst>
                </a:hlinkClick>
              </a:rPr>
              <a:t>Copilot Scenario Library</a:t>
            </a:r>
            <a:r>
              <a:rPr lang="en-US" sz="1050" b="1" dirty="0">
                <a:solidFill>
                  <a:srgbClr val="0078D4"/>
                </a:solidFill>
                <a:latin typeface="Segoe UI Semibold" panose="020B0502040204020203" pitchFamily="34" charset="0"/>
                <a:cs typeface="Segoe UI Semibold" panose="020B0502040204020203" pitchFamily="34" charset="0"/>
              </a:rPr>
              <a:t> </a:t>
            </a:r>
            <a:br>
              <a:rPr kumimoji="0" lang="en-US" sz="1050" b="1" i="0" u="none" strike="noStrike" kern="1200" cap="none" spc="0" normalizeH="0" baseline="0" noProof="0" dirty="0">
                <a:ln>
                  <a:noFill/>
                </a:ln>
                <a:solidFill>
                  <a:srgbClr val="8661C5"/>
                </a:solidFill>
                <a:effectLst/>
                <a:uLnTx/>
                <a:uFillTx/>
                <a:latin typeface="Segoe UI Semibold" panose="020B0502040204020203" pitchFamily="34" charset="0"/>
                <a:ea typeface="+mn-ea"/>
                <a:cs typeface="Segoe UI Semibold" panose="020B0502040204020203" pitchFamily="34" charset="0"/>
              </a:rPr>
            </a:br>
            <a:r>
              <a:rPr kumimoji="0" lang="en-US" sz="105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to train users on new departmental use cases and process improvement to impact departmental KPIs.</a:t>
            </a:r>
          </a:p>
        </p:txBody>
      </p:sp>
      <p:sp>
        <p:nvSpPr>
          <p:cNvPr id="23" name="Oval 22">
            <a:extLst>
              <a:ext uri="{FF2B5EF4-FFF2-40B4-BE49-F238E27FC236}">
                <a16:creationId xmlns:a16="http://schemas.microsoft.com/office/drawing/2014/main" id="{55D0133E-F1A2-73EC-2B5E-1050B7E2D2F7}"/>
              </a:ext>
            </a:extLst>
          </p:cNvPr>
          <p:cNvSpPr/>
          <p:nvPr/>
        </p:nvSpPr>
        <p:spPr>
          <a:xfrm>
            <a:off x="6438331" y="5277104"/>
            <a:ext cx="301082" cy="301082"/>
          </a:xfrm>
          <a:prstGeom prst="ellipse">
            <a:avLst/>
          </a:prstGeom>
          <a:solidFill>
            <a:srgbClr val="0078D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200" b="1" dirty="0">
                <a:solidFill>
                  <a:srgbClr val="FFFFFF"/>
                </a:solidFill>
                <a:latin typeface="Segoe UI Semibold" panose="020B0502040204020203" pitchFamily="34" charset="0"/>
                <a:cs typeface="Segoe UI Semibold" panose="020B0502040204020203" pitchFamily="34" charset="0"/>
              </a:rPr>
              <a:t>3</a:t>
            </a:r>
          </a:p>
        </p:txBody>
      </p:sp>
      <p:sp>
        <p:nvSpPr>
          <p:cNvPr id="24" name="TextBox 23">
            <a:extLst>
              <a:ext uri="{FF2B5EF4-FFF2-40B4-BE49-F238E27FC236}">
                <a16:creationId xmlns:a16="http://schemas.microsoft.com/office/drawing/2014/main" id="{01FFE47B-C695-6792-7CD0-562CADB17171}"/>
              </a:ext>
            </a:extLst>
          </p:cNvPr>
          <p:cNvSpPr txBox="1"/>
          <p:nvPr/>
        </p:nvSpPr>
        <p:spPr>
          <a:xfrm>
            <a:off x="6750372" y="5238677"/>
            <a:ext cx="2253111"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Extend to line of business systems to streamline and automate for organizational level impacts on revenue and costs.</a:t>
            </a:r>
          </a:p>
        </p:txBody>
      </p:sp>
      <p:sp>
        <p:nvSpPr>
          <p:cNvPr id="27" name="Rounded Rectangle 26">
            <a:extLst>
              <a:ext uri="{FF2B5EF4-FFF2-40B4-BE49-F238E27FC236}">
                <a16:creationId xmlns:a16="http://schemas.microsoft.com/office/drawing/2014/main" id="{699BE723-974E-CA78-1DC2-B5065FCB2022}"/>
              </a:ext>
              <a:ext uri="{C183D7F6-B498-43B3-948B-1728B52AA6E4}">
                <adec:decorative xmlns:adec="http://schemas.microsoft.com/office/drawing/2017/decorative" val="1"/>
              </a:ext>
            </a:extLst>
          </p:cNvPr>
          <p:cNvSpPr/>
          <p:nvPr/>
        </p:nvSpPr>
        <p:spPr>
          <a:xfrm>
            <a:off x="9042292" y="5177413"/>
            <a:ext cx="2576389" cy="840457"/>
          </a:xfrm>
          <a:prstGeom prst="roundRect">
            <a:avLst>
              <a:gd name="adj" fmla="val 6913"/>
            </a:avLst>
          </a:pr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28" name="TextBox 27">
            <a:extLst>
              <a:ext uri="{FF2B5EF4-FFF2-40B4-BE49-F238E27FC236}">
                <a16:creationId xmlns:a16="http://schemas.microsoft.com/office/drawing/2014/main" id="{2B066A25-EBA8-D4DD-1780-882108728AC3}"/>
              </a:ext>
            </a:extLst>
          </p:cNvPr>
          <p:cNvSpPr txBox="1"/>
          <p:nvPr/>
        </p:nvSpPr>
        <p:spPr>
          <a:xfrm>
            <a:off x="9116875" y="5306510"/>
            <a:ext cx="2427222" cy="57708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Segoe UI"/>
                <a:ea typeface="+mn-ea"/>
                <a:cs typeface="Segoe UI"/>
              </a:rPr>
              <a:t>Prioritize peer-to-peer learning through community engagement and knowledge sharing. </a:t>
            </a:r>
            <a:endParaRPr kumimoji="0" lang="en-US"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1266665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E3CA7-7959-5B10-B2C5-0033A9399255}"/>
            </a:ext>
          </a:extLst>
        </p:cNvPr>
        <p:cNvGrpSpPr/>
        <p:nvPr/>
      </p:nvGrpSpPr>
      <p:grpSpPr>
        <a:xfrm>
          <a:off x="0" y="0"/>
          <a:ext cx="0" cy="0"/>
          <a:chOff x="0" y="0"/>
          <a:chExt cx="0" cy="0"/>
        </a:xfrm>
      </p:grpSpPr>
      <p:sp>
        <p:nvSpPr>
          <p:cNvPr id="17" name="Title 16">
            <a:extLst>
              <a:ext uri="{FF2B5EF4-FFF2-40B4-BE49-F238E27FC236}">
                <a16:creationId xmlns:a16="http://schemas.microsoft.com/office/drawing/2014/main" id="{FDA228A7-6836-225B-8272-F36529827A53}"/>
              </a:ext>
            </a:extLst>
          </p:cNvPr>
          <p:cNvSpPr txBox="1">
            <a:spLocks noGrp="1"/>
          </p:cNvSpPr>
          <p:nvPr>
            <p:ph type="title" idx="4294967295"/>
          </p:nvPr>
        </p:nvSpPr>
        <p:spPr>
          <a:xfrm>
            <a:off x="1093381" y="623852"/>
            <a:ext cx="9601200"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algn="ctr">
              <a:lnSpc>
                <a:spcPct val="100000"/>
              </a:lnSpc>
              <a:spcBef>
                <a:spcPts val="0"/>
              </a:spcBef>
              <a:buFontTx/>
              <a:buNone/>
              <a:defRPr sz="2000" spc="-80">
                <a:latin typeface="Segoe UI Semibold"/>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80" normalizeH="0" baseline="0" noProof="0">
                <a:ln>
                  <a:noFill/>
                </a:ln>
                <a:gradFill flip="none">
                  <a:gsLst>
                    <a:gs pos="0">
                      <a:srgbClr val="0078D4"/>
                    </a:gs>
                    <a:gs pos="100000">
                      <a:srgbClr val="BF3AC4"/>
                    </a:gs>
                  </a:gsLst>
                  <a:lin ang="2700000" scaled="0"/>
                  <a:tileRect/>
                </a:gradFill>
                <a:effectLst/>
                <a:uLnTx/>
                <a:uFillTx/>
                <a:latin typeface="Segoe UI Variable Display Semib"/>
                <a:ea typeface="+mn-ea"/>
                <a:cs typeface="Segoe UI Semibold"/>
              </a:rPr>
              <a:t>Accelerate your AI workforce transformation</a:t>
            </a:r>
            <a:endParaRPr kumimoji="0" lang="en-US" sz="2800" b="0" i="0" u="none" strike="noStrike" kern="1200" cap="none" spc="-80" normalizeH="0" baseline="0" noProof="0">
              <a:ln>
                <a:noFill/>
              </a:ln>
              <a:gradFill flip="none">
                <a:gsLst>
                  <a:gs pos="0">
                    <a:srgbClr val="0078D4"/>
                  </a:gs>
                  <a:gs pos="100000">
                    <a:srgbClr val="BF3AC4"/>
                  </a:gs>
                </a:gsLst>
                <a:lin ang="2700000" scaled="0"/>
                <a:tileRect/>
              </a:gradFill>
              <a:effectLst/>
              <a:uLnTx/>
              <a:uFillTx/>
              <a:latin typeface="Segoe UI Variable Display Semib" pitchFamily="2" charset="0"/>
              <a:ea typeface="+mn-ea"/>
              <a:cs typeface="Segoe UI Semibold" panose="020B0502040204020203" pitchFamily="34" charset="0"/>
            </a:endParaRPr>
          </a:p>
        </p:txBody>
      </p:sp>
      <p:sp>
        <p:nvSpPr>
          <p:cNvPr id="24" name="Rectangle: Rounded Corners 23">
            <a:extLst>
              <a:ext uri="{FF2B5EF4-FFF2-40B4-BE49-F238E27FC236}">
                <a16:creationId xmlns:a16="http://schemas.microsoft.com/office/drawing/2014/main" id="{16CC4A54-77F0-94B2-CA19-F5D52B8ED0A4}"/>
              </a:ext>
              <a:ext uri="{C183D7F6-B498-43B3-948B-1728B52AA6E4}">
                <adec:decorative xmlns:adec="http://schemas.microsoft.com/office/drawing/2017/decorative" val="1"/>
              </a:ext>
            </a:extLst>
          </p:cNvPr>
          <p:cNvSpPr/>
          <p:nvPr/>
        </p:nvSpPr>
        <p:spPr bwMode="auto">
          <a:xfrm>
            <a:off x="4577559" y="2236378"/>
            <a:ext cx="2987748" cy="1690339"/>
          </a:xfrm>
          <a:prstGeom prst="roundRect">
            <a:avLst/>
          </a:prstGeom>
          <a:blipFill dpi="0" rotWithShape="1">
            <a:blip r:embed="rId3" cstate="screen">
              <a:extLst>
                <a:ext uri="{28A0092B-C50C-407E-A947-70E740481C1C}">
                  <a14:useLocalDpi xmlns:a14="http://schemas.microsoft.com/office/drawing/2010/main"/>
                </a:ext>
              </a:extLst>
            </a:blip>
            <a:srcRect/>
            <a:stretch>
              <a:fillRect/>
            </a:stretch>
          </a:bli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2" name="Rectangle: Rounded Corners 21">
            <a:extLst>
              <a:ext uri="{FF2B5EF4-FFF2-40B4-BE49-F238E27FC236}">
                <a16:creationId xmlns:a16="http://schemas.microsoft.com/office/drawing/2014/main" id="{4E3DB248-7330-9BB3-6FD0-BF6C4C1AE96F}"/>
              </a:ext>
              <a:ext uri="{C183D7F6-B498-43B3-948B-1728B52AA6E4}">
                <adec:decorative xmlns:adec="http://schemas.microsoft.com/office/drawing/2017/decorative" val="1"/>
              </a:ext>
            </a:extLst>
          </p:cNvPr>
          <p:cNvSpPr/>
          <p:nvPr/>
        </p:nvSpPr>
        <p:spPr bwMode="auto">
          <a:xfrm>
            <a:off x="564634" y="2236378"/>
            <a:ext cx="2987748" cy="1690339"/>
          </a:xfrm>
          <a:prstGeom prst="roundRect">
            <a:avLst/>
          </a:prstGeom>
          <a:blipFill dpi="0" rotWithShape="1">
            <a:blip r:embed="rId4">
              <a:extLst>
                <a:ext uri="{28A0092B-C50C-407E-A947-70E740481C1C}">
                  <a14:useLocalDpi xmlns:a14="http://schemas.microsoft.com/office/drawing/2010/main"/>
                </a:ext>
              </a:extLst>
            </a:blip>
            <a:srcRect/>
            <a:stretch>
              <a:fillRect/>
            </a:stretch>
          </a:bli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3" name="Rectangle: Rounded Corners 22">
            <a:extLst>
              <a:ext uri="{FF2B5EF4-FFF2-40B4-BE49-F238E27FC236}">
                <a16:creationId xmlns:a16="http://schemas.microsoft.com/office/drawing/2014/main" id="{05CEAD9C-492A-E524-94ED-616BFFC3AB44}"/>
              </a:ext>
              <a:ext uri="{C183D7F6-B498-43B3-948B-1728B52AA6E4}">
                <adec:decorative xmlns:adec="http://schemas.microsoft.com/office/drawing/2017/decorative" val="1"/>
              </a:ext>
            </a:extLst>
          </p:cNvPr>
          <p:cNvSpPr/>
          <p:nvPr/>
        </p:nvSpPr>
        <p:spPr bwMode="auto">
          <a:xfrm>
            <a:off x="8639618" y="2205631"/>
            <a:ext cx="2987748" cy="1690339"/>
          </a:xfrm>
          <a:prstGeom prst="roundRect">
            <a:avLst/>
          </a:prstGeom>
          <a:blipFill dpi="0" rotWithShape="1">
            <a:blip r:embed="rId5" cstate="screen">
              <a:extLst>
                <a:ext uri="{28A0092B-C50C-407E-A947-70E740481C1C}">
                  <a14:useLocalDpi xmlns:a14="http://schemas.microsoft.com/office/drawing/2010/main"/>
                </a:ext>
              </a:extLst>
            </a:blip>
            <a:srcRect/>
            <a:stretch>
              <a:fillRect/>
            </a:stretch>
          </a:bli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6" name="Rectangle: Rounded Corners 1">
            <a:extLst>
              <a:ext uri="{FF2B5EF4-FFF2-40B4-BE49-F238E27FC236}">
                <a16:creationId xmlns:a16="http://schemas.microsoft.com/office/drawing/2014/main" id="{BFC37364-A559-5426-0654-4FC882B72C03}"/>
              </a:ext>
              <a:ext uri="{C183D7F6-B498-43B3-948B-1728B52AA6E4}">
                <adec:decorative xmlns:adec="http://schemas.microsoft.com/office/drawing/2017/decorative" val="1"/>
              </a:ext>
            </a:extLst>
          </p:cNvPr>
          <p:cNvSpPr/>
          <p:nvPr/>
        </p:nvSpPr>
        <p:spPr bwMode="auto">
          <a:xfrm>
            <a:off x="1039199" y="1641489"/>
            <a:ext cx="2038618" cy="307777"/>
          </a:xfrm>
          <a:prstGeom prst="roundRect">
            <a:avLst>
              <a:gd name="adj" fmla="val 50000"/>
            </a:avLst>
          </a:prstGeom>
          <a:gradFill flip="none" rotWithShape="1">
            <a:gsLst>
              <a:gs pos="29000">
                <a:srgbClr val="8661C5"/>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Segoe UI Semibold"/>
                <a:ea typeface="+mn-ea"/>
                <a:cs typeface="Segoe UI" panose="020B0502040204020203" pitchFamily="34" charset="0"/>
              </a:rPr>
              <a:t>Communications</a:t>
            </a:r>
          </a:p>
        </p:txBody>
      </p:sp>
      <p:sp>
        <p:nvSpPr>
          <p:cNvPr id="27" name="Rectangle: Rounded Corners 1">
            <a:extLst>
              <a:ext uri="{FF2B5EF4-FFF2-40B4-BE49-F238E27FC236}">
                <a16:creationId xmlns:a16="http://schemas.microsoft.com/office/drawing/2014/main" id="{9191D2C9-87CE-7820-6E60-C927B79E10EE}"/>
              </a:ext>
              <a:ext uri="{C183D7F6-B498-43B3-948B-1728B52AA6E4}">
                <adec:decorative xmlns:adec="http://schemas.microsoft.com/office/drawing/2017/decorative" val="1"/>
              </a:ext>
            </a:extLst>
          </p:cNvPr>
          <p:cNvSpPr/>
          <p:nvPr/>
        </p:nvSpPr>
        <p:spPr bwMode="auto">
          <a:xfrm>
            <a:off x="9184007" y="1647231"/>
            <a:ext cx="1893176" cy="307777"/>
          </a:xfrm>
          <a:prstGeom prst="roundRect">
            <a:avLst>
              <a:gd name="adj" fmla="val 50000"/>
            </a:avLst>
          </a:prstGeom>
          <a:gradFill flip="none" rotWithShape="1">
            <a:gsLst>
              <a:gs pos="29000">
                <a:srgbClr val="8661C5"/>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Segoe UI Semibold"/>
                <a:ea typeface="+mn-ea"/>
                <a:cs typeface="Segoe UI" panose="020B0502040204020203" pitchFamily="34" charset="0"/>
              </a:rPr>
              <a:t>Skilling</a:t>
            </a:r>
          </a:p>
        </p:txBody>
      </p:sp>
      <p:sp>
        <p:nvSpPr>
          <p:cNvPr id="28" name="Rectangle: Rounded Corners 1">
            <a:extLst>
              <a:ext uri="{FF2B5EF4-FFF2-40B4-BE49-F238E27FC236}">
                <a16:creationId xmlns:a16="http://schemas.microsoft.com/office/drawing/2014/main" id="{E562B3AE-F52D-ADA4-EC0F-494FE2E9F426}"/>
              </a:ext>
              <a:ext uri="{C183D7F6-B498-43B3-948B-1728B52AA6E4}">
                <adec:decorative xmlns:adec="http://schemas.microsoft.com/office/drawing/2017/decorative" val="1"/>
              </a:ext>
            </a:extLst>
          </p:cNvPr>
          <p:cNvSpPr/>
          <p:nvPr/>
        </p:nvSpPr>
        <p:spPr bwMode="auto">
          <a:xfrm>
            <a:off x="5124845" y="1641489"/>
            <a:ext cx="1893176" cy="307777"/>
          </a:xfrm>
          <a:prstGeom prst="roundRect">
            <a:avLst>
              <a:gd name="adj" fmla="val 50000"/>
            </a:avLst>
          </a:prstGeom>
          <a:gradFill flip="none" rotWithShape="1">
            <a:gsLst>
              <a:gs pos="29000">
                <a:srgbClr val="8661C5"/>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Segoe UI Semibold"/>
                <a:ea typeface="+mn-ea"/>
                <a:cs typeface="Segoe UI" panose="020B0502040204020203" pitchFamily="34" charset="0"/>
              </a:rPr>
              <a:t>Measurement</a:t>
            </a:r>
          </a:p>
        </p:txBody>
      </p:sp>
      <p:sp>
        <p:nvSpPr>
          <p:cNvPr id="6" name="TextBox 5">
            <a:extLst>
              <a:ext uri="{FF2B5EF4-FFF2-40B4-BE49-F238E27FC236}">
                <a16:creationId xmlns:a16="http://schemas.microsoft.com/office/drawing/2014/main" id="{35D02EDD-8931-0136-D0DF-F82673A53504}"/>
              </a:ext>
            </a:extLst>
          </p:cNvPr>
          <p:cNvSpPr txBox="1"/>
          <p:nvPr/>
        </p:nvSpPr>
        <p:spPr>
          <a:xfrm>
            <a:off x="564633" y="4166645"/>
            <a:ext cx="3150839" cy="1508105"/>
          </a:xfrm>
          <a:prstGeom prst="rect">
            <a:avLst/>
          </a:prstGeom>
          <a:noFill/>
        </p:spPr>
        <p:txBody>
          <a:bodyPr wrap="square" rIns="45720">
            <a:sp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1600" b="0" i="0" u="none" strike="noStrike" kern="1200" cap="none" spc="-80" normalizeH="0" baseline="0" noProof="0">
                <a:ln>
                  <a:noFill/>
                </a:ln>
                <a:gradFill flip="none">
                  <a:gsLst>
                    <a:gs pos="0">
                      <a:srgbClr val="0078D4"/>
                    </a:gs>
                    <a:gs pos="100000">
                      <a:srgbClr val="BF3AC4"/>
                    </a:gs>
                  </a:gsLst>
                  <a:lin ang="2700000" scaled="0"/>
                  <a:tileRect/>
                </a:gradFill>
                <a:effectLst/>
                <a:uLnTx/>
                <a:uFillTx/>
                <a:latin typeface="Segoe UI Variable Display Semib"/>
                <a:ea typeface="+mn-ea"/>
                <a:cs typeface="Segoe UI Semibold"/>
              </a:rPr>
              <a:t>Copilot Communities </a:t>
            </a:r>
            <a:r>
              <a:rPr kumimoji="0" lang="en-US" sz="1400" b="0" i="0" u="none" strike="noStrike" kern="1200" cap="none" spc="0" normalizeH="0" baseline="0" noProof="0">
                <a:ln>
                  <a:noFill/>
                </a:ln>
                <a:solidFill>
                  <a:srgbClr val="000000"/>
                </a:solidFill>
                <a:effectLst/>
                <a:uLnTx/>
                <a:uFillTx/>
                <a:latin typeface="Segoe UI Semibold"/>
                <a:ea typeface="+mn-ea"/>
                <a:cs typeface="+mn-cs"/>
              </a:rPr>
              <a:t>to facilitate user enablement </a:t>
            </a:r>
          </a:p>
          <a:p>
            <a:pPr marL="231775" marR="0" lvl="0" indent="-231775" algn="l" defTabSz="914400" rtl="0" eaLnBrk="1" fontAlgn="auto" latinLnBrk="0" hangingPunct="1">
              <a:lnSpc>
                <a:spcPct val="100000"/>
              </a:lnSpc>
              <a:spcBef>
                <a:spcPts val="0"/>
              </a:spcBef>
              <a:spcAft>
                <a:spcPts val="800"/>
              </a:spcAft>
              <a:buClrTx/>
              <a:buSzTx/>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Segoe UI"/>
                <a:ea typeface="+mn-ea"/>
                <a:cs typeface="+mn-cs"/>
              </a:rPr>
              <a:t>Share best practices</a:t>
            </a:r>
          </a:p>
          <a:p>
            <a:pPr marL="231775" marR="0" lvl="0" indent="-231775" algn="l" defTabSz="914400" rtl="0" eaLnBrk="1" fontAlgn="auto" latinLnBrk="0" hangingPunct="1">
              <a:lnSpc>
                <a:spcPct val="100000"/>
              </a:lnSpc>
              <a:spcBef>
                <a:spcPts val="0"/>
              </a:spcBef>
              <a:spcAft>
                <a:spcPts val="800"/>
              </a:spcAft>
              <a:buClrTx/>
              <a:buSzTx/>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Segoe UI"/>
                <a:ea typeface="+mn-ea"/>
                <a:cs typeface="+mn-cs"/>
              </a:rPr>
              <a:t>Access company announcements</a:t>
            </a:r>
          </a:p>
          <a:p>
            <a:pPr marL="231775" marR="0" lvl="0" indent="-231775" algn="l" defTabSz="914400" rtl="0" eaLnBrk="1" fontAlgn="auto" latinLnBrk="0" hangingPunct="1">
              <a:lnSpc>
                <a:spcPct val="100000"/>
              </a:lnSpc>
              <a:spcBef>
                <a:spcPts val="0"/>
              </a:spcBef>
              <a:spcAft>
                <a:spcPts val="800"/>
              </a:spcAft>
              <a:buClrTx/>
              <a:buSzTx/>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Segoe UI"/>
                <a:ea typeface="+mn-ea"/>
                <a:cs typeface="+mn-cs"/>
              </a:rPr>
              <a:t>Seek support from peers and IT</a:t>
            </a:r>
          </a:p>
        </p:txBody>
      </p:sp>
      <p:sp>
        <p:nvSpPr>
          <p:cNvPr id="2" name="Rectangle: Rounded Corners 1">
            <a:extLst>
              <a:ext uri="{FF2B5EF4-FFF2-40B4-BE49-F238E27FC236}">
                <a16:creationId xmlns:a16="http://schemas.microsoft.com/office/drawing/2014/main" id="{CD4900D9-1B62-8C0C-5171-8C217275B3BB}"/>
              </a:ext>
              <a:ext uri="{C183D7F6-B498-43B3-948B-1728B52AA6E4}">
                <adec:decorative xmlns:adec="http://schemas.microsoft.com/office/drawing/2017/decorative" val="0"/>
              </a:ext>
            </a:extLst>
          </p:cNvPr>
          <p:cNvSpPr/>
          <p:nvPr/>
        </p:nvSpPr>
        <p:spPr bwMode="auto">
          <a:xfrm>
            <a:off x="515498" y="5808120"/>
            <a:ext cx="2987748" cy="307777"/>
          </a:xfrm>
          <a:prstGeom prst="roundRect">
            <a:avLst>
              <a:gd name="adj" fmla="val 50000"/>
            </a:avLst>
          </a:prstGeom>
          <a:noFill/>
          <a:ln>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US" sz="1400" b="0" i="0" u="none" strike="noStrike" kern="1200" cap="none" spc="0" normalizeH="0" baseline="0" noProof="0">
                <a:ln>
                  <a:noFill/>
                </a:ln>
                <a:solidFill>
                  <a:srgbClr val="FFFFFF"/>
                </a:solidFill>
                <a:effectLst/>
                <a:uLnTx/>
                <a:uFillTx/>
                <a:latin typeface="Segoe UI"/>
                <a:ea typeface="+mn-ea"/>
                <a:cs typeface="+mn-cs"/>
                <a:hlinkClick r:id="rId6"/>
              </a:rPr>
              <a:t>aka.ms/</a:t>
            </a:r>
            <a:r>
              <a:rPr kumimoji="0" lang="en-US" sz="1400" b="0" i="0" u="none" strike="noStrike" kern="1200" cap="none" spc="0" normalizeH="0" baseline="0" noProof="0" err="1">
                <a:ln>
                  <a:noFill/>
                </a:ln>
                <a:solidFill>
                  <a:srgbClr val="FFFFFF"/>
                </a:solidFill>
                <a:effectLst/>
                <a:uLnTx/>
                <a:uFillTx/>
                <a:latin typeface="Segoe Sans Text Semilight" pitchFamily="2" charset="0"/>
                <a:ea typeface="+mn-ea"/>
                <a:cs typeface="Segoe Sans Text Semilight" pitchFamily="2" charset="0"/>
                <a:hlinkClick r:id="rId7"/>
              </a:rPr>
              <a:t>CopilotCommunities</a:t>
            </a:r>
            <a:endParaRPr kumimoji="0" lang="en-US" sz="1400" b="0" i="0" u="none" strike="noStrike" kern="1200" cap="none" spc="0" normalizeH="0" baseline="0" noProof="0">
              <a:ln>
                <a:noFill/>
              </a:ln>
              <a:solidFill>
                <a:srgbClr val="FFFFFF"/>
              </a:solidFill>
              <a:effectLst/>
              <a:uLnTx/>
              <a:uFillTx/>
              <a:latin typeface="Segoe Sans Text Semilight" pitchFamily="2" charset="0"/>
              <a:ea typeface="+mn-ea"/>
              <a:cs typeface="Segoe Sans Text Semilight" pitchFamily="2" charset="0"/>
            </a:endParaRPr>
          </a:p>
        </p:txBody>
      </p:sp>
      <p:sp>
        <p:nvSpPr>
          <p:cNvPr id="5" name="TextBox 4">
            <a:extLst>
              <a:ext uri="{FF2B5EF4-FFF2-40B4-BE49-F238E27FC236}">
                <a16:creationId xmlns:a16="http://schemas.microsoft.com/office/drawing/2014/main" id="{0555BDC0-BBCE-77C8-B98C-4F9AD83CB0D9}"/>
              </a:ext>
            </a:extLst>
          </p:cNvPr>
          <p:cNvSpPr txBox="1"/>
          <p:nvPr/>
        </p:nvSpPr>
        <p:spPr>
          <a:xfrm>
            <a:off x="4577559" y="4166645"/>
            <a:ext cx="3571018" cy="1508105"/>
          </a:xfrm>
          <a:prstGeom prst="rect">
            <a:avLst/>
          </a:prstGeom>
          <a:noFill/>
        </p:spPr>
        <p:txBody>
          <a:bodyPr wrap="square" rIns="45720">
            <a:sp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1600" b="0" i="0" u="none" strike="noStrike" kern="1200" cap="none" spc="-80" normalizeH="0" baseline="0" noProof="0">
                <a:ln>
                  <a:noFill/>
                </a:ln>
                <a:gradFill flip="none">
                  <a:gsLst>
                    <a:gs pos="0">
                      <a:srgbClr val="0078D4"/>
                    </a:gs>
                    <a:gs pos="100000">
                      <a:srgbClr val="BF3AC4"/>
                    </a:gs>
                  </a:gsLst>
                  <a:lin ang="2700000" scaled="0"/>
                  <a:tileRect/>
                </a:gradFill>
                <a:effectLst/>
                <a:uLnTx/>
                <a:uFillTx/>
                <a:latin typeface="Segoe UI Variable Display Semib"/>
                <a:ea typeface="+mn-ea"/>
                <a:cs typeface="Segoe UI Semibold"/>
              </a:rPr>
              <a:t>Copilot A</a:t>
            </a:r>
            <a:r>
              <a:rPr kumimoji="0" lang="en-US" sz="1600" b="0" i="0" u="none" strike="noStrike" kern="1200" cap="none" spc="-80" normalizeH="0" baseline="0" noProof="0" err="1">
                <a:ln>
                  <a:noFill/>
                </a:ln>
                <a:gradFill flip="none">
                  <a:gsLst>
                    <a:gs pos="0">
                      <a:srgbClr val="0078D4"/>
                    </a:gs>
                    <a:gs pos="100000">
                      <a:srgbClr val="BF3AC4"/>
                    </a:gs>
                  </a:gsLst>
                  <a:lin ang="2700000" scaled="0"/>
                  <a:tileRect/>
                </a:gradFill>
                <a:effectLst/>
                <a:uLnTx/>
                <a:uFillTx/>
                <a:latin typeface="Segoe UI Variable Display Semib"/>
                <a:ea typeface="+mn-ea"/>
                <a:cs typeface="Segoe UI Semibold"/>
              </a:rPr>
              <a:t>nalytics</a:t>
            </a:r>
            <a:r>
              <a:rPr kumimoji="0" lang="en-US" sz="1600" b="0" i="0" u="none" strike="noStrike" kern="1200" cap="none" spc="-80" normalizeH="0" baseline="0" noProof="0">
                <a:ln>
                  <a:noFill/>
                </a:ln>
                <a:gradFill flip="none">
                  <a:gsLst>
                    <a:gs pos="0">
                      <a:srgbClr val="0078D4"/>
                    </a:gs>
                    <a:gs pos="100000">
                      <a:srgbClr val="BF3AC4"/>
                    </a:gs>
                  </a:gsLst>
                  <a:lin ang="2700000" scaled="0"/>
                  <a:tileRect/>
                </a:gradFill>
                <a:effectLst/>
                <a:uLnTx/>
                <a:uFillTx/>
                <a:latin typeface="Segoe UI Variable Display Semib"/>
                <a:ea typeface="+mn-ea"/>
                <a:cs typeface="Segoe UI Semibold"/>
              </a:rPr>
              <a:t> </a:t>
            </a:r>
            <a:r>
              <a:rPr kumimoji="0" lang="en-US" sz="1400" b="0" i="0" u="none" strike="noStrike" kern="1200" cap="none" spc="0" normalizeH="0" baseline="0" noProof="0">
                <a:ln>
                  <a:noFill/>
                </a:ln>
                <a:solidFill>
                  <a:srgbClr val="000000"/>
                </a:solidFill>
                <a:effectLst/>
                <a:uLnTx/>
                <a:uFillTx/>
                <a:latin typeface="Segoe UI Semibold"/>
                <a:ea typeface="+mn-ea"/>
                <a:cs typeface="+mn-cs"/>
              </a:rPr>
              <a:t>for ROI and impact assessment</a:t>
            </a:r>
          </a:p>
          <a:p>
            <a:pPr marL="231775" marR="0" lvl="0" indent="-231775" algn="l" defTabSz="914400" rtl="0" eaLnBrk="1" fontAlgn="auto" latinLnBrk="0" hangingPunct="1">
              <a:lnSpc>
                <a:spcPct val="100000"/>
              </a:lnSpc>
              <a:spcBef>
                <a:spcPts val="0"/>
              </a:spcBef>
              <a:spcAft>
                <a:spcPts val="800"/>
              </a:spcAft>
              <a:buClrTx/>
              <a:buSzTx/>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Segoe UI"/>
                <a:ea typeface="+mn-ea"/>
                <a:cs typeface="+mn-cs"/>
              </a:rPr>
              <a:t>Copilot Dashboard for leaders</a:t>
            </a:r>
          </a:p>
          <a:p>
            <a:pPr marL="231775" marR="0" lvl="0" indent="-231775" algn="l" defTabSz="914400" rtl="0" eaLnBrk="1" fontAlgn="auto" latinLnBrk="0" hangingPunct="1">
              <a:lnSpc>
                <a:spcPct val="100000"/>
              </a:lnSpc>
              <a:spcBef>
                <a:spcPts val="0"/>
              </a:spcBef>
              <a:spcAft>
                <a:spcPts val="800"/>
              </a:spcAft>
              <a:buClrTx/>
              <a:buSzTx/>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Segoe UI"/>
                <a:ea typeface="+mn-ea"/>
                <a:cs typeface="+mn-cs"/>
              </a:rPr>
              <a:t>Viva Insights for customizable analysis</a:t>
            </a:r>
          </a:p>
          <a:p>
            <a:pPr marL="231775" marR="0" lvl="0" indent="-231775" algn="l" defTabSz="914400" rtl="0" eaLnBrk="1" fontAlgn="auto" latinLnBrk="0" hangingPunct="1">
              <a:lnSpc>
                <a:spcPct val="100000"/>
              </a:lnSpc>
              <a:spcBef>
                <a:spcPts val="0"/>
              </a:spcBef>
              <a:spcAft>
                <a:spcPts val="800"/>
              </a:spcAft>
              <a:buClrTx/>
              <a:buSzTx/>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Segoe UI"/>
                <a:ea typeface="+mn-ea"/>
                <a:cs typeface="+mn-cs"/>
              </a:rPr>
              <a:t>Copilot business impact reports</a:t>
            </a:r>
          </a:p>
        </p:txBody>
      </p:sp>
      <p:sp>
        <p:nvSpPr>
          <p:cNvPr id="4" name="Rectangle: Rounded Corners 1">
            <a:extLst>
              <a:ext uri="{FF2B5EF4-FFF2-40B4-BE49-F238E27FC236}">
                <a16:creationId xmlns:a16="http://schemas.microsoft.com/office/drawing/2014/main" id="{AD2C694C-9909-824C-2180-A57A5FC58DA3}"/>
              </a:ext>
              <a:ext uri="{C183D7F6-B498-43B3-948B-1728B52AA6E4}">
                <adec:decorative xmlns:adec="http://schemas.microsoft.com/office/drawing/2017/decorative" val="0"/>
              </a:ext>
            </a:extLst>
          </p:cNvPr>
          <p:cNvSpPr/>
          <p:nvPr/>
        </p:nvSpPr>
        <p:spPr bwMode="auto">
          <a:xfrm>
            <a:off x="4577558" y="5808120"/>
            <a:ext cx="2987748" cy="705362"/>
          </a:xfrm>
          <a:prstGeom prst="roundRect">
            <a:avLst>
              <a:gd name="adj" fmla="val 50000"/>
            </a:avLst>
          </a:prstGeom>
          <a:noFill/>
          <a:ln>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US" sz="1400" b="0" i="0" u="sng" strike="noStrike" kern="1200" cap="none" spc="0" normalizeH="0" baseline="0" noProof="0">
                <a:ln>
                  <a:noFill/>
                </a:ln>
                <a:solidFill>
                  <a:srgbClr val="0078D4"/>
                </a:solidFill>
                <a:effectLst/>
                <a:uLnTx/>
                <a:uFillTx/>
                <a:latin typeface="Segoe Sans Text Semilight" pitchFamily="2" charset="0"/>
                <a:ea typeface="+mn-ea"/>
                <a:cs typeface="Segoe Sans Text Semilight" pitchFamily="2" charset="0"/>
                <a:hlinkClick r:id="rId8">
                  <a:extLst>
                    <a:ext uri="{A12FA001-AC4F-418D-AE19-62706E023703}">
                      <ahyp:hlinkClr xmlns:ahyp="http://schemas.microsoft.com/office/drawing/2018/hyperlinkcolor" val="tx"/>
                    </a:ext>
                  </a:extLst>
                </a:hlinkClick>
              </a:rPr>
              <a:t>aka.ms/Copilot</a:t>
            </a:r>
            <a:r>
              <a:rPr kumimoji="0" lang="en-US" sz="1400" b="0" i="0" u="sng" strike="noStrike" kern="1200" cap="none" spc="0" normalizeH="0" baseline="0" noProof="0">
                <a:ln>
                  <a:noFill/>
                </a:ln>
                <a:solidFill>
                  <a:srgbClr val="0078D4"/>
                </a:solidFill>
                <a:effectLst/>
                <a:uLnTx/>
                <a:uFillTx/>
                <a:latin typeface="Segoe Sans Text Semilight" pitchFamily="2" charset="0"/>
                <a:ea typeface="+mn-ea"/>
                <a:cs typeface="Segoe Sans Text Semilight" pitchFamily="2" charset="0"/>
              </a:rPr>
              <a:t>Analytics</a:t>
            </a:r>
          </a:p>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US" sz="1400" b="0" i="0" u="sng" strike="noStrike" kern="1200" cap="none" spc="0" normalizeH="0" baseline="0" noProof="0">
                <a:ln>
                  <a:noFill/>
                </a:ln>
                <a:solidFill>
                  <a:srgbClr val="0078D4"/>
                </a:solidFill>
                <a:effectLst/>
                <a:uLnTx/>
                <a:uFillTx/>
                <a:latin typeface="Segoe Sans Text Semilight" pitchFamily="2" charset="0"/>
                <a:ea typeface="+mn-ea"/>
                <a:cs typeface="Segoe Sans Text Semilight" pitchFamily="2" charset="0"/>
                <a:hlinkClick r:id="rId7">
                  <a:extLst>
                    <a:ext uri="{A12FA001-AC4F-418D-AE19-62706E023703}">
                      <ahyp:hlinkClr xmlns:ahyp="http://schemas.microsoft.com/office/drawing/2018/hyperlinkcolor" val="tx"/>
                    </a:ext>
                  </a:extLst>
                </a:hlinkClick>
              </a:rPr>
              <a:t>aka.ms/CopilotDashboard</a:t>
            </a:r>
            <a:endParaRPr kumimoji="0" lang="en-US" sz="1400" b="0" i="0" u="sng" strike="noStrike" kern="1200" cap="none" spc="0" normalizeH="0" baseline="0" noProof="0">
              <a:ln>
                <a:noFill/>
              </a:ln>
              <a:solidFill>
                <a:srgbClr val="0078D4"/>
              </a:solidFill>
              <a:effectLst/>
              <a:uLnTx/>
              <a:uFillTx/>
              <a:latin typeface="Segoe Sans Text Semilight" pitchFamily="2" charset="0"/>
              <a:ea typeface="+mn-ea"/>
              <a:cs typeface="Segoe Sans Text Semilight" pitchFamily="2" charset="0"/>
            </a:endParaRPr>
          </a:p>
        </p:txBody>
      </p:sp>
      <p:sp>
        <p:nvSpPr>
          <p:cNvPr id="7" name="TextBox 6">
            <a:extLst>
              <a:ext uri="{FF2B5EF4-FFF2-40B4-BE49-F238E27FC236}">
                <a16:creationId xmlns:a16="http://schemas.microsoft.com/office/drawing/2014/main" id="{FD14A34B-42E1-4909-CCAA-17E5762CBBE1}"/>
              </a:ext>
            </a:extLst>
          </p:cNvPr>
          <p:cNvSpPr txBox="1"/>
          <p:nvPr/>
        </p:nvSpPr>
        <p:spPr>
          <a:xfrm>
            <a:off x="8636720" y="4166645"/>
            <a:ext cx="3447249" cy="1508105"/>
          </a:xfrm>
          <a:prstGeom prst="rect">
            <a:avLst/>
          </a:prstGeom>
          <a:noFill/>
        </p:spPr>
        <p:txBody>
          <a:bodyPr wrap="square" rIns="45720">
            <a:sp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1600" b="0" i="0" u="none" strike="noStrike" kern="1200" cap="none" spc="-80" normalizeH="0" baseline="0" noProof="0">
                <a:ln>
                  <a:noFill/>
                </a:ln>
                <a:gradFill flip="none">
                  <a:gsLst>
                    <a:gs pos="0">
                      <a:srgbClr val="0078D4"/>
                    </a:gs>
                    <a:gs pos="100000">
                      <a:srgbClr val="BF3AC4"/>
                    </a:gs>
                  </a:gsLst>
                  <a:lin ang="2700000" scaled="0"/>
                  <a:tileRect/>
                </a:gradFill>
                <a:effectLst/>
                <a:uLnTx/>
                <a:uFillTx/>
                <a:latin typeface="Segoe UI Variable Display Semib"/>
                <a:ea typeface="+mn-ea"/>
                <a:cs typeface="Segoe UI Semibold"/>
              </a:rPr>
              <a:t>Copilot Academy </a:t>
            </a:r>
            <a:r>
              <a:rPr kumimoji="0" lang="en-US" sz="1400" b="0" i="0" u="none" strike="noStrike" kern="1200" cap="none" spc="0" normalizeH="0" baseline="0" noProof="0">
                <a:ln>
                  <a:noFill/>
                </a:ln>
                <a:solidFill>
                  <a:srgbClr val="000000"/>
                </a:solidFill>
                <a:effectLst/>
                <a:uLnTx/>
                <a:uFillTx/>
                <a:latin typeface="Segoe UI Semibold"/>
                <a:ea typeface="+mn-ea"/>
                <a:cs typeface="+mn-cs"/>
              </a:rPr>
              <a:t>for user skill development</a:t>
            </a:r>
          </a:p>
          <a:p>
            <a:pPr marL="231775" marR="0" lvl="0" indent="-231775" algn="l" defTabSz="914400" rtl="0" eaLnBrk="1" fontAlgn="auto" latinLnBrk="0" hangingPunct="1">
              <a:lnSpc>
                <a:spcPct val="100000"/>
              </a:lnSpc>
              <a:spcBef>
                <a:spcPts val="0"/>
              </a:spcBef>
              <a:spcAft>
                <a:spcPts val="800"/>
              </a:spcAft>
              <a:buClrTx/>
              <a:buSzTx/>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Segoe UI"/>
                <a:ea typeface="+mn-ea"/>
                <a:cs typeface="+mn-cs"/>
              </a:rPr>
              <a:t>Curated learning paths</a:t>
            </a:r>
          </a:p>
          <a:p>
            <a:pPr marL="231775" marR="0" lvl="0" indent="-231775" algn="l" defTabSz="914400" rtl="0" eaLnBrk="1" fontAlgn="auto" latinLnBrk="0" hangingPunct="1">
              <a:lnSpc>
                <a:spcPct val="100000"/>
              </a:lnSpc>
              <a:spcBef>
                <a:spcPts val="0"/>
              </a:spcBef>
              <a:spcAft>
                <a:spcPts val="800"/>
              </a:spcAft>
              <a:buClrTx/>
              <a:buSzTx/>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Segoe UI"/>
                <a:ea typeface="+mn-ea"/>
                <a:cs typeface="+mn-cs"/>
              </a:rPr>
              <a:t>Hands-on prompt guidance</a:t>
            </a:r>
          </a:p>
          <a:p>
            <a:pPr marL="231775" marR="0" lvl="0" indent="-231775" algn="l" defTabSz="914400" rtl="0" eaLnBrk="1" fontAlgn="auto" latinLnBrk="0" hangingPunct="1">
              <a:lnSpc>
                <a:spcPct val="100000"/>
              </a:lnSpc>
              <a:spcBef>
                <a:spcPts val="0"/>
              </a:spcBef>
              <a:spcAft>
                <a:spcPts val="800"/>
              </a:spcAft>
              <a:buClrTx/>
              <a:buSzTx/>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Segoe UI"/>
                <a:ea typeface="+mn-ea"/>
                <a:cs typeface="+mn-cs"/>
              </a:rPr>
              <a:t>Content created by Microsoft experts</a:t>
            </a:r>
          </a:p>
        </p:txBody>
      </p:sp>
      <p:sp>
        <p:nvSpPr>
          <p:cNvPr id="8" name="Rectangle: Rounded Corners 1">
            <a:extLst>
              <a:ext uri="{FF2B5EF4-FFF2-40B4-BE49-F238E27FC236}">
                <a16:creationId xmlns:a16="http://schemas.microsoft.com/office/drawing/2014/main" id="{0BA1C274-7B9F-8CE0-1D6E-5E8FD48CB9FA}"/>
              </a:ext>
              <a:ext uri="{C183D7F6-B498-43B3-948B-1728B52AA6E4}">
                <adec:decorative xmlns:adec="http://schemas.microsoft.com/office/drawing/2017/decorative" val="0"/>
              </a:ext>
            </a:extLst>
          </p:cNvPr>
          <p:cNvSpPr/>
          <p:nvPr/>
        </p:nvSpPr>
        <p:spPr bwMode="auto">
          <a:xfrm>
            <a:off x="8639618" y="5808120"/>
            <a:ext cx="2987748" cy="307777"/>
          </a:xfrm>
          <a:prstGeom prst="roundRect">
            <a:avLst>
              <a:gd name="adj" fmla="val 50000"/>
            </a:avLst>
          </a:prstGeom>
          <a:noFill/>
          <a:ln>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US" sz="1400" b="0" i="0" u="none" strike="noStrike" kern="1200" cap="none" spc="0" normalizeH="0" baseline="0" noProof="0">
                <a:ln>
                  <a:noFill/>
                </a:ln>
                <a:solidFill>
                  <a:srgbClr val="FFFFFF"/>
                </a:solidFill>
                <a:effectLst/>
                <a:uLnTx/>
                <a:uFillTx/>
                <a:latin typeface="Segoe UI"/>
                <a:ea typeface="+mn-ea"/>
                <a:cs typeface="+mn-cs"/>
                <a:hlinkClick r:id="rId9"/>
              </a:rPr>
              <a:t>aka.ms/</a:t>
            </a:r>
            <a:r>
              <a:rPr kumimoji="0" lang="en-US" sz="1400" b="0" i="0" u="none" strike="noStrike" kern="1200" cap="none" spc="0" normalizeH="0" baseline="0" noProof="0">
                <a:ln>
                  <a:noFill/>
                </a:ln>
                <a:solidFill>
                  <a:srgbClr val="FFFFFF"/>
                </a:solidFill>
                <a:effectLst/>
                <a:uLnTx/>
                <a:uFillTx/>
                <a:latin typeface="Segoe Sans Text Semilight" pitchFamily="2" charset="0"/>
                <a:ea typeface="+mn-ea"/>
                <a:cs typeface="Segoe Sans Text Semilight" pitchFamily="2" charset="0"/>
                <a:hlinkClick r:id="rId9"/>
              </a:rPr>
              <a:t>CopilotAcademy</a:t>
            </a:r>
            <a:endParaRPr kumimoji="0" lang="en-US" sz="1400" b="0" i="0" u="none" strike="noStrike" kern="1200" cap="none" spc="0" normalizeH="0" baseline="0" noProof="0">
              <a:ln>
                <a:noFill/>
              </a:ln>
              <a:solidFill>
                <a:srgbClr val="FFFFFF"/>
              </a:solidFill>
              <a:effectLst/>
              <a:uLnTx/>
              <a:uFillTx/>
              <a:latin typeface="Segoe Sans Text Semilight" pitchFamily="2" charset="0"/>
              <a:ea typeface="+mn-ea"/>
              <a:cs typeface="Segoe Sans Text Semilight" pitchFamily="2" charset="0"/>
            </a:endParaRPr>
          </a:p>
        </p:txBody>
      </p:sp>
      <p:sp>
        <p:nvSpPr>
          <p:cNvPr id="3" name="TextBox 2">
            <a:extLst>
              <a:ext uri="{FF2B5EF4-FFF2-40B4-BE49-F238E27FC236}">
                <a16:creationId xmlns:a16="http://schemas.microsoft.com/office/drawing/2014/main" id="{5F1927A0-6DD9-60C8-DBAE-0306DF87B59D}"/>
              </a:ext>
            </a:extLst>
          </p:cNvPr>
          <p:cNvSpPr txBox="1"/>
          <p:nvPr/>
        </p:nvSpPr>
        <p:spPr>
          <a:xfrm>
            <a:off x="0" y="6530375"/>
            <a:ext cx="1759403" cy="261610"/>
          </a:xfrm>
          <a:prstGeom prst="rect">
            <a:avLst/>
          </a:prstGeom>
          <a:noFill/>
        </p:spPr>
        <p:txBody>
          <a:bodyPr wrap="square" rIns="45720">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100" b="0" i="0" u="none" strike="noStrike" kern="1200" cap="none" spc="0" normalizeH="0" baseline="0" noProof="0">
                <a:ln>
                  <a:noFill/>
                </a:ln>
                <a:solidFill>
                  <a:srgbClr val="000000"/>
                </a:solidFill>
                <a:effectLst/>
                <a:uLnTx/>
                <a:uFillTx/>
                <a:latin typeface="Segoe Sans Text Semilight" pitchFamily="2" charset="0"/>
                <a:ea typeface="+mn-ea"/>
                <a:cs typeface="Segoe Sans Text Semilight" pitchFamily="2" charset="0"/>
              </a:rPr>
              <a:t>Powered by Microsoft Viva</a:t>
            </a:r>
          </a:p>
        </p:txBody>
      </p:sp>
      <p:pic>
        <p:nvPicPr>
          <p:cNvPr id="9" name="Graphic 8">
            <a:extLst>
              <a:ext uri="{FF2B5EF4-FFF2-40B4-BE49-F238E27FC236}">
                <a16:creationId xmlns:a16="http://schemas.microsoft.com/office/drawing/2014/main" id="{904F7B72-22ED-AF0A-066C-C3BA06110023}"/>
              </a:ext>
              <a:ext uri="{C183D7F6-B498-43B3-948B-1728B52AA6E4}">
                <adec:decorative xmlns:adec="http://schemas.microsoft.com/office/drawing/2017/decorative" val="1"/>
              </a:ext>
            </a:extLst>
          </p:cNvPr>
          <p:cNvPicPr>
            <a:picLocks noChangeAspect="1"/>
          </p:cNvPicPr>
          <p:nvPr/>
        </p:nvPicPr>
        <p:blipFill>
          <a:blip r:embed="rId10" cstate="hqprint">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795195" y="6513482"/>
            <a:ext cx="295396" cy="295395"/>
          </a:xfrm>
          <a:prstGeom prst="rect">
            <a:avLst/>
          </a:prstGeom>
        </p:spPr>
      </p:pic>
    </p:spTree>
    <p:extLst>
      <p:ext uri="{BB962C8B-B14F-4D97-AF65-F5344CB8AC3E}">
        <p14:creationId xmlns:p14="http://schemas.microsoft.com/office/powerpoint/2010/main" val="27151736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42" presetClass="path" presetSubtype="0" decel="100000" fill="hold" grpId="1" nodeType="withEffect">
                                  <p:stCondLst>
                                    <p:cond delay="100"/>
                                  </p:stCondLst>
                                  <p:childTnLst>
                                    <p:animMotion origin="layout" path="M -3.54167E-6 3.33333E-6 L -3.54167E-6 0.03541 " pathEditMode="relative" rAng="0" ptsTypes="AA">
                                      <p:cBhvr>
                                        <p:cTn id="9" dur="700" spd="-100000" fill="hold"/>
                                        <p:tgtEl>
                                          <p:spTgt spid="17"/>
                                        </p:tgtEl>
                                        <p:attrNameLst>
                                          <p:attrName>ppt_x</p:attrName>
                                          <p:attrName>ppt_y</p:attrName>
                                        </p:attrNameLst>
                                      </p:cBhvr>
                                      <p:rCtr x="0" y="1759"/>
                                    </p:animMotion>
                                  </p:childTnLst>
                                </p:cTn>
                              </p:par>
                              <p:par>
                                <p:cTn id="10" presetID="10" presetClass="entr" presetSubtype="0" fill="hold" grpId="0" nodeType="withEffect">
                                  <p:stCondLst>
                                    <p:cond delay="20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par>
                                <p:cTn id="13" presetID="42" presetClass="path" presetSubtype="0" decel="100000" fill="hold" grpId="1" nodeType="withEffect">
                                  <p:stCondLst>
                                    <p:cond delay="200"/>
                                  </p:stCondLst>
                                  <p:childTnLst>
                                    <p:animMotion origin="layout" path="M -2.08333E-7 2.96296E-6 L -2.08333E-7 0.03541 " pathEditMode="relative" rAng="0" ptsTypes="AA">
                                      <p:cBhvr>
                                        <p:cTn id="14" dur="700" spd="-100000" fill="hold"/>
                                        <p:tgtEl>
                                          <p:spTgt spid="22"/>
                                        </p:tgtEl>
                                        <p:attrNameLst>
                                          <p:attrName>ppt_x</p:attrName>
                                          <p:attrName>ppt_y</p:attrName>
                                        </p:attrNameLst>
                                      </p:cBhvr>
                                      <p:rCtr x="0" y="1759"/>
                                    </p:animMotion>
                                  </p:childTnLst>
                                </p:cTn>
                              </p:par>
                              <p:par>
                                <p:cTn id="15" presetID="10" presetClass="entr" presetSubtype="0" fill="hold" grpId="0" nodeType="withEffect">
                                  <p:stCondLst>
                                    <p:cond delay="20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par>
                                <p:cTn id="18" presetID="42" presetClass="path" presetSubtype="0" decel="100000" fill="hold" grpId="1" nodeType="withEffect">
                                  <p:stCondLst>
                                    <p:cond delay="200"/>
                                  </p:stCondLst>
                                  <p:childTnLst>
                                    <p:animMotion origin="layout" path="M 2.08333E-7 1.11111E-6 L 2.08333E-7 0.03542 " pathEditMode="relative" rAng="0" ptsTypes="AA">
                                      <p:cBhvr>
                                        <p:cTn id="19" dur="700" spd="-100000" fill="hold"/>
                                        <p:tgtEl>
                                          <p:spTgt spid="23"/>
                                        </p:tgtEl>
                                        <p:attrNameLst>
                                          <p:attrName>ppt_x</p:attrName>
                                          <p:attrName>ppt_y</p:attrName>
                                        </p:attrNameLst>
                                      </p:cBhvr>
                                      <p:rCtr x="0" y="1759"/>
                                    </p:animMotion>
                                  </p:childTnLst>
                                </p:cTn>
                              </p:par>
                              <p:par>
                                <p:cTn id="20" presetID="10" presetClass="entr" presetSubtype="0" fill="hold" grpId="0" nodeType="withEffect">
                                  <p:stCondLst>
                                    <p:cond delay="20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42" presetClass="path" presetSubtype="0" decel="100000" fill="hold" grpId="1" nodeType="withEffect">
                                  <p:stCondLst>
                                    <p:cond delay="200"/>
                                  </p:stCondLst>
                                  <p:childTnLst>
                                    <p:animMotion origin="layout" path="M 3.125E-6 2.96296E-6 L 3.125E-6 0.03541 " pathEditMode="relative" rAng="0" ptsTypes="AA">
                                      <p:cBhvr>
                                        <p:cTn id="24" dur="700" spd="-100000" fill="hold"/>
                                        <p:tgtEl>
                                          <p:spTgt spid="24"/>
                                        </p:tgtEl>
                                        <p:attrNameLst>
                                          <p:attrName>ppt_x</p:attrName>
                                          <p:attrName>ppt_y</p:attrName>
                                        </p:attrNameLst>
                                      </p:cBhvr>
                                      <p:rCtr x="0" y="1759"/>
                                    </p:animMotion>
                                  </p:childTnLst>
                                </p:cTn>
                              </p:par>
                              <p:par>
                                <p:cTn id="25" presetID="10"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42" presetClass="path" presetSubtype="0" decel="100000" fill="hold" nodeType="withEffect">
                                  <p:stCondLst>
                                    <p:cond delay="0"/>
                                  </p:stCondLst>
                                  <p:childTnLst>
                                    <p:animMotion origin="layout" path="M -3.95833E-6 4.07407E-6 L -3.95833E-6 0.03541 " pathEditMode="relative" rAng="0" ptsTypes="AA">
                                      <p:cBhvr>
                                        <p:cTn id="29" dur="700" spd="-100000" fill="hold"/>
                                        <p:tgtEl>
                                          <p:spTgt spid="9"/>
                                        </p:tgtEl>
                                        <p:attrNameLst>
                                          <p:attrName>ppt_x</p:attrName>
                                          <p:attrName>ppt_y</p:attrName>
                                        </p:attrNameLst>
                                      </p:cBhvr>
                                      <p:rCtr x="0" y="175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24" grpId="0" animBg="1"/>
      <p:bldP spid="24" grpId="1" animBg="1"/>
      <p:bldP spid="22" grpId="0" animBg="1"/>
      <p:bldP spid="22" grpId="1" animBg="1"/>
      <p:bldP spid="23" grpId="0" animBg="1"/>
      <p:bldP spid="2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9A959-ABB7-CC85-CF8D-F16AE82B2CD3}"/>
            </a:ext>
          </a:extLst>
        </p:cNvPr>
        <p:cNvGrpSpPr/>
        <p:nvPr/>
      </p:nvGrpSpPr>
      <p:grpSpPr>
        <a:xfrm>
          <a:off x="0" y="0"/>
          <a:ext cx="0" cy="0"/>
          <a:chOff x="0" y="0"/>
          <a:chExt cx="0" cy="0"/>
        </a:xfrm>
      </p:grpSpPr>
      <p:sp>
        <p:nvSpPr>
          <p:cNvPr id="10" name="Title 10">
            <a:extLst>
              <a:ext uri="{FF2B5EF4-FFF2-40B4-BE49-F238E27FC236}">
                <a16:creationId xmlns:a16="http://schemas.microsoft.com/office/drawing/2014/main" id="{E03C339C-3954-69A9-FEC8-9F778D7EE943}"/>
              </a:ext>
              <a:ext uri="{C183D7F6-B498-43B3-948B-1728B52AA6E4}">
                <adec:decorative xmlns:adec="http://schemas.microsoft.com/office/drawing/2017/decorative" val="0"/>
              </a:ext>
            </a:extLst>
          </p:cNvPr>
          <p:cNvSpPr txBox="1">
            <a:spLocks noGrp="1"/>
          </p:cNvSpPr>
          <p:nvPr>
            <p:ph type="title"/>
          </p:nvPr>
        </p:nvSpPr>
        <p:spPr>
          <a:xfrm>
            <a:off x="588261" y="548283"/>
            <a:ext cx="11011601" cy="590931"/>
          </a:xfrm>
        </p:spPr>
        <p:txBody>
          <a:bodyPr vert="horz" lIns="91440" tIns="45720" rIns="91440" bIns="4572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r>
              <a:rPr lang="en-US" sz="3600" noProof="0" dirty="0"/>
              <a:t> 3 essentials for Copilot success</a:t>
            </a:r>
          </a:p>
        </p:txBody>
      </p:sp>
      <p:sp>
        <p:nvSpPr>
          <p:cNvPr id="75" name="Freeform 74">
            <a:extLst>
              <a:ext uri="{FF2B5EF4-FFF2-40B4-BE49-F238E27FC236}">
                <a16:creationId xmlns:a16="http://schemas.microsoft.com/office/drawing/2014/main" id="{98AE7128-CDD1-96C2-5CED-CA28354091B1}"/>
              </a:ext>
              <a:ext uri="{C183D7F6-B498-43B3-948B-1728B52AA6E4}">
                <adec:decorative xmlns:adec="http://schemas.microsoft.com/office/drawing/2017/decorative" val="1"/>
              </a:ext>
            </a:extLst>
          </p:cNvPr>
          <p:cNvSpPr/>
          <p:nvPr/>
        </p:nvSpPr>
        <p:spPr>
          <a:xfrm>
            <a:off x="4605747" y="1800737"/>
            <a:ext cx="427508" cy="427363"/>
          </a:xfrm>
          <a:custGeom>
            <a:avLst/>
            <a:gdLst>
              <a:gd name="connsiteX0" fmla="*/ 361515 w 427508"/>
              <a:gd name="connsiteY0" fmla="*/ 294843 h 427363"/>
              <a:gd name="connsiteX1" fmla="*/ 372147 w 427508"/>
              <a:gd name="connsiteY1" fmla="*/ 299692 h 427363"/>
              <a:gd name="connsiteX2" fmla="*/ 423042 w 427508"/>
              <a:gd name="connsiteY2" fmla="*/ 350628 h 427363"/>
              <a:gd name="connsiteX3" fmla="*/ 423042 w 427508"/>
              <a:gd name="connsiteY3" fmla="*/ 372208 h 427363"/>
              <a:gd name="connsiteX4" fmla="*/ 372147 w 427508"/>
              <a:gd name="connsiteY4" fmla="*/ 423063 h 427363"/>
              <a:gd name="connsiteX5" fmla="*/ 351328 w 427508"/>
              <a:gd name="connsiteY5" fmla="*/ 423063 h 427363"/>
              <a:gd name="connsiteX6" fmla="*/ 350567 w 427508"/>
              <a:gd name="connsiteY6" fmla="*/ 401483 h 427363"/>
              <a:gd name="connsiteX7" fmla="*/ 375404 w 427508"/>
              <a:gd name="connsiteY7" fmla="*/ 376646 h 427363"/>
              <a:gd name="connsiteX8" fmla="*/ 235340 w 427508"/>
              <a:gd name="connsiteY8" fmla="*/ 376646 h 427363"/>
              <a:gd name="connsiteX9" fmla="*/ 260177 w 427508"/>
              <a:gd name="connsiteY9" fmla="*/ 401483 h 427363"/>
              <a:gd name="connsiteX10" fmla="*/ 260187 w 427508"/>
              <a:gd name="connsiteY10" fmla="*/ 422698 h 427363"/>
              <a:gd name="connsiteX11" fmla="*/ 238597 w 427508"/>
              <a:gd name="connsiteY11" fmla="*/ 423083 h 427363"/>
              <a:gd name="connsiteX12" fmla="*/ 187702 w 427508"/>
              <a:gd name="connsiteY12" fmla="*/ 372188 h 427363"/>
              <a:gd name="connsiteX13" fmla="*/ 187702 w 427508"/>
              <a:gd name="connsiteY13" fmla="*/ 350608 h 427363"/>
              <a:gd name="connsiteX14" fmla="*/ 238597 w 427508"/>
              <a:gd name="connsiteY14" fmla="*/ 299713 h 427363"/>
              <a:gd name="connsiteX15" fmla="*/ 259416 w 427508"/>
              <a:gd name="connsiteY15" fmla="*/ 299713 h 427363"/>
              <a:gd name="connsiteX16" fmla="*/ 260177 w 427508"/>
              <a:gd name="connsiteY16" fmla="*/ 321292 h 427363"/>
              <a:gd name="connsiteX17" fmla="*/ 260197 w 427508"/>
              <a:gd name="connsiteY17" fmla="*/ 321272 h 427363"/>
              <a:gd name="connsiteX18" fmla="*/ 235360 w 427508"/>
              <a:gd name="connsiteY18" fmla="*/ 346109 h 427363"/>
              <a:gd name="connsiteX19" fmla="*/ 375363 w 427508"/>
              <a:gd name="connsiteY19" fmla="*/ 346109 h 427363"/>
              <a:gd name="connsiteX20" fmla="*/ 350567 w 427508"/>
              <a:gd name="connsiteY20" fmla="*/ 321272 h 427363"/>
              <a:gd name="connsiteX21" fmla="*/ 349806 w 427508"/>
              <a:gd name="connsiteY21" fmla="*/ 320511 h 427363"/>
              <a:gd name="connsiteX22" fmla="*/ 350567 w 427508"/>
              <a:gd name="connsiteY22" fmla="*/ 298931 h 427363"/>
              <a:gd name="connsiteX23" fmla="*/ 361515 w 427508"/>
              <a:gd name="connsiteY23" fmla="*/ 294843 h 427363"/>
              <a:gd name="connsiteX24" fmla="*/ 45785 w 427508"/>
              <a:gd name="connsiteY24" fmla="*/ 244196 h 427363"/>
              <a:gd name="connsiteX25" fmla="*/ 279924 w 427508"/>
              <a:gd name="connsiteY25" fmla="*/ 244196 h 427363"/>
              <a:gd name="connsiteX26" fmla="*/ 325730 w 427508"/>
              <a:gd name="connsiteY26" fmla="*/ 289961 h 427363"/>
              <a:gd name="connsiteX27" fmla="*/ 325730 w 427508"/>
              <a:gd name="connsiteY27" fmla="*/ 290001 h 427363"/>
              <a:gd name="connsiteX28" fmla="*/ 325730 w 427508"/>
              <a:gd name="connsiteY28" fmla="*/ 308690 h 427363"/>
              <a:gd name="connsiteX29" fmla="*/ 323083 w 427508"/>
              <a:gd name="connsiteY29" fmla="*/ 325710 h 427363"/>
              <a:gd name="connsiteX30" fmla="*/ 281655 w 427508"/>
              <a:gd name="connsiteY30" fmla="*/ 325710 h 427363"/>
              <a:gd name="connsiteX31" fmla="*/ 264507 w 427508"/>
              <a:gd name="connsiteY31" fmla="*/ 278334 h 427363"/>
              <a:gd name="connsiteX32" fmla="*/ 224204 w 427508"/>
              <a:gd name="connsiteY32" fmla="*/ 285401 h 427363"/>
              <a:gd name="connsiteX33" fmla="*/ 173309 w 427508"/>
              <a:gd name="connsiteY33" fmla="*/ 336255 h 427363"/>
              <a:gd name="connsiteX34" fmla="*/ 173266 w 427508"/>
              <a:gd name="connsiteY34" fmla="*/ 386639 h 427363"/>
              <a:gd name="connsiteX35" fmla="*/ 173309 w 427508"/>
              <a:gd name="connsiteY35" fmla="*/ 386682 h 427363"/>
              <a:gd name="connsiteX36" fmla="*/ 192344 w 427508"/>
              <a:gd name="connsiteY36" fmla="*/ 405676 h 427363"/>
              <a:gd name="connsiteX37" fmla="*/ 162784 w 427508"/>
              <a:gd name="connsiteY37" fmla="*/ 407101 h 427363"/>
              <a:gd name="connsiteX38" fmla="*/ 10383 w 427508"/>
              <a:gd name="connsiteY38" fmla="*/ 341202 h 427363"/>
              <a:gd name="connsiteX39" fmla="*/ 0 w 427508"/>
              <a:gd name="connsiteY39" fmla="*/ 308711 h 427363"/>
              <a:gd name="connsiteX40" fmla="*/ 0 w 427508"/>
              <a:gd name="connsiteY40" fmla="*/ 289981 h 427363"/>
              <a:gd name="connsiteX41" fmla="*/ 45785 w 427508"/>
              <a:gd name="connsiteY41" fmla="*/ 244196 h 427363"/>
              <a:gd name="connsiteX42" fmla="*/ 162784 w 427508"/>
              <a:gd name="connsiteY42" fmla="*/ 0 h 427363"/>
              <a:gd name="connsiteX43" fmla="*/ 264574 w 427508"/>
              <a:gd name="connsiteY43" fmla="*/ 101791 h 427363"/>
              <a:gd name="connsiteX44" fmla="*/ 162784 w 427508"/>
              <a:gd name="connsiteY44" fmla="*/ 203581 h 427363"/>
              <a:gd name="connsiteX45" fmla="*/ 60993 w 427508"/>
              <a:gd name="connsiteY45" fmla="*/ 101791 h 427363"/>
              <a:gd name="connsiteX46" fmla="*/ 162784 w 427508"/>
              <a:gd name="connsiteY46" fmla="*/ 0 h 42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27508" h="427363">
                <a:moveTo>
                  <a:pt x="361515" y="294843"/>
                </a:moveTo>
                <a:cubicBezTo>
                  <a:pt x="365420" y="294981"/>
                  <a:pt x="369273" y="296608"/>
                  <a:pt x="372147" y="299692"/>
                </a:cubicBezTo>
                <a:lnTo>
                  <a:pt x="423042" y="350628"/>
                </a:lnTo>
                <a:cubicBezTo>
                  <a:pt x="428997" y="356589"/>
                  <a:pt x="428997" y="366247"/>
                  <a:pt x="423042" y="372208"/>
                </a:cubicBezTo>
                <a:lnTo>
                  <a:pt x="372147" y="423063"/>
                </a:lnTo>
                <a:cubicBezTo>
                  <a:pt x="366284" y="428527"/>
                  <a:pt x="357192" y="428527"/>
                  <a:pt x="351328" y="423063"/>
                </a:cubicBezTo>
                <a:cubicBezTo>
                  <a:pt x="345160" y="417314"/>
                  <a:pt x="344818" y="407652"/>
                  <a:pt x="350567" y="401483"/>
                </a:cubicBezTo>
                <a:lnTo>
                  <a:pt x="375404" y="376646"/>
                </a:lnTo>
                <a:lnTo>
                  <a:pt x="235340" y="376646"/>
                </a:lnTo>
                <a:lnTo>
                  <a:pt x="260177" y="401483"/>
                </a:lnTo>
                <a:cubicBezTo>
                  <a:pt x="265896" y="407397"/>
                  <a:pt x="265900" y="416778"/>
                  <a:pt x="260187" y="422698"/>
                </a:cubicBezTo>
                <a:cubicBezTo>
                  <a:pt x="254332" y="428765"/>
                  <a:pt x="244666" y="428938"/>
                  <a:pt x="238597" y="423083"/>
                </a:cubicBezTo>
                <a:lnTo>
                  <a:pt x="187702" y="372188"/>
                </a:lnTo>
                <a:cubicBezTo>
                  <a:pt x="181747" y="366227"/>
                  <a:pt x="181747" y="356569"/>
                  <a:pt x="187702" y="350608"/>
                </a:cubicBezTo>
                <a:lnTo>
                  <a:pt x="238597" y="299713"/>
                </a:lnTo>
                <a:cubicBezTo>
                  <a:pt x="244461" y="294249"/>
                  <a:pt x="253552" y="294249"/>
                  <a:pt x="259416" y="299713"/>
                </a:cubicBezTo>
                <a:cubicBezTo>
                  <a:pt x="265584" y="305462"/>
                  <a:pt x="265926" y="315124"/>
                  <a:pt x="260177" y="321292"/>
                </a:cubicBezTo>
                <a:lnTo>
                  <a:pt x="260197" y="321272"/>
                </a:lnTo>
                <a:lnTo>
                  <a:pt x="235360" y="346109"/>
                </a:lnTo>
                <a:lnTo>
                  <a:pt x="375363" y="346109"/>
                </a:lnTo>
                <a:lnTo>
                  <a:pt x="350567" y="321272"/>
                </a:lnTo>
                <a:cubicBezTo>
                  <a:pt x="350304" y="321028"/>
                  <a:pt x="350050" y="320773"/>
                  <a:pt x="349806" y="320511"/>
                </a:cubicBezTo>
                <a:cubicBezTo>
                  <a:pt x="344057" y="314340"/>
                  <a:pt x="344399" y="304680"/>
                  <a:pt x="350567" y="298931"/>
                </a:cubicBezTo>
                <a:cubicBezTo>
                  <a:pt x="353652" y="296057"/>
                  <a:pt x="357609" y="294705"/>
                  <a:pt x="361515" y="294843"/>
                </a:cubicBezTo>
                <a:close/>
                <a:moveTo>
                  <a:pt x="45785" y="244196"/>
                </a:moveTo>
                <a:lnTo>
                  <a:pt x="279924" y="244196"/>
                </a:lnTo>
                <a:cubicBezTo>
                  <a:pt x="305211" y="244183"/>
                  <a:pt x="325718" y="264674"/>
                  <a:pt x="325730" y="289961"/>
                </a:cubicBezTo>
                <a:cubicBezTo>
                  <a:pt x="325730" y="289975"/>
                  <a:pt x="325730" y="289987"/>
                  <a:pt x="325730" y="290001"/>
                </a:cubicBezTo>
                <a:lnTo>
                  <a:pt x="325730" y="308690"/>
                </a:lnTo>
                <a:cubicBezTo>
                  <a:pt x="325730" y="314492"/>
                  <a:pt x="324814" y="320233"/>
                  <a:pt x="323083" y="325710"/>
                </a:cubicBezTo>
                <a:lnTo>
                  <a:pt x="281655" y="325710"/>
                </a:lnTo>
                <a:cubicBezTo>
                  <a:pt x="290002" y="307892"/>
                  <a:pt x="282324" y="286681"/>
                  <a:pt x="264507" y="278334"/>
                </a:cubicBezTo>
                <a:cubicBezTo>
                  <a:pt x="250924" y="271970"/>
                  <a:pt x="234811" y="274796"/>
                  <a:pt x="224204" y="285401"/>
                </a:cubicBezTo>
                <a:lnTo>
                  <a:pt x="173309" y="336255"/>
                </a:lnTo>
                <a:cubicBezTo>
                  <a:pt x="159384" y="350156"/>
                  <a:pt x="159364" y="372715"/>
                  <a:pt x="173266" y="386639"/>
                </a:cubicBezTo>
                <a:cubicBezTo>
                  <a:pt x="173280" y="386654"/>
                  <a:pt x="173294" y="386668"/>
                  <a:pt x="173309" y="386682"/>
                </a:cubicBezTo>
                <a:lnTo>
                  <a:pt x="192344" y="405676"/>
                </a:lnTo>
                <a:cubicBezTo>
                  <a:pt x="182877" y="406613"/>
                  <a:pt x="173044" y="407101"/>
                  <a:pt x="162784" y="407101"/>
                </a:cubicBezTo>
                <a:cubicBezTo>
                  <a:pt x="93159" y="407101"/>
                  <a:pt x="41795" y="385257"/>
                  <a:pt x="10383" y="341202"/>
                </a:cubicBezTo>
                <a:cubicBezTo>
                  <a:pt x="3626" y="331715"/>
                  <a:pt x="-3" y="320358"/>
                  <a:pt x="0" y="308711"/>
                </a:cubicBezTo>
                <a:lnTo>
                  <a:pt x="0" y="289981"/>
                </a:lnTo>
                <a:cubicBezTo>
                  <a:pt x="0" y="264694"/>
                  <a:pt x="20499" y="244196"/>
                  <a:pt x="45785" y="244196"/>
                </a:cubicBezTo>
                <a:close/>
                <a:moveTo>
                  <a:pt x="162784" y="0"/>
                </a:moveTo>
                <a:cubicBezTo>
                  <a:pt x="219000" y="0"/>
                  <a:pt x="264574" y="45573"/>
                  <a:pt x="264574" y="101791"/>
                </a:cubicBezTo>
                <a:cubicBezTo>
                  <a:pt x="264574" y="158008"/>
                  <a:pt x="219000" y="203581"/>
                  <a:pt x="162784" y="203581"/>
                </a:cubicBezTo>
                <a:cubicBezTo>
                  <a:pt x="106566" y="203581"/>
                  <a:pt x="60993" y="158008"/>
                  <a:pt x="60993" y="101791"/>
                </a:cubicBezTo>
                <a:cubicBezTo>
                  <a:pt x="60993" y="45573"/>
                  <a:pt x="106566" y="0"/>
                  <a:pt x="162784" y="0"/>
                </a:cubicBezTo>
                <a:close/>
              </a:path>
            </a:pathLst>
          </a:custGeom>
          <a:gradFill flip="none" rotWithShape="1">
            <a:gsLst>
              <a:gs pos="52000">
                <a:srgbClr val="818EFF"/>
              </a:gs>
              <a:gs pos="97000">
                <a:srgbClr val="D660FF"/>
              </a:gs>
              <a:gs pos="3000">
                <a:srgbClr val="2DB4FF"/>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sp>
        <p:nvSpPr>
          <p:cNvPr id="76" name="TextBox 75">
            <a:extLst>
              <a:ext uri="{FF2B5EF4-FFF2-40B4-BE49-F238E27FC236}">
                <a16:creationId xmlns:a16="http://schemas.microsoft.com/office/drawing/2014/main" id="{DF1335EB-AC98-D80A-8D40-CFBDF754A020}"/>
              </a:ext>
              <a:ext uri="{C183D7F6-B498-43B3-948B-1728B52AA6E4}">
                <adec:decorative xmlns:adec="http://schemas.microsoft.com/office/drawing/2017/decorative" val="1"/>
              </a:ext>
            </a:extLst>
          </p:cNvPr>
          <p:cNvSpPr txBox="1"/>
          <p:nvPr/>
        </p:nvSpPr>
        <p:spPr>
          <a:xfrm>
            <a:off x="4584514" y="2850026"/>
            <a:ext cx="2963982" cy="646331"/>
          </a:xfrm>
          <a:prstGeom prst="rect">
            <a:avLst/>
          </a:prstGeom>
          <a:noFill/>
        </p:spPr>
        <p:txBody>
          <a:bodyPr wrap="square" lIns="0" tIns="0" rIns="0" bIns="0" rtlCol="0" anchor="t">
            <a:spAutoFit/>
          </a:bodyPr>
          <a:lstStyle/>
          <a:p>
            <a:pPr marL="0" marR="0" lvl="0" indent="0" algn="l" defTabSz="914367" rtl="0" eaLnBrk="1" fontAlgn="auto"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Manage the human transformation with robust user enablement programs</a:t>
            </a:r>
          </a:p>
        </p:txBody>
      </p:sp>
      <p:grpSp>
        <p:nvGrpSpPr>
          <p:cNvPr id="78" name="Group 77">
            <a:extLst>
              <a:ext uri="{FF2B5EF4-FFF2-40B4-BE49-F238E27FC236}">
                <a16:creationId xmlns:a16="http://schemas.microsoft.com/office/drawing/2014/main" id="{CBE28941-B587-3DC5-14E8-98944F0A4E7A}"/>
              </a:ext>
              <a:ext uri="{C183D7F6-B498-43B3-948B-1728B52AA6E4}">
                <adec:decorative xmlns:adec="http://schemas.microsoft.com/office/drawing/2017/decorative" val="1"/>
              </a:ext>
            </a:extLst>
          </p:cNvPr>
          <p:cNvGrpSpPr/>
          <p:nvPr/>
        </p:nvGrpSpPr>
        <p:grpSpPr>
          <a:xfrm>
            <a:off x="4604111" y="3652913"/>
            <a:ext cx="139165" cy="1017036"/>
            <a:chOff x="4913099" y="3820916"/>
            <a:chExt cx="139165" cy="1017036"/>
          </a:xfrm>
          <a:solidFill>
            <a:srgbClr val="0078D4"/>
          </a:solidFill>
        </p:grpSpPr>
        <p:sp>
          <p:nvSpPr>
            <p:cNvPr id="80" name="Graphic 69">
              <a:extLst>
                <a:ext uri="{FF2B5EF4-FFF2-40B4-BE49-F238E27FC236}">
                  <a16:creationId xmlns:a16="http://schemas.microsoft.com/office/drawing/2014/main" id="{B253D896-E5DD-4894-E77D-CFCE5BB49976}"/>
                </a:ext>
              </a:extLst>
            </p:cNvPr>
            <p:cNvSpPr/>
            <p:nvPr/>
          </p:nvSpPr>
          <p:spPr>
            <a:xfrm>
              <a:off x="4913099" y="3820916"/>
              <a:ext cx="139165" cy="139165"/>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81" name="Graphic 69">
              <a:extLst>
                <a:ext uri="{FF2B5EF4-FFF2-40B4-BE49-F238E27FC236}">
                  <a16:creationId xmlns:a16="http://schemas.microsoft.com/office/drawing/2014/main" id="{8319C9BB-198E-0067-1D35-0B8E61EC8513}"/>
                </a:ext>
              </a:extLst>
            </p:cNvPr>
            <p:cNvSpPr/>
            <p:nvPr/>
          </p:nvSpPr>
          <p:spPr>
            <a:xfrm>
              <a:off x="4913099" y="4106142"/>
              <a:ext cx="139165" cy="139165"/>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82" name="Graphic 69">
              <a:extLst>
                <a:ext uri="{FF2B5EF4-FFF2-40B4-BE49-F238E27FC236}">
                  <a16:creationId xmlns:a16="http://schemas.microsoft.com/office/drawing/2014/main" id="{6B10DBB1-F780-5D55-86E5-00BB59CB156F}"/>
                </a:ext>
              </a:extLst>
            </p:cNvPr>
            <p:cNvSpPr/>
            <p:nvPr/>
          </p:nvSpPr>
          <p:spPr>
            <a:xfrm>
              <a:off x="4913099" y="4398750"/>
              <a:ext cx="139165" cy="139165"/>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83" name="Graphic 69">
              <a:extLst>
                <a:ext uri="{FF2B5EF4-FFF2-40B4-BE49-F238E27FC236}">
                  <a16:creationId xmlns:a16="http://schemas.microsoft.com/office/drawing/2014/main" id="{A00646CE-56D9-A1FC-881B-2F78E5432145}"/>
                </a:ext>
              </a:extLst>
            </p:cNvPr>
            <p:cNvSpPr/>
            <p:nvPr/>
          </p:nvSpPr>
          <p:spPr>
            <a:xfrm>
              <a:off x="4913099" y="4698787"/>
              <a:ext cx="139165" cy="139165"/>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grpSp>
      <p:sp>
        <p:nvSpPr>
          <p:cNvPr id="79" name="TextBox 78">
            <a:extLst>
              <a:ext uri="{FF2B5EF4-FFF2-40B4-BE49-F238E27FC236}">
                <a16:creationId xmlns:a16="http://schemas.microsoft.com/office/drawing/2014/main" id="{0A29E19C-6F3C-22B4-E102-209DF971D1A1}"/>
              </a:ext>
              <a:ext uri="{C183D7F6-B498-43B3-948B-1728B52AA6E4}">
                <adec:decorative xmlns:adec="http://schemas.microsoft.com/office/drawing/2017/decorative" val="1"/>
              </a:ext>
            </a:extLst>
          </p:cNvPr>
          <p:cNvSpPr txBox="1"/>
          <p:nvPr/>
        </p:nvSpPr>
        <p:spPr>
          <a:xfrm>
            <a:off x="4857386" y="3615520"/>
            <a:ext cx="2761731" cy="1308050"/>
          </a:xfrm>
          <a:prstGeom prst="rect">
            <a:avLst/>
          </a:prstGeom>
          <a:noFill/>
        </p:spPr>
        <p:txBody>
          <a:bodyPr wrap="square" lIns="0" tIns="0" rIns="0" bIns="0" rtlCol="0" anchor="t">
            <a:spAutoFit/>
          </a:bodyPr>
          <a:lstStyle/>
          <a:p>
            <a:pPr marL="0" marR="0" lvl="0" indent="0" algn="l" defTabSz="914367" rtl="0" eaLnBrk="1" fontAlgn="auto" latinLnBrk="0" hangingPunct="1">
              <a:lnSpc>
                <a:spcPct val="100000"/>
              </a:lnSpc>
              <a:spcBef>
                <a:spcPct val="0"/>
              </a:spcBef>
              <a:spcAft>
                <a:spcPts val="60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User enablement program</a:t>
            </a:r>
          </a:p>
          <a:p>
            <a:pPr marL="0" marR="0" lvl="0" indent="0" algn="l" defTabSz="914367" rtl="0" eaLnBrk="1" fontAlgn="auto" latinLnBrk="0" hangingPunct="1">
              <a:lnSpc>
                <a:spcPct val="100000"/>
              </a:lnSpc>
              <a:spcBef>
                <a:spcPct val="0"/>
              </a:spcBef>
              <a:spcAft>
                <a:spcPts val="60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Communications and community</a:t>
            </a:r>
          </a:p>
          <a:p>
            <a:pPr marL="0" marR="0" lvl="0" indent="0" algn="l" defTabSz="914367" rtl="0" eaLnBrk="1" fontAlgn="auto" latinLnBrk="0" hangingPunct="1">
              <a:lnSpc>
                <a:spcPct val="100000"/>
              </a:lnSpc>
              <a:spcBef>
                <a:spcPct val="0"/>
              </a:spcBef>
              <a:spcAft>
                <a:spcPts val="60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Skilling and training</a:t>
            </a:r>
          </a:p>
          <a:p>
            <a:pPr marL="0" marR="0" lvl="0" indent="0" algn="l" defTabSz="914367" rtl="0" eaLnBrk="1" fontAlgn="auto" latinLnBrk="0" hangingPunct="1">
              <a:lnSpc>
                <a:spcPct val="100000"/>
              </a:lnSpc>
              <a:spcBef>
                <a:spcPct val="0"/>
              </a:spcBef>
              <a:spcAft>
                <a:spcPts val="600"/>
              </a:spcAft>
              <a:buClrTx/>
              <a:buSzTx/>
              <a:buFontTx/>
              <a:buNone/>
              <a:tabLst/>
              <a:defRPr/>
            </a:pPr>
            <a:r>
              <a:rPr lang="en-US" sz="1400" b="1">
                <a:solidFill>
                  <a:srgbClr val="000000"/>
                </a:solidFill>
                <a:latin typeface="Segoe UI Semibold" panose="020B0502040204020203" pitchFamily="34" charset="0"/>
                <a:cs typeface="Segoe UI Semibold" panose="020B0502040204020203" pitchFamily="34" charset="0"/>
              </a:rPr>
              <a:t>Best practice: </a:t>
            </a:r>
            <a:r>
              <a:rPr kumimoji="0" lang="en-US" sz="1400" b="0" i="0" u="none" strike="noStrike" kern="1200" cap="none" spc="0" normalizeH="0" baseline="0" noProof="0">
                <a:ln>
                  <a:noFill/>
                </a:ln>
                <a:solidFill>
                  <a:srgbClr val="000000"/>
                </a:solidFill>
                <a:effectLst/>
                <a:uLnTx/>
                <a:uFillTx/>
                <a:latin typeface="Segoe UI"/>
                <a:ea typeface="+mn-ea"/>
                <a:cs typeface="Segoe UI"/>
              </a:rPr>
              <a:t>Community of Practice and Copilot Dashboard</a:t>
            </a:r>
          </a:p>
        </p:txBody>
      </p:sp>
      <p:sp>
        <p:nvSpPr>
          <p:cNvPr id="84" name="TextBox 83">
            <a:extLst>
              <a:ext uri="{FF2B5EF4-FFF2-40B4-BE49-F238E27FC236}">
                <a16:creationId xmlns:a16="http://schemas.microsoft.com/office/drawing/2014/main" id="{F720FC36-43CC-60C3-ECFD-6AC3BC469253}"/>
              </a:ext>
              <a:ext uri="{C183D7F6-B498-43B3-948B-1728B52AA6E4}">
                <adec:decorative xmlns:adec="http://schemas.microsoft.com/office/drawing/2017/decorative" val="1"/>
              </a:ext>
            </a:extLst>
          </p:cNvPr>
          <p:cNvSpPr txBox="1"/>
          <p:nvPr/>
        </p:nvSpPr>
        <p:spPr>
          <a:xfrm>
            <a:off x="4605747" y="2326971"/>
            <a:ext cx="2584193" cy="369332"/>
          </a:xfrm>
          <a:prstGeom prst="rect">
            <a:avLst/>
          </a:prstGeom>
          <a:noFill/>
        </p:spPr>
        <p:txBody>
          <a:bodyPr wrap="square" lIns="0" tIns="0" rIns="0" bIns="0" rtlCol="0" anchor="t">
            <a:spAutoFit/>
          </a:bodyPr>
          <a:lstStyle/>
          <a:p>
            <a:pPr marL="0" marR="0" lvl="0" indent="0" algn="l" defTabSz="914367" rtl="0" eaLnBrk="1" fontAlgn="auto" latinLnBrk="0" hangingPunct="1">
              <a:lnSpc>
                <a:spcPct val="100000"/>
              </a:lnSpc>
              <a:spcBef>
                <a:spcPct val="0"/>
              </a:spcBef>
              <a:spcAft>
                <a:spcPct val="0"/>
              </a:spcAft>
              <a:buClrTx/>
              <a:buSzTx/>
              <a:buFontTx/>
              <a:buNone/>
              <a:tabLst/>
              <a:defRPr/>
            </a:pPr>
            <a:r>
              <a:rPr kumimoji="0" lang="en-US" sz="2400" b="1" i="0" u="none" strike="noStrike" kern="1200" cap="none" spc="-50" normalizeH="0" baseline="0" noProof="0">
                <a:ln>
                  <a:noFill/>
                </a:ln>
                <a:solidFill>
                  <a:srgbClr val="8661C5"/>
                </a:solidFill>
                <a:effectLst/>
                <a:uLnTx/>
                <a:uFillTx/>
                <a:latin typeface="Segoe UI Semibold"/>
                <a:ea typeface="+mn-ea"/>
                <a:cs typeface="Segoe UI Semibold"/>
              </a:rPr>
              <a:t>Human change</a:t>
            </a:r>
          </a:p>
        </p:txBody>
      </p:sp>
      <p:sp>
        <p:nvSpPr>
          <p:cNvPr id="2" name="TextBox 1">
            <a:extLst>
              <a:ext uri="{FF2B5EF4-FFF2-40B4-BE49-F238E27FC236}">
                <a16:creationId xmlns:a16="http://schemas.microsoft.com/office/drawing/2014/main" id="{0FFBC392-6B1B-1771-BAC6-067128E4217D}"/>
              </a:ext>
              <a:ext uri="{C183D7F6-B498-43B3-948B-1728B52AA6E4}">
                <adec:decorative xmlns:adec="http://schemas.microsoft.com/office/drawing/2017/decorative" val="1"/>
              </a:ext>
            </a:extLst>
          </p:cNvPr>
          <p:cNvSpPr txBox="1"/>
          <p:nvPr/>
        </p:nvSpPr>
        <p:spPr>
          <a:xfrm>
            <a:off x="1136601" y="2322774"/>
            <a:ext cx="2628254" cy="369332"/>
          </a:xfrm>
          <a:prstGeom prst="rect">
            <a:avLst/>
          </a:prstGeom>
          <a:noFill/>
        </p:spPr>
        <p:txBody>
          <a:bodyPr wrap="square" lIns="0" tIns="0" rIns="0" bIns="0" rtlCol="0">
            <a:spAutoFit/>
          </a:bodyPr>
          <a:lstStyle/>
          <a:p>
            <a:pPr marL="0" marR="0" lvl="0" indent="0" algn="l" defTabSz="914367" rtl="0" eaLnBrk="1" fontAlgn="auto" latinLnBrk="0" hangingPunct="1">
              <a:lnSpc>
                <a:spcPct val="100000"/>
              </a:lnSpc>
              <a:spcBef>
                <a:spcPct val="0"/>
              </a:spcBef>
              <a:spcAft>
                <a:spcPct val="0"/>
              </a:spcAft>
              <a:buClrTx/>
              <a:buSzTx/>
              <a:buFontTx/>
              <a:buNone/>
              <a:tabLst/>
              <a:defRPr/>
            </a:pPr>
            <a:r>
              <a:rPr kumimoji="0" lang="en-US" sz="2400" b="1" i="0" u="none" strike="noStrike" kern="1200" cap="none" spc="-5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Leadership</a:t>
            </a:r>
          </a:p>
        </p:txBody>
      </p:sp>
      <p:sp>
        <p:nvSpPr>
          <p:cNvPr id="5" name="Graphic 4">
            <a:extLst>
              <a:ext uri="{FF2B5EF4-FFF2-40B4-BE49-F238E27FC236}">
                <a16:creationId xmlns:a16="http://schemas.microsoft.com/office/drawing/2014/main" id="{5B4A6EE7-E977-954A-6BE3-2808C510E523}"/>
              </a:ext>
              <a:ext uri="{C183D7F6-B498-43B3-948B-1728B52AA6E4}">
                <adec:decorative xmlns:adec="http://schemas.microsoft.com/office/drawing/2017/decorative" val="1"/>
              </a:ext>
            </a:extLst>
          </p:cNvPr>
          <p:cNvSpPr/>
          <p:nvPr/>
        </p:nvSpPr>
        <p:spPr>
          <a:xfrm>
            <a:off x="1136601" y="1796263"/>
            <a:ext cx="418695" cy="437844"/>
          </a:xfrm>
          <a:custGeom>
            <a:avLst/>
            <a:gdLst>
              <a:gd name="connsiteX0" fmla="*/ 335777 w 506621"/>
              <a:gd name="connsiteY0" fmla="*/ 334430 h 529791"/>
              <a:gd name="connsiteX1" fmla="*/ 390698 w 506621"/>
              <a:gd name="connsiteY1" fmla="*/ 389351 h 529791"/>
              <a:gd name="connsiteX2" fmla="*/ 390698 w 506621"/>
              <a:gd name="connsiteY2" fmla="*/ 411769 h 529791"/>
              <a:gd name="connsiteX3" fmla="*/ 378171 w 506621"/>
              <a:gd name="connsiteY3" fmla="*/ 450841 h 529791"/>
              <a:gd name="connsiteX4" fmla="*/ 195264 w 506621"/>
              <a:gd name="connsiteY4" fmla="*/ 529792 h 529791"/>
              <a:gd name="connsiteX5" fmla="*/ 12454 w 506621"/>
              <a:gd name="connsiteY5" fmla="*/ 450768 h 529791"/>
              <a:gd name="connsiteX6" fmla="*/ 0 w 506621"/>
              <a:gd name="connsiteY6" fmla="*/ 411793 h 529791"/>
              <a:gd name="connsiteX7" fmla="*/ 0 w 506621"/>
              <a:gd name="connsiteY7" fmla="*/ 389327 h 529791"/>
              <a:gd name="connsiteX8" fmla="*/ 54872 w 506621"/>
              <a:gd name="connsiteY8" fmla="*/ 334430 h 529791"/>
              <a:gd name="connsiteX9" fmla="*/ 335753 w 506621"/>
              <a:gd name="connsiteY9" fmla="*/ 334430 h 529791"/>
              <a:gd name="connsiteX10" fmla="*/ 440784 w 506621"/>
              <a:gd name="connsiteY10" fmla="*/ 2414 h 529791"/>
              <a:gd name="connsiteX11" fmla="*/ 465766 w 506621"/>
              <a:gd name="connsiteY11" fmla="*/ 9227 h 529791"/>
              <a:gd name="connsiteX12" fmla="*/ 506621 w 506621"/>
              <a:gd name="connsiteY12" fmla="*/ 163489 h 529791"/>
              <a:gd name="connsiteX13" fmla="*/ 465497 w 506621"/>
              <a:gd name="connsiteY13" fmla="*/ 318215 h 529791"/>
              <a:gd name="connsiteX14" fmla="*/ 440782 w 506621"/>
              <a:gd name="connsiteY14" fmla="*/ 325964 h 529791"/>
              <a:gd name="connsiteX15" fmla="*/ 433033 w 506621"/>
              <a:gd name="connsiteY15" fmla="*/ 301248 h 529791"/>
              <a:gd name="connsiteX16" fmla="*/ 433751 w 506621"/>
              <a:gd name="connsiteY16" fmla="*/ 299998 h 529791"/>
              <a:gd name="connsiteX17" fmla="*/ 469991 w 506621"/>
              <a:gd name="connsiteY17" fmla="*/ 163489 h 529791"/>
              <a:gd name="connsiteX18" fmla="*/ 433971 w 506621"/>
              <a:gd name="connsiteY18" fmla="*/ 27396 h 529791"/>
              <a:gd name="connsiteX19" fmla="*/ 440784 w 506621"/>
              <a:gd name="connsiteY19" fmla="*/ 2414 h 529791"/>
              <a:gd name="connsiteX20" fmla="*/ 195264 w 506621"/>
              <a:gd name="connsiteY20" fmla="*/ 41486 h 529791"/>
              <a:gd name="connsiteX21" fmla="*/ 317365 w 506621"/>
              <a:gd name="connsiteY21" fmla="*/ 163587 h 529791"/>
              <a:gd name="connsiteX22" fmla="*/ 195264 w 506621"/>
              <a:gd name="connsiteY22" fmla="*/ 285688 h 529791"/>
              <a:gd name="connsiteX23" fmla="*/ 73163 w 506621"/>
              <a:gd name="connsiteY23" fmla="*/ 163587 h 529791"/>
              <a:gd name="connsiteX24" fmla="*/ 195264 w 506621"/>
              <a:gd name="connsiteY24" fmla="*/ 41486 h 529791"/>
              <a:gd name="connsiteX25" fmla="*/ 356144 w 506621"/>
              <a:gd name="connsiteY25" fmla="*/ 51156 h 529791"/>
              <a:gd name="connsiteX26" fmla="*/ 381126 w 506621"/>
              <a:gd name="connsiteY26" fmla="*/ 57994 h 529791"/>
              <a:gd name="connsiteX27" fmla="*/ 408940 w 506621"/>
              <a:gd name="connsiteY27" fmla="*/ 163489 h 529791"/>
              <a:gd name="connsiteX28" fmla="*/ 381003 w 506621"/>
              <a:gd name="connsiteY28" fmla="*/ 269180 h 529791"/>
              <a:gd name="connsiteX29" fmla="*/ 356075 w 506621"/>
              <a:gd name="connsiteY29" fmla="*/ 276215 h 529791"/>
              <a:gd name="connsiteX30" fmla="*/ 349040 w 506621"/>
              <a:gd name="connsiteY30" fmla="*/ 251289 h 529791"/>
              <a:gd name="connsiteX31" fmla="*/ 349184 w 506621"/>
              <a:gd name="connsiteY31" fmla="*/ 251036 h 529791"/>
              <a:gd name="connsiteX32" fmla="*/ 372310 w 506621"/>
              <a:gd name="connsiteY32" fmla="*/ 163489 h 529791"/>
              <a:gd name="connsiteX33" fmla="*/ 349282 w 506621"/>
              <a:gd name="connsiteY33" fmla="*/ 76114 h 529791"/>
              <a:gd name="connsiteX34" fmla="*/ 356144 w 506621"/>
              <a:gd name="connsiteY34" fmla="*/ 51156 h 52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06621" h="529791">
                <a:moveTo>
                  <a:pt x="335777" y="334430"/>
                </a:moveTo>
                <a:cubicBezTo>
                  <a:pt x="366110" y="334430"/>
                  <a:pt x="390698" y="359019"/>
                  <a:pt x="390698" y="389351"/>
                </a:cubicBezTo>
                <a:lnTo>
                  <a:pt x="390698" y="411769"/>
                </a:lnTo>
                <a:cubicBezTo>
                  <a:pt x="390701" y="425781"/>
                  <a:pt x="386320" y="439442"/>
                  <a:pt x="378171" y="450841"/>
                </a:cubicBezTo>
                <a:cubicBezTo>
                  <a:pt x="340442" y="503662"/>
                  <a:pt x="278781" y="529792"/>
                  <a:pt x="195264" y="529792"/>
                </a:cubicBezTo>
                <a:cubicBezTo>
                  <a:pt x="111722" y="529792"/>
                  <a:pt x="50110" y="503613"/>
                  <a:pt x="12454" y="450768"/>
                </a:cubicBezTo>
                <a:cubicBezTo>
                  <a:pt x="4350" y="439388"/>
                  <a:pt x="-4" y="425764"/>
                  <a:pt x="0" y="411793"/>
                </a:cubicBezTo>
                <a:lnTo>
                  <a:pt x="0" y="389327"/>
                </a:lnTo>
                <a:cubicBezTo>
                  <a:pt x="13" y="359024"/>
                  <a:pt x="24569" y="334457"/>
                  <a:pt x="54872" y="334430"/>
                </a:cubicBezTo>
                <a:lnTo>
                  <a:pt x="335753" y="334430"/>
                </a:lnTo>
                <a:close/>
                <a:moveTo>
                  <a:pt x="440784" y="2414"/>
                </a:moveTo>
                <a:cubicBezTo>
                  <a:pt x="449566" y="-2600"/>
                  <a:pt x="460748" y="449"/>
                  <a:pt x="465766" y="9227"/>
                </a:cubicBezTo>
                <a:cubicBezTo>
                  <a:pt x="492613" y="56201"/>
                  <a:pt x="506699" y="109384"/>
                  <a:pt x="506621" y="163489"/>
                </a:cubicBezTo>
                <a:cubicBezTo>
                  <a:pt x="506621" y="218532"/>
                  <a:pt x="492311" y="271524"/>
                  <a:pt x="465497" y="318215"/>
                </a:cubicBezTo>
                <a:cubicBezTo>
                  <a:pt x="460811" y="327180"/>
                  <a:pt x="449746" y="330650"/>
                  <a:pt x="440782" y="325964"/>
                </a:cubicBezTo>
                <a:cubicBezTo>
                  <a:pt x="431817" y="321278"/>
                  <a:pt x="428349" y="310213"/>
                  <a:pt x="433033" y="301248"/>
                </a:cubicBezTo>
                <a:cubicBezTo>
                  <a:pt x="433255" y="300823"/>
                  <a:pt x="433495" y="300406"/>
                  <a:pt x="433751" y="299998"/>
                </a:cubicBezTo>
                <a:cubicBezTo>
                  <a:pt x="457580" y="258454"/>
                  <a:pt x="470076" y="211381"/>
                  <a:pt x="469991" y="163489"/>
                </a:cubicBezTo>
                <a:cubicBezTo>
                  <a:pt x="469991" y="115064"/>
                  <a:pt x="457463" y="68495"/>
                  <a:pt x="433971" y="27396"/>
                </a:cubicBezTo>
                <a:cubicBezTo>
                  <a:pt x="428957" y="18615"/>
                  <a:pt x="432007" y="7433"/>
                  <a:pt x="440784" y="2414"/>
                </a:cubicBezTo>
                <a:close/>
                <a:moveTo>
                  <a:pt x="195264" y="41486"/>
                </a:moveTo>
                <a:cubicBezTo>
                  <a:pt x="262698" y="41486"/>
                  <a:pt x="317365" y="96153"/>
                  <a:pt x="317365" y="163587"/>
                </a:cubicBezTo>
                <a:cubicBezTo>
                  <a:pt x="317365" y="231021"/>
                  <a:pt x="262698" y="285688"/>
                  <a:pt x="195264" y="285688"/>
                </a:cubicBezTo>
                <a:cubicBezTo>
                  <a:pt x="127829" y="285688"/>
                  <a:pt x="73163" y="231021"/>
                  <a:pt x="73163" y="163587"/>
                </a:cubicBezTo>
                <a:cubicBezTo>
                  <a:pt x="73163" y="96153"/>
                  <a:pt x="127829" y="41486"/>
                  <a:pt x="195264" y="41486"/>
                </a:cubicBezTo>
                <a:close/>
                <a:moveTo>
                  <a:pt x="356144" y="51156"/>
                </a:moveTo>
                <a:cubicBezTo>
                  <a:pt x="364930" y="46146"/>
                  <a:pt x="376115" y="49208"/>
                  <a:pt x="381126" y="57994"/>
                </a:cubicBezTo>
                <a:cubicBezTo>
                  <a:pt x="399409" y="90144"/>
                  <a:pt x="408996" y="126504"/>
                  <a:pt x="408940" y="163489"/>
                </a:cubicBezTo>
                <a:cubicBezTo>
                  <a:pt x="408940" y="201047"/>
                  <a:pt x="399221" y="237238"/>
                  <a:pt x="381003" y="269180"/>
                </a:cubicBezTo>
                <a:cubicBezTo>
                  <a:pt x="376063" y="278005"/>
                  <a:pt x="364903" y="281155"/>
                  <a:pt x="356075" y="276215"/>
                </a:cubicBezTo>
                <a:cubicBezTo>
                  <a:pt x="347250" y="271275"/>
                  <a:pt x="344100" y="260115"/>
                  <a:pt x="349040" y="251289"/>
                </a:cubicBezTo>
                <a:cubicBezTo>
                  <a:pt x="349086" y="251204"/>
                  <a:pt x="349135" y="251119"/>
                  <a:pt x="349184" y="251036"/>
                </a:cubicBezTo>
                <a:cubicBezTo>
                  <a:pt x="364388" y="224366"/>
                  <a:pt x="372361" y="194188"/>
                  <a:pt x="372310" y="163489"/>
                </a:cubicBezTo>
                <a:cubicBezTo>
                  <a:pt x="372361" y="132857"/>
                  <a:pt x="364425" y="102741"/>
                  <a:pt x="349282" y="76114"/>
                </a:cubicBezTo>
                <a:cubicBezTo>
                  <a:pt x="344293" y="67326"/>
                  <a:pt x="347362" y="56158"/>
                  <a:pt x="356144" y="51156"/>
                </a:cubicBezTo>
                <a:close/>
              </a:path>
            </a:pathLst>
          </a:custGeom>
          <a:gradFill flip="none" rotWithShape="1">
            <a:gsLst>
              <a:gs pos="97000">
                <a:srgbClr val="818EFF"/>
              </a:gs>
              <a:gs pos="50000">
                <a:srgbClr val="2DB4FF"/>
              </a:gs>
              <a:gs pos="3000">
                <a:srgbClr val="0078D4"/>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sp>
        <p:nvSpPr>
          <p:cNvPr id="11" name="TextBox 10">
            <a:extLst>
              <a:ext uri="{FF2B5EF4-FFF2-40B4-BE49-F238E27FC236}">
                <a16:creationId xmlns:a16="http://schemas.microsoft.com/office/drawing/2014/main" id="{97605E64-79A2-2CB4-74D2-6A0E59EA2B06}"/>
              </a:ext>
              <a:ext uri="{C183D7F6-B498-43B3-948B-1728B52AA6E4}">
                <adec:decorative xmlns:adec="http://schemas.microsoft.com/office/drawing/2017/decorative" val="1"/>
              </a:ext>
            </a:extLst>
          </p:cNvPr>
          <p:cNvSpPr txBox="1"/>
          <p:nvPr/>
        </p:nvSpPr>
        <p:spPr>
          <a:xfrm>
            <a:off x="1136601" y="2850026"/>
            <a:ext cx="2740228" cy="430887"/>
          </a:xfrm>
          <a:prstGeom prst="rect">
            <a:avLst/>
          </a:prstGeom>
          <a:noFill/>
        </p:spPr>
        <p:txBody>
          <a:bodyPr wrap="square" lIns="0" tIns="0" rIns="0" bIns="0" rtlCol="0">
            <a:spAutoFit/>
          </a:bodyPr>
          <a:lstStyle/>
          <a:p>
            <a:pPr marL="0" marR="0" lvl="0" indent="0" algn="l" defTabSz="914367" rtl="0" eaLnBrk="1" fontAlgn="auto"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Develop leadership capabilities to leverage AI for business outcomes</a:t>
            </a:r>
          </a:p>
        </p:txBody>
      </p:sp>
      <p:grpSp>
        <p:nvGrpSpPr>
          <p:cNvPr id="15" name="Group 14">
            <a:extLst>
              <a:ext uri="{FF2B5EF4-FFF2-40B4-BE49-F238E27FC236}">
                <a16:creationId xmlns:a16="http://schemas.microsoft.com/office/drawing/2014/main" id="{7C86D549-9BB8-3F5C-30F0-C995927CE71D}"/>
              </a:ext>
              <a:ext uri="{C183D7F6-B498-43B3-948B-1728B52AA6E4}">
                <adec:decorative xmlns:adec="http://schemas.microsoft.com/office/drawing/2017/decorative" val="1"/>
              </a:ext>
            </a:extLst>
          </p:cNvPr>
          <p:cNvGrpSpPr/>
          <p:nvPr/>
        </p:nvGrpSpPr>
        <p:grpSpPr>
          <a:xfrm>
            <a:off x="1143796" y="3498279"/>
            <a:ext cx="139165" cy="1009607"/>
            <a:chOff x="1540495" y="3627256"/>
            <a:chExt cx="139165" cy="1009607"/>
          </a:xfrm>
        </p:grpSpPr>
        <p:sp>
          <p:nvSpPr>
            <p:cNvPr id="19" name="Graphic 69">
              <a:extLst>
                <a:ext uri="{FF2B5EF4-FFF2-40B4-BE49-F238E27FC236}">
                  <a16:creationId xmlns:a16="http://schemas.microsoft.com/office/drawing/2014/main" id="{225B7506-7A9D-7D83-2F33-3064B7795EBB}"/>
                </a:ext>
              </a:extLst>
            </p:cNvPr>
            <p:cNvSpPr/>
            <p:nvPr/>
          </p:nvSpPr>
          <p:spPr>
            <a:xfrm>
              <a:off x="1540495" y="3627256"/>
              <a:ext cx="139165" cy="139165"/>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20" name="Graphic 69">
              <a:extLst>
                <a:ext uri="{FF2B5EF4-FFF2-40B4-BE49-F238E27FC236}">
                  <a16:creationId xmlns:a16="http://schemas.microsoft.com/office/drawing/2014/main" id="{059B3B68-EB56-C45B-DD85-507D2402D17B}"/>
                </a:ext>
              </a:extLst>
            </p:cNvPr>
            <p:cNvSpPr/>
            <p:nvPr/>
          </p:nvSpPr>
          <p:spPr>
            <a:xfrm>
              <a:off x="1540495" y="3915016"/>
              <a:ext cx="139165" cy="139165"/>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21" name="Graphic 69">
              <a:extLst>
                <a:ext uri="{FF2B5EF4-FFF2-40B4-BE49-F238E27FC236}">
                  <a16:creationId xmlns:a16="http://schemas.microsoft.com/office/drawing/2014/main" id="{34889A2E-6B01-CF74-C5D9-8818B3785664}"/>
                </a:ext>
              </a:extLst>
            </p:cNvPr>
            <p:cNvSpPr/>
            <p:nvPr/>
          </p:nvSpPr>
          <p:spPr>
            <a:xfrm>
              <a:off x="1540495" y="4206427"/>
              <a:ext cx="139165" cy="139165"/>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22" name="Graphic 69">
              <a:extLst>
                <a:ext uri="{FF2B5EF4-FFF2-40B4-BE49-F238E27FC236}">
                  <a16:creationId xmlns:a16="http://schemas.microsoft.com/office/drawing/2014/main" id="{4A7247FF-D04F-075A-DB07-93334763F085}"/>
                </a:ext>
              </a:extLst>
            </p:cNvPr>
            <p:cNvSpPr/>
            <p:nvPr/>
          </p:nvSpPr>
          <p:spPr>
            <a:xfrm>
              <a:off x="1540495" y="4497698"/>
              <a:ext cx="139165" cy="139165"/>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grpSp>
      <p:sp>
        <p:nvSpPr>
          <p:cNvPr id="18" name="TextBox 17">
            <a:extLst>
              <a:ext uri="{FF2B5EF4-FFF2-40B4-BE49-F238E27FC236}">
                <a16:creationId xmlns:a16="http://schemas.microsoft.com/office/drawing/2014/main" id="{AF383F53-947A-4725-BD8C-C4C1752A2885}"/>
              </a:ext>
              <a:ext uri="{C183D7F6-B498-43B3-948B-1728B52AA6E4}">
                <adec:decorative xmlns:adec="http://schemas.microsoft.com/office/drawing/2017/decorative" val="1"/>
              </a:ext>
            </a:extLst>
          </p:cNvPr>
          <p:cNvSpPr txBox="1"/>
          <p:nvPr/>
        </p:nvSpPr>
        <p:spPr>
          <a:xfrm>
            <a:off x="1409474" y="3460886"/>
            <a:ext cx="2696880" cy="1092607"/>
          </a:xfrm>
          <a:prstGeom prst="rect">
            <a:avLst/>
          </a:prstGeom>
          <a:noFill/>
        </p:spPr>
        <p:txBody>
          <a:bodyPr wrap="square" lIns="0" tIns="0" rIns="0" bIns="0" rtlCol="0" anchor="t">
            <a:spAutoFit/>
          </a:bodyPr>
          <a:lstStyle/>
          <a:p>
            <a:pPr marL="0" marR="0" lvl="0" indent="0" algn="l" defTabSz="914367" rtl="0" eaLnBrk="1" fontAlgn="auto" latinLnBrk="0" hangingPunct="1">
              <a:lnSpc>
                <a:spcPct val="100000"/>
              </a:lnSpc>
              <a:spcBef>
                <a:spcPct val="0"/>
              </a:spcBef>
              <a:spcAft>
                <a:spcPts val="60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Executive sponsorship</a:t>
            </a:r>
          </a:p>
          <a:p>
            <a:pPr marL="0" marR="0" lvl="0" indent="0" algn="l" defTabSz="914367" rtl="0" eaLnBrk="1" fontAlgn="auto" latinLnBrk="0" hangingPunct="1">
              <a:lnSpc>
                <a:spcPct val="100000"/>
              </a:lnSpc>
              <a:spcBef>
                <a:spcPct val="0"/>
              </a:spcBef>
              <a:spcAft>
                <a:spcPts val="60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Align AI to business strategy</a:t>
            </a:r>
          </a:p>
          <a:p>
            <a:pPr marL="0" marR="0" lvl="0" indent="0" algn="l" defTabSz="914367" rtl="0" eaLnBrk="1" fontAlgn="auto" latinLnBrk="0" hangingPunct="1">
              <a:lnSpc>
                <a:spcPct val="100000"/>
              </a:lnSpc>
              <a:spcBef>
                <a:spcPct val="0"/>
              </a:spcBef>
              <a:spcAft>
                <a:spcPts val="60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Providing clarity and prioritization</a:t>
            </a:r>
          </a:p>
          <a:p>
            <a:pPr marL="0" marR="0" lvl="0" indent="0" algn="l" defTabSz="914367" rtl="0" eaLnBrk="1" fontAlgn="auto" latinLnBrk="0" hangingPunct="1">
              <a:lnSpc>
                <a:spcPct val="100000"/>
              </a:lnSpc>
              <a:spcBef>
                <a:spcPct val="0"/>
              </a:spcBef>
              <a:spcAft>
                <a:spcPts val="600"/>
              </a:spcAft>
              <a:buClrTx/>
              <a:buSzTx/>
              <a:buFontTx/>
              <a:buNone/>
              <a:tabLst/>
              <a:defRPr/>
            </a:pPr>
            <a:r>
              <a:rPr kumimoji="0" lang="en-US" sz="14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Best practice</a:t>
            </a:r>
            <a:r>
              <a:rPr kumimoji="0" lang="en-US" sz="1400" b="0" i="0" u="none" strike="noStrike" kern="1200" cap="none" spc="0" normalizeH="0" baseline="0" noProof="0">
                <a:ln>
                  <a:noFill/>
                </a:ln>
                <a:solidFill>
                  <a:srgbClr val="000000"/>
                </a:solidFill>
                <a:effectLst/>
                <a:uLnTx/>
                <a:uFillTx/>
                <a:latin typeface="Segoe UI"/>
                <a:ea typeface="+mn-ea"/>
                <a:cs typeface="Segoe UI"/>
              </a:rPr>
              <a:t>: AI Council</a:t>
            </a:r>
          </a:p>
        </p:txBody>
      </p:sp>
      <p:sp>
        <p:nvSpPr>
          <p:cNvPr id="64" name="Rounded Rectangle 1">
            <a:extLst>
              <a:ext uri="{FF2B5EF4-FFF2-40B4-BE49-F238E27FC236}">
                <a16:creationId xmlns:a16="http://schemas.microsoft.com/office/drawing/2014/main" id="{A51B3ACD-E064-4611-628D-AD627981921A}"/>
              </a:ext>
              <a:ext uri="{C183D7F6-B498-43B3-948B-1728B52AA6E4}">
                <adec:decorative xmlns:adec="http://schemas.microsoft.com/office/drawing/2017/decorative" val="1"/>
              </a:ext>
            </a:extLst>
          </p:cNvPr>
          <p:cNvSpPr/>
          <p:nvPr/>
        </p:nvSpPr>
        <p:spPr bwMode="auto">
          <a:xfrm>
            <a:off x="621366" y="1355079"/>
            <a:ext cx="10949269" cy="3982806"/>
          </a:xfrm>
          <a:prstGeom prst="roundRect">
            <a:avLst>
              <a:gd name="adj" fmla="val 2901"/>
            </a:avLst>
          </a:prstGeom>
          <a:gradFill flip="none" rotWithShape="1">
            <a:gsLst>
              <a:gs pos="0">
                <a:schemeClr val="bg1">
                  <a:alpha val="30000"/>
                </a:schemeClr>
              </a:gs>
              <a:gs pos="100000">
                <a:schemeClr val="bg1">
                  <a:alpha val="80000"/>
                </a:schemeClr>
              </a:gs>
            </a:gsLst>
            <a:lin ang="18900000" scaled="1"/>
            <a:tileRect/>
          </a:gradFill>
          <a:ln w="19050">
            <a:gradFill flip="none" rotWithShape="1">
              <a:gsLst>
                <a:gs pos="50000">
                  <a:schemeClr val="bg1">
                    <a:alpha val="20000"/>
                  </a:schemeClr>
                </a:gs>
                <a:gs pos="0">
                  <a:schemeClr val="bg1"/>
                </a:gs>
                <a:gs pos="100000">
                  <a:schemeClr val="bg1"/>
                </a:gs>
              </a:gsLst>
              <a:lin ang="81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a:solidFill>
                <a:schemeClr val="tx1"/>
              </a:solidFill>
              <a:latin typeface="Segoe UI"/>
              <a:cs typeface="Segoe UI" pitchFamily="34" charset="0"/>
            </a:endParaRPr>
          </a:p>
        </p:txBody>
      </p:sp>
      <p:grpSp>
        <p:nvGrpSpPr>
          <p:cNvPr id="65" name="Group 64">
            <a:extLst>
              <a:ext uri="{FF2B5EF4-FFF2-40B4-BE49-F238E27FC236}">
                <a16:creationId xmlns:a16="http://schemas.microsoft.com/office/drawing/2014/main" id="{965C7D1A-99C9-DFC4-1F86-5E2EBB24F838}"/>
              </a:ext>
              <a:ext uri="{C183D7F6-B498-43B3-948B-1728B52AA6E4}">
                <adec:decorative xmlns:adec="http://schemas.microsoft.com/office/drawing/2017/decorative" val="1"/>
              </a:ext>
            </a:extLst>
          </p:cNvPr>
          <p:cNvGrpSpPr/>
          <p:nvPr/>
        </p:nvGrpSpPr>
        <p:grpSpPr>
          <a:xfrm>
            <a:off x="4234284" y="1355079"/>
            <a:ext cx="3671668" cy="3982806"/>
            <a:chOff x="1757832" y="1355079"/>
            <a:chExt cx="3671668" cy="3982806"/>
          </a:xfrm>
        </p:grpSpPr>
        <p:cxnSp>
          <p:nvCxnSpPr>
            <p:cNvPr id="66" name="Straight Connector 65">
              <a:extLst>
                <a:ext uri="{FF2B5EF4-FFF2-40B4-BE49-F238E27FC236}">
                  <a16:creationId xmlns:a16="http://schemas.microsoft.com/office/drawing/2014/main" id="{AA706EA5-86A6-C313-DB58-86216357F408}"/>
                </a:ext>
              </a:extLst>
            </p:cNvPr>
            <p:cNvCxnSpPr/>
            <p:nvPr/>
          </p:nvCxnSpPr>
          <p:spPr>
            <a:xfrm>
              <a:off x="1757832" y="1355079"/>
              <a:ext cx="0" cy="3982806"/>
            </a:xfrm>
            <a:prstGeom prst="line">
              <a:avLst/>
            </a:prstGeom>
            <a:ln>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FA19824-9E5F-BD23-AD18-B3D963836C92}"/>
                </a:ext>
              </a:extLst>
            </p:cNvPr>
            <p:cNvCxnSpPr/>
            <p:nvPr/>
          </p:nvCxnSpPr>
          <p:spPr>
            <a:xfrm>
              <a:off x="5429500" y="1355079"/>
              <a:ext cx="0" cy="3982806"/>
            </a:xfrm>
            <a:prstGeom prst="line">
              <a:avLst/>
            </a:prstGeom>
            <a:ln>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nvGrpSpPr>
          <p:cNvPr id="72" name="Group 71" descr="&quot;You are here&quot; icon">
            <a:extLst>
              <a:ext uri="{FF2B5EF4-FFF2-40B4-BE49-F238E27FC236}">
                <a16:creationId xmlns:a16="http://schemas.microsoft.com/office/drawing/2014/main" id="{184BDD23-2119-4715-0C81-5FA117FD97D3}"/>
              </a:ext>
              <a:ext uri="{C183D7F6-B498-43B3-948B-1728B52AA6E4}">
                <adec:decorative xmlns:adec="http://schemas.microsoft.com/office/drawing/2017/decorative" val="0"/>
              </a:ext>
            </a:extLst>
          </p:cNvPr>
          <p:cNvGrpSpPr/>
          <p:nvPr/>
        </p:nvGrpSpPr>
        <p:grpSpPr>
          <a:xfrm>
            <a:off x="10405936" y="1245450"/>
            <a:ext cx="1056603" cy="982650"/>
            <a:chOff x="5068350" y="2824075"/>
            <a:chExt cx="1374013" cy="1277844"/>
          </a:xfrm>
        </p:grpSpPr>
        <p:sp>
          <p:nvSpPr>
            <p:cNvPr id="73" name="Rectangle: Rounded Corners 25">
              <a:extLst>
                <a:ext uri="{FF2B5EF4-FFF2-40B4-BE49-F238E27FC236}">
                  <a16:creationId xmlns:a16="http://schemas.microsoft.com/office/drawing/2014/main" id="{ECCB5081-402B-2CC2-8B5B-D7B3152D41DA}"/>
                </a:ext>
              </a:extLst>
            </p:cNvPr>
            <p:cNvSpPr/>
            <p:nvPr/>
          </p:nvSpPr>
          <p:spPr>
            <a:xfrm>
              <a:off x="5068350" y="2824075"/>
              <a:ext cx="1374013" cy="1277844"/>
            </a:xfrm>
            <a:prstGeom prst="roundRect">
              <a:avLst>
                <a:gd name="adj" fmla="val 7352"/>
              </a:avLst>
            </a:pr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360000" rIns="182880" bIns="108000" numCol="1" spcCol="0" rtlCol="0" fromWordArt="0" anchor="b" anchorCtr="0" forceAA="0" compatLnSpc="1">
              <a:prstTxWarp prst="textNoShape">
                <a:avLst/>
              </a:prstTxWarp>
              <a:noAutofit/>
            </a:bodyPr>
            <a:lstStyle/>
            <a:p>
              <a:pPr algn="ctr" defTabSz="932472" fontAlgn="base">
                <a:lnSpc>
                  <a:spcPct val="80000"/>
                </a:lnSpc>
                <a:spcBef>
                  <a:spcPct val="0"/>
                </a:spcBef>
                <a:spcAft>
                  <a:spcPct val="0"/>
                </a:spcAft>
              </a:pPr>
              <a:r>
                <a:rPr lang="en-GB" sz="1200" b="1">
                  <a:solidFill>
                    <a:prstClr val="white"/>
                  </a:solidFill>
                  <a:latin typeface="Segoe UI Semibold" panose="020B0502040204020203" pitchFamily="34" charset="0"/>
                  <a:cs typeface="Segoe UI Semibold" panose="020B0502040204020203" pitchFamily="34" charset="0"/>
                </a:rPr>
                <a:t>You are here</a:t>
              </a:r>
            </a:p>
          </p:txBody>
        </p:sp>
        <p:sp>
          <p:nvSpPr>
            <p:cNvPr id="74" name="Graphic 7">
              <a:extLst>
                <a:ext uri="{FF2B5EF4-FFF2-40B4-BE49-F238E27FC236}">
                  <a16:creationId xmlns:a16="http://schemas.microsoft.com/office/drawing/2014/main" id="{6D3EBDD3-B5AB-E7DA-ED23-5FC002524126}"/>
                </a:ext>
              </a:extLst>
            </p:cNvPr>
            <p:cNvSpPr/>
            <p:nvPr/>
          </p:nvSpPr>
          <p:spPr>
            <a:xfrm>
              <a:off x="5563897" y="2993074"/>
              <a:ext cx="382919" cy="439386"/>
            </a:xfrm>
            <a:custGeom>
              <a:avLst/>
              <a:gdLst>
                <a:gd name="connsiteX0" fmla="*/ 141580 w 165868"/>
                <a:gd name="connsiteY0" fmla="*/ 141575 h 190328"/>
                <a:gd name="connsiteX1" fmla="*/ 130273 w 165868"/>
                <a:gd name="connsiteY1" fmla="*/ 152758 h 190328"/>
                <a:gd name="connsiteX2" fmla="*/ 97831 w 165868"/>
                <a:gd name="connsiteY2" fmla="*/ 184305 h 190328"/>
                <a:gd name="connsiteX3" fmla="*/ 68037 w 165868"/>
                <a:gd name="connsiteY3" fmla="*/ 184305 h 190328"/>
                <a:gd name="connsiteX4" fmla="*/ 34785 w 165868"/>
                <a:gd name="connsiteY4" fmla="*/ 151958 h 190328"/>
                <a:gd name="connsiteX5" fmla="*/ 24289 w 165868"/>
                <a:gd name="connsiteY5" fmla="*/ 141575 h 190328"/>
                <a:gd name="connsiteX6" fmla="*/ 24293 w 165868"/>
                <a:gd name="connsiteY6" fmla="*/ 24289 h 190328"/>
                <a:gd name="connsiteX7" fmla="*/ 141580 w 165868"/>
                <a:gd name="connsiteY7" fmla="*/ 24293 h 190328"/>
                <a:gd name="connsiteX8" fmla="*/ 141580 w 165868"/>
                <a:gd name="connsiteY8" fmla="*/ 141575 h 190328"/>
                <a:gd name="connsiteX9" fmla="*/ 106747 w 165868"/>
                <a:gd name="connsiteY9" fmla="*/ 85549 h 190328"/>
                <a:gd name="connsiteX10" fmla="*/ 82934 w 165868"/>
                <a:gd name="connsiteY10" fmla="*/ 61737 h 190328"/>
                <a:gd name="connsiteX11" fmla="*/ 59122 w 165868"/>
                <a:gd name="connsiteY11" fmla="*/ 85549 h 190328"/>
                <a:gd name="connsiteX12" fmla="*/ 82934 w 165868"/>
                <a:gd name="connsiteY12" fmla="*/ 109362 h 190328"/>
                <a:gd name="connsiteX13" fmla="*/ 106747 w 165868"/>
                <a:gd name="connsiteY13" fmla="*/ 85549 h 190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5868" h="190328">
                  <a:moveTo>
                    <a:pt x="141580" y="141575"/>
                  </a:moveTo>
                  <a:lnTo>
                    <a:pt x="130273" y="152758"/>
                  </a:lnTo>
                  <a:cubicBezTo>
                    <a:pt x="121939" y="160930"/>
                    <a:pt x="111128" y="171446"/>
                    <a:pt x="97831" y="184305"/>
                  </a:cubicBezTo>
                  <a:cubicBezTo>
                    <a:pt x="89524" y="192337"/>
                    <a:pt x="76345" y="192337"/>
                    <a:pt x="68037" y="184305"/>
                  </a:cubicBezTo>
                  <a:lnTo>
                    <a:pt x="34785" y="151958"/>
                  </a:lnTo>
                  <a:cubicBezTo>
                    <a:pt x="30604" y="147852"/>
                    <a:pt x="27108" y="144395"/>
                    <a:pt x="24289" y="141575"/>
                  </a:cubicBezTo>
                  <a:cubicBezTo>
                    <a:pt x="-8098" y="109187"/>
                    <a:pt x="-8096" y="56675"/>
                    <a:pt x="24293" y="24289"/>
                  </a:cubicBezTo>
                  <a:cubicBezTo>
                    <a:pt x="56682" y="-8098"/>
                    <a:pt x="109193" y="-8096"/>
                    <a:pt x="141580" y="24293"/>
                  </a:cubicBezTo>
                  <a:cubicBezTo>
                    <a:pt x="173965" y="56680"/>
                    <a:pt x="173965" y="109188"/>
                    <a:pt x="141580" y="141575"/>
                  </a:cubicBezTo>
                  <a:close/>
                  <a:moveTo>
                    <a:pt x="106747" y="85549"/>
                  </a:moveTo>
                  <a:cubicBezTo>
                    <a:pt x="106747" y="72398"/>
                    <a:pt x="96085" y="61737"/>
                    <a:pt x="82934" y="61737"/>
                  </a:cubicBezTo>
                  <a:cubicBezTo>
                    <a:pt x="69783" y="61737"/>
                    <a:pt x="59122" y="72398"/>
                    <a:pt x="59122" y="85549"/>
                  </a:cubicBezTo>
                  <a:cubicBezTo>
                    <a:pt x="59122" y="98701"/>
                    <a:pt x="69783" y="109362"/>
                    <a:pt x="82934" y="109362"/>
                  </a:cubicBezTo>
                  <a:cubicBezTo>
                    <a:pt x="96085" y="109362"/>
                    <a:pt x="106747" y="98701"/>
                    <a:pt x="106747" y="85549"/>
                  </a:cubicBezTo>
                  <a:close/>
                </a:path>
              </a:pathLst>
            </a:custGeom>
            <a:solidFill>
              <a:schemeClr val="bg1"/>
            </a:solidFill>
            <a:ln w="9525" cap="flat">
              <a:noFill/>
              <a:prstDash val="solid"/>
              <a:miter/>
            </a:ln>
          </p:spPr>
          <p:txBody>
            <a:bodyPr rtlCol="0" anchor="ctr"/>
            <a:lstStyle/>
            <a:p>
              <a:endParaRPr lang="en-US" sz="1200"/>
            </a:p>
          </p:txBody>
        </p:sp>
      </p:grpSp>
      <p:sp>
        <p:nvSpPr>
          <p:cNvPr id="23" name="TextBox 22">
            <a:extLst>
              <a:ext uri="{FF2B5EF4-FFF2-40B4-BE49-F238E27FC236}">
                <a16:creationId xmlns:a16="http://schemas.microsoft.com/office/drawing/2014/main" id="{F2E918E5-E4CB-8A1D-9AB6-18A8C8A78D08}"/>
              </a:ext>
            </a:extLst>
          </p:cNvPr>
          <p:cNvSpPr txBox="1"/>
          <p:nvPr/>
        </p:nvSpPr>
        <p:spPr>
          <a:xfrm>
            <a:off x="8211940" y="2325810"/>
            <a:ext cx="2584193" cy="369332"/>
          </a:xfrm>
          <a:prstGeom prst="rect">
            <a:avLst/>
          </a:prstGeom>
          <a:noFill/>
        </p:spPr>
        <p:txBody>
          <a:bodyPr wrap="square" lIns="0" tIns="0" rIns="0" bIns="0" rtlCol="0" anchor="t">
            <a:spAutoFit/>
          </a:bodyPr>
          <a:lstStyle/>
          <a:p>
            <a:pPr marL="0" marR="0" lvl="0" indent="0" algn="l" defTabSz="914367" rtl="0" eaLnBrk="1" fontAlgn="auto" latinLnBrk="0" hangingPunct="1">
              <a:lnSpc>
                <a:spcPct val="100000"/>
              </a:lnSpc>
              <a:spcBef>
                <a:spcPct val="0"/>
              </a:spcBef>
              <a:spcAft>
                <a:spcPct val="0"/>
              </a:spcAft>
              <a:buClrTx/>
              <a:buSzTx/>
              <a:buFontTx/>
              <a:buNone/>
              <a:tabLst/>
              <a:defRPr/>
            </a:pPr>
            <a:r>
              <a:rPr kumimoji="0" lang="en-US" sz="2400" b="1" i="0" u="none" strike="noStrike" kern="1200" cap="none" spc="-5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Technical readiness</a:t>
            </a:r>
          </a:p>
        </p:txBody>
      </p:sp>
      <p:sp>
        <p:nvSpPr>
          <p:cNvPr id="25" name="TextBox 24">
            <a:extLst>
              <a:ext uri="{FF2B5EF4-FFF2-40B4-BE49-F238E27FC236}">
                <a16:creationId xmlns:a16="http://schemas.microsoft.com/office/drawing/2014/main" id="{F82D122B-1D8C-21DC-C2BF-8C838C7ED421}"/>
              </a:ext>
            </a:extLst>
          </p:cNvPr>
          <p:cNvSpPr txBox="1"/>
          <p:nvPr/>
        </p:nvSpPr>
        <p:spPr>
          <a:xfrm>
            <a:off x="8252643" y="2855256"/>
            <a:ext cx="2588753" cy="430887"/>
          </a:xfrm>
          <a:prstGeom prst="rect">
            <a:avLst/>
          </a:prstGeom>
          <a:noFill/>
        </p:spPr>
        <p:txBody>
          <a:bodyPr wrap="square" lIns="0" tIns="0" rIns="0" bIns="0" rtlCol="0">
            <a:spAutoFit/>
          </a:bodyPr>
          <a:lstStyle/>
          <a:p>
            <a:pPr marL="0" marR="0" lvl="0" indent="0" algn="l" defTabSz="914367" rtl="0" eaLnBrk="1" fontAlgn="auto"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Build and iterate technical skills to deliver on business results</a:t>
            </a:r>
          </a:p>
        </p:txBody>
      </p:sp>
      <p:sp>
        <p:nvSpPr>
          <p:cNvPr id="49" name="TextBox 48">
            <a:extLst>
              <a:ext uri="{FF2B5EF4-FFF2-40B4-BE49-F238E27FC236}">
                <a16:creationId xmlns:a16="http://schemas.microsoft.com/office/drawing/2014/main" id="{8FE58FFB-9385-9165-87E9-22CE0FA4A089}"/>
              </a:ext>
            </a:extLst>
          </p:cNvPr>
          <p:cNvSpPr txBox="1"/>
          <p:nvPr/>
        </p:nvSpPr>
        <p:spPr>
          <a:xfrm>
            <a:off x="8460665" y="3460886"/>
            <a:ext cx="2855158" cy="1523494"/>
          </a:xfrm>
          <a:prstGeom prst="rect">
            <a:avLst/>
          </a:prstGeom>
          <a:noFill/>
        </p:spPr>
        <p:txBody>
          <a:bodyPr wrap="square" lIns="0" tIns="0" rIns="0" bIns="0" rtlCol="0" anchor="t">
            <a:spAutoFit/>
          </a:bodyPr>
          <a:lstStyle/>
          <a:p>
            <a:pPr marL="0" marR="0" lvl="0" indent="0" algn="l" defTabSz="914367"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Secure your data infrastructure</a:t>
            </a:r>
          </a:p>
          <a:p>
            <a:pPr marL="0" marR="0" lvl="0" indent="0" algn="l" defTabSz="914367"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Policy review</a:t>
            </a:r>
          </a:p>
          <a:p>
            <a:pPr marL="0" marR="0" lvl="0" indent="0" algn="l" defTabSz="914367"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Extend to new high value line of business scenarios</a:t>
            </a:r>
          </a:p>
          <a:p>
            <a:pPr marL="0" marR="0" lvl="0" indent="0" algn="l" defTabSz="914367" rtl="0" eaLnBrk="1" fontAlgn="auto" latinLnBrk="0" hangingPunct="1">
              <a:lnSpc>
                <a:spcPct val="100000"/>
              </a:lnSpc>
              <a:spcBef>
                <a:spcPts val="600"/>
              </a:spcBef>
              <a:spcAft>
                <a:spcPts val="0"/>
              </a:spcAft>
              <a:buClrTx/>
              <a:buSzTx/>
              <a:buFontTx/>
              <a:buNone/>
              <a:tabLst/>
              <a:defRPr/>
            </a:pPr>
            <a:r>
              <a:rPr lang="en-US" sz="1400" b="1">
                <a:solidFill>
                  <a:srgbClr val="000000"/>
                </a:solidFill>
                <a:latin typeface="Segoe UI Semibold" panose="020B0502040204020203" pitchFamily="34" charset="0"/>
                <a:cs typeface="Segoe UI Semibold" panose="020B0502040204020203" pitchFamily="34" charset="0"/>
              </a:rPr>
              <a:t>Best practice: </a:t>
            </a:r>
            <a:r>
              <a:rPr kumimoji="0" lang="en-US" sz="1400" b="0" i="0" u="none" strike="noStrike" kern="1200" cap="none" spc="0" normalizeH="0" baseline="0" noProof="0">
                <a:ln>
                  <a:noFill/>
                </a:ln>
                <a:solidFill>
                  <a:srgbClr val="000000"/>
                </a:solidFill>
                <a:effectLst/>
                <a:uLnTx/>
                <a:uFillTx/>
                <a:latin typeface="Segoe UI"/>
                <a:ea typeface="+mn-ea"/>
                <a:cs typeface="Segoe UI"/>
              </a:rPr>
              <a:t>Optimization Assessment</a:t>
            </a:r>
          </a:p>
        </p:txBody>
      </p:sp>
      <p:grpSp>
        <p:nvGrpSpPr>
          <p:cNvPr id="68" name="Group 67" descr="Bracket encompassing the three responsible principles of AI, Leadership, Human change, and Technical readiness ">
            <a:extLst>
              <a:ext uri="{FF2B5EF4-FFF2-40B4-BE49-F238E27FC236}">
                <a16:creationId xmlns:a16="http://schemas.microsoft.com/office/drawing/2014/main" id="{E8A1B19C-1CD1-FD76-9BA2-8D633CCBF3C3}"/>
              </a:ext>
            </a:extLst>
          </p:cNvPr>
          <p:cNvGrpSpPr/>
          <p:nvPr/>
        </p:nvGrpSpPr>
        <p:grpSpPr>
          <a:xfrm>
            <a:off x="588961" y="5522520"/>
            <a:ext cx="11010900" cy="508589"/>
            <a:chOff x="588961" y="5559776"/>
            <a:chExt cx="11010900" cy="508589"/>
          </a:xfrm>
        </p:grpSpPr>
        <p:sp>
          <p:nvSpPr>
            <p:cNvPr id="69" name="Left Bracket 68">
              <a:extLst>
                <a:ext uri="{FF2B5EF4-FFF2-40B4-BE49-F238E27FC236}">
                  <a16:creationId xmlns:a16="http://schemas.microsoft.com/office/drawing/2014/main" id="{D50B5E0D-94D8-7D21-0360-6468C698FECB}"/>
                </a:ext>
              </a:extLst>
            </p:cNvPr>
            <p:cNvSpPr/>
            <p:nvPr/>
          </p:nvSpPr>
          <p:spPr>
            <a:xfrm rot="16200000">
              <a:off x="5950692" y="198045"/>
              <a:ext cx="287437" cy="11010900"/>
            </a:xfrm>
            <a:prstGeom prst="leftBracket">
              <a:avLst>
                <a:gd name="adj" fmla="val 110458"/>
              </a:avLst>
            </a:prstGeom>
            <a:ln w="15875">
              <a:solidFill>
                <a:srgbClr val="8661C5"/>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sp>
          <p:nvSpPr>
            <p:cNvPr id="70" name="Rectangle: Rounded Corners 10">
              <a:extLst>
                <a:ext uri="{FF2B5EF4-FFF2-40B4-BE49-F238E27FC236}">
                  <a16:creationId xmlns:a16="http://schemas.microsoft.com/office/drawing/2014/main" id="{823CEC1F-FBF4-27D8-9A37-9538E1A5C1FF}"/>
                </a:ext>
              </a:extLst>
            </p:cNvPr>
            <p:cNvSpPr/>
            <p:nvPr/>
          </p:nvSpPr>
          <p:spPr>
            <a:xfrm>
              <a:off x="4553243" y="5621432"/>
              <a:ext cx="3085514" cy="446933"/>
            </a:xfrm>
            <a:prstGeom prst="roundRect">
              <a:avLst>
                <a:gd name="adj" fmla="val 50000"/>
              </a:avLst>
            </a:pr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gradFill>
                    <a:gsLst>
                      <a:gs pos="0">
                        <a:srgbClr val="FFFFFF"/>
                      </a:gs>
                      <a:gs pos="100000">
                        <a:srgbClr val="FFFFFF"/>
                      </a:gs>
                    </a:gsLst>
                    <a:path path="circle">
                      <a:fillToRect l="100000" t="100000"/>
                    </a:path>
                  </a:gradFill>
                  <a:effectLst/>
                  <a:uLnTx/>
                  <a:uFillTx/>
                  <a:latin typeface="Segoe UI Semibold"/>
                  <a:ea typeface="+mn-ea"/>
                  <a:cs typeface="Segoe UI" panose="020B0502040204020203" pitchFamily="34" charset="0"/>
                </a:rPr>
                <a:t>Responsible AI principles</a:t>
              </a:r>
            </a:p>
          </p:txBody>
        </p:sp>
      </p:grpSp>
      <p:sp>
        <p:nvSpPr>
          <p:cNvPr id="71" name="Rectangle 70">
            <a:extLst>
              <a:ext uri="{FF2B5EF4-FFF2-40B4-BE49-F238E27FC236}">
                <a16:creationId xmlns:a16="http://schemas.microsoft.com/office/drawing/2014/main" id="{C7749C8B-44DE-766C-CAE0-627810138965}"/>
              </a:ext>
              <a:ext uri="{C183D7F6-B498-43B3-948B-1728B52AA6E4}">
                <adec:decorative xmlns:adec="http://schemas.microsoft.com/office/drawing/2017/decorative" val="1"/>
              </a:ext>
            </a:extLst>
          </p:cNvPr>
          <p:cNvSpPr/>
          <p:nvPr/>
        </p:nvSpPr>
        <p:spPr bwMode="auto">
          <a:xfrm>
            <a:off x="7918322" y="1355079"/>
            <a:ext cx="3677334" cy="3982806"/>
          </a:xfrm>
          <a:prstGeom prst="rect">
            <a:avLst/>
          </a:prstGeom>
          <a:ln w="22225">
            <a:gradFill flip="none" rotWithShape="1">
              <a:gsLst>
                <a:gs pos="3000">
                  <a:srgbClr val="0078D4"/>
                </a:gs>
                <a:gs pos="30000">
                  <a:srgbClr val="2DB4FF"/>
                </a:gs>
                <a:gs pos="70000">
                  <a:srgbClr val="D660FF"/>
                </a:gs>
                <a:gs pos="52000">
                  <a:srgbClr val="818EFF"/>
                </a:gs>
                <a:gs pos="35000">
                  <a:srgbClr val="2DB4FF"/>
                </a:gs>
                <a:gs pos="97000">
                  <a:srgbClr val="FEA874"/>
                </a:gs>
              </a:gsLst>
              <a:lin ang="0" scaled="1"/>
              <a:tileRect/>
            </a:gra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US" sz="1800" err="1">
              <a:solidFill>
                <a:schemeClr val="tx1"/>
              </a:solidFill>
            </a:endParaRPr>
          </a:p>
        </p:txBody>
      </p:sp>
      <p:sp>
        <p:nvSpPr>
          <p:cNvPr id="24" name="Graphic 21">
            <a:extLst>
              <a:ext uri="{FF2B5EF4-FFF2-40B4-BE49-F238E27FC236}">
                <a16:creationId xmlns:a16="http://schemas.microsoft.com/office/drawing/2014/main" id="{6C041CCA-C7F3-3228-1CDA-5B54219BFCD9}"/>
              </a:ext>
              <a:ext uri="{C183D7F6-B498-43B3-948B-1728B52AA6E4}">
                <adec:decorative xmlns:adec="http://schemas.microsoft.com/office/drawing/2017/decorative" val="1"/>
              </a:ext>
            </a:extLst>
          </p:cNvPr>
          <p:cNvSpPr/>
          <p:nvPr/>
        </p:nvSpPr>
        <p:spPr>
          <a:xfrm>
            <a:off x="8211940" y="1775807"/>
            <a:ext cx="458686" cy="454459"/>
          </a:xfrm>
          <a:custGeom>
            <a:avLst/>
            <a:gdLst>
              <a:gd name="connsiteX0" fmla="*/ 33055 w 458686"/>
              <a:gd name="connsiteY0" fmla="*/ 242402 h 454459"/>
              <a:gd name="connsiteX1" fmla="*/ 238193 w 458686"/>
              <a:gd name="connsiteY1" fmla="*/ 242402 h 454459"/>
              <a:gd name="connsiteX2" fmla="*/ 198329 w 458686"/>
              <a:gd name="connsiteY2" fmla="*/ 341566 h 454459"/>
              <a:gd name="connsiteX3" fmla="*/ 214614 w 458686"/>
              <a:gd name="connsiteY3" fmla="*/ 407963 h 454459"/>
              <a:gd name="connsiteX4" fmla="*/ 143238 w 458686"/>
              <a:gd name="connsiteY4" fmla="*/ 418694 h 454459"/>
              <a:gd name="connsiteX5" fmla="*/ 110 w 458686"/>
              <a:gd name="connsiteY5" fmla="*/ 324598 h 454459"/>
              <a:gd name="connsiteX6" fmla="*/ 0 w 458686"/>
              <a:gd name="connsiteY6" fmla="*/ 319530 h 454459"/>
              <a:gd name="connsiteX7" fmla="*/ 0 w 458686"/>
              <a:gd name="connsiteY7" fmla="*/ 275457 h 454459"/>
              <a:gd name="connsiteX8" fmla="*/ 29882 w 458686"/>
              <a:gd name="connsiteY8" fmla="*/ 242556 h 454459"/>
              <a:gd name="connsiteX9" fmla="*/ 33055 w 458686"/>
              <a:gd name="connsiteY9" fmla="*/ 242402 h 454459"/>
              <a:gd name="connsiteX10" fmla="*/ 418694 w 458686"/>
              <a:gd name="connsiteY10" fmla="*/ 121201 h 454459"/>
              <a:gd name="connsiteX11" fmla="*/ 341566 w 458686"/>
              <a:gd name="connsiteY11" fmla="*/ 198329 h 454459"/>
              <a:gd name="connsiteX12" fmla="*/ 264439 w 458686"/>
              <a:gd name="connsiteY12" fmla="*/ 121201 h 454459"/>
              <a:gd name="connsiteX13" fmla="*/ 341566 w 458686"/>
              <a:gd name="connsiteY13" fmla="*/ 44073 h 454459"/>
              <a:gd name="connsiteX14" fmla="*/ 418694 w 458686"/>
              <a:gd name="connsiteY14" fmla="*/ 121201 h 454459"/>
              <a:gd name="connsiteX15" fmla="*/ 143238 w 458686"/>
              <a:gd name="connsiteY15" fmla="*/ 0 h 454459"/>
              <a:gd name="connsiteX16" fmla="*/ 242402 w 458686"/>
              <a:gd name="connsiteY16" fmla="*/ 99164 h 454459"/>
              <a:gd name="connsiteX17" fmla="*/ 143238 w 458686"/>
              <a:gd name="connsiteY17" fmla="*/ 198329 h 454459"/>
              <a:gd name="connsiteX18" fmla="*/ 44073 w 458686"/>
              <a:gd name="connsiteY18" fmla="*/ 99164 h 454459"/>
              <a:gd name="connsiteX19" fmla="*/ 143238 w 458686"/>
              <a:gd name="connsiteY19" fmla="*/ 0 h 454459"/>
              <a:gd name="connsiteX20" fmla="*/ 270543 w 458686"/>
              <a:gd name="connsiteY20" fmla="*/ 263888 h 454459"/>
              <a:gd name="connsiteX21" fmla="*/ 240445 w 458686"/>
              <a:gd name="connsiteY21" fmla="*/ 318468 h 454459"/>
              <a:gd name="connsiteX22" fmla="*/ 238788 w 458686"/>
              <a:gd name="connsiteY22" fmla="*/ 318913 h 454459"/>
              <a:gd name="connsiteX23" fmla="*/ 225919 w 458686"/>
              <a:gd name="connsiteY23" fmla="*/ 322086 h 454459"/>
              <a:gd name="connsiteX24" fmla="*/ 226051 w 458686"/>
              <a:gd name="connsiteY24" fmla="*/ 361906 h 454459"/>
              <a:gd name="connsiteX25" fmla="*/ 237951 w 458686"/>
              <a:gd name="connsiteY25" fmla="*/ 364771 h 454459"/>
              <a:gd name="connsiteX26" fmla="*/ 270477 w 458686"/>
              <a:gd name="connsiteY26" fmla="*/ 417938 h 454459"/>
              <a:gd name="connsiteX27" fmla="*/ 269904 w 458686"/>
              <a:gd name="connsiteY27" fmla="*/ 420083 h 454459"/>
              <a:gd name="connsiteX28" fmla="*/ 265783 w 458686"/>
              <a:gd name="connsiteY28" fmla="*/ 434010 h 454459"/>
              <a:gd name="connsiteX29" fmla="*/ 298507 w 458686"/>
              <a:gd name="connsiteY29" fmla="*/ 454305 h 454459"/>
              <a:gd name="connsiteX30" fmla="*/ 309371 w 458686"/>
              <a:gd name="connsiteY30" fmla="*/ 442890 h 454459"/>
              <a:gd name="connsiteX31" fmla="*/ 371679 w 458686"/>
              <a:gd name="connsiteY31" fmla="*/ 441315 h 454459"/>
              <a:gd name="connsiteX32" fmla="*/ 373255 w 458686"/>
              <a:gd name="connsiteY32" fmla="*/ 442890 h 454459"/>
              <a:gd name="connsiteX33" fmla="*/ 384251 w 458686"/>
              <a:gd name="connsiteY33" fmla="*/ 454460 h 454459"/>
              <a:gd name="connsiteX34" fmla="*/ 416909 w 458686"/>
              <a:gd name="connsiteY34" fmla="*/ 434340 h 454459"/>
              <a:gd name="connsiteX35" fmla="*/ 412546 w 458686"/>
              <a:gd name="connsiteY35" fmla="*/ 419223 h 454459"/>
              <a:gd name="connsiteX36" fmla="*/ 442677 w 458686"/>
              <a:gd name="connsiteY36" fmla="*/ 364661 h 454459"/>
              <a:gd name="connsiteX37" fmla="*/ 444323 w 458686"/>
              <a:gd name="connsiteY37" fmla="*/ 364220 h 454459"/>
              <a:gd name="connsiteX38" fmla="*/ 457170 w 458686"/>
              <a:gd name="connsiteY38" fmla="*/ 361047 h 454459"/>
              <a:gd name="connsiteX39" fmla="*/ 457038 w 458686"/>
              <a:gd name="connsiteY39" fmla="*/ 321205 h 454459"/>
              <a:gd name="connsiteX40" fmla="*/ 445138 w 458686"/>
              <a:gd name="connsiteY40" fmla="*/ 318340 h 454459"/>
              <a:gd name="connsiteX41" fmla="*/ 412636 w 458686"/>
              <a:gd name="connsiteY41" fmla="*/ 265155 h 454459"/>
              <a:gd name="connsiteX42" fmla="*/ 413207 w 458686"/>
              <a:gd name="connsiteY42" fmla="*/ 263028 h 454459"/>
              <a:gd name="connsiteX43" fmla="*/ 417306 w 458686"/>
              <a:gd name="connsiteY43" fmla="*/ 249145 h 454459"/>
              <a:gd name="connsiteX44" fmla="*/ 384604 w 458686"/>
              <a:gd name="connsiteY44" fmla="*/ 228805 h 454459"/>
              <a:gd name="connsiteX45" fmla="*/ 373740 w 458686"/>
              <a:gd name="connsiteY45" fmla="*/ 240242 h 454459"/>
              <a:gd name="connsiteX46" fmla="*/ 311431 w 458686"/>
              <a:gd name="connsiteY46" fmla="*/ 241840 h 454459"/>
              <a:gd name="connsiteX47" fmla="*/ 309834 w 458686"/>
              <a:gd name="connsiteY47" fmla="*/ 240242 h 454459"/>
              <a:gd name="connsiteX48" fmla="*/ 298860 w 458686"/>
              <a:gd name="connsiteY48" fmla="*/ 228673 h 454459"/>
              <a:gd name="connsiteX49" fmla="*/ 266179 w 458686"/>
              <a:gd name="connsiteY49" fmla="*/ 248771 h 454459"/>
              <a:gd name="connsiteX50" fmla="*/ 270543 w 458686"/>
              <a:gd name="connsiteY50" fmla="*/ 263888 h 454459"/>
              <a:gd name="connsiteX51" fmla="*/ 341566 w 458686"/>
              <a:gd name="connsiteY51" fmla="*/ 374621 h 454459"/>
              <a:gd name="connsiteX52" fmla="*/ 309613 w 458686"/>
              <a:gd name="connsiteY52" fmla="*/ 341566 h 454459"/>
              <a:gd name="connsiteX53" fmla="*/ 341566 w 458686"/>
              <a:gd name="connsiteY53" fmla="*/ 308512 h 454459"/>
              <a:gd name="connsiteX54" fmla="*/ 373519 w 458686"/>
              <a:gd name="connsiteY54" fmla="*/ 341566 h 454459"/>
              <a:gd name="connsiteX55" fmla="*/ 341566 w 458686"/>
              <a:gd name="connsiteY55" fmla="*/ 374621 h 454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58686" h="454459">
                <a:moveTo>
                  <a:pt x="33055" y="242402"/>
                </a:moveTo>
                <a:lnTo>
                  <a:pt x="238193" y="242402"/>
                </a:lnTo>
                <a:cubicBezTo>
                  <a:pt x="212564" y="269049"/>
                  <a:pt x="198276" y="304596"/>
                  <a:pt x="198329" y="341566"/>
                </a:cubicBezTo>
                <a:cubicBezTo>
                  <a:pt x="198329" y="365520"/>
                  <a:pt x="204213" y="388108"/>
                  <a:pt x="214614" y="407963"/>
                </a:cubicBezTo>
                <a:cubicBezTo>
                  <a:pt x="191476" y="415675"/>
                  <a:pt x="165957" y="418694"/>
                  <a:pt x="143238" y="418694"/>
                </a:cubicBezTo>
                <a:cubicBezTo>
                  <a:pt x="83254" y="418694"/>
                  <a:pt x="3636" y="397627"/>
                  <a:pt x="110" y="324598"/>
                </a:cubicBezTo>
                <a:lnTo>
                  <a:pt x="0" y="319530"/>
                </a:lnTo>
                <a:lnTo>
                  <a:pt x="0" y="275457"/>
                </a:lnTo>
                <a:cubicBezTo>
                  <a:pt x="1" y="258431"/>
                  <a:pt x="12934" y="244191"/>
                  <a:pt x="29882" y="242556"/>
                </a:cubicBezTo>
                <a:lnTo>
                  <a:pt x="33055" y="242402"/>
                </a:lnTo>
                <a:close/>
                <a:moveTo>
                  <a:pt x="418694" y="121201"/>
                </a:moveTo>
                <a:cubicBezTo>
                  <a:pt x="418694" y="163798"/>
                  <a:pt x="384163" y="198329"/>
                  <a:pt x="341566" y="198329"/>
                </a:cubicBezTo>
                <a:cubicBezTo>
                  <a:pt x="298970" y="198329"/>
                  <a:pt x="264439" y="163798"/>
                  <a:pt x="264439" y="121201"/>
                </a:cubicBezTo>
                <a:cubicBezTo>
                  <a:pt x="264439" y="78604"/>
                  <a:pt x="298970" y="44073"/>
                  <a:pt x="341566" y="44073"/>
                </a:cubicBezTo>
                <a:cubicBezTo>
                  <a:pt x="384163" y="44073"/>
                  <a:pt x="418694" y="78604"/>
                  <a:pt x="418694" y="121201"/>
                </a:cubicBezTo>
                <a:close/>
                <a:moveTo>
                  <a:pt x="143238" y="0"/>
                </a:moveTo>
                <a:cubicBezTo>
                  <a:pt x="198005" y="0"/>
                  <a:pt x="242402" y="44397"/>
                  <a:pt x="242402" y="99164"/>
                </a:cubicBezTo>
                <a:cubicBezTo>
                  <a:pt x="242402" y="153931"/>
                  <a:pt x="198005" y="198329"/>
                  <a:pt x="143238" y="198329"/>
                </a:cubicBezTo>
                <a:cubicBezTo>
                  <a:pt x="88471" y="198329"/>
                  <a:pt x="44073" y="153931"/>
                  <a:pt x="44073" y="99164"/>
                </a:cubicBezTo>
                <a:cubicBezTo>
                  <a:pt x="44073" y="44397"/>
                  <a:pt x="88471" y="0"/>
                  <a:pt x="143238" y="0"/>
                </a:cubicBezTo>
                <a:close/>
                <a:moveTo>
                  <a:pt x="270543" y="263888"/>
                </a:moveTo>
                <a:cubicBezTo>
                  <a:pt x="277303" y="287271"/>
                  <a:pt x="263828" y="311707"/>
                  <a:pt x="240445" y="318468"/>
                </a:cubicBezTo>
                <a:cubicBezTo>
                  <a:pt x="239896" y="318626"/>
                  <a:pt x="239343" y="318776"/>
                  <a:pt x="238788" y="318913"/>
                </a:cubicBezTo>
                <a:lnTo>
                  <a:pt x="225919" y="322086"/>
                </a:lnTo>
                <a:cubicBezTo>
                  <a:pt x="223856" y="335284"/>
                  <a:pt x="223900" y="348724"/>
                  <a:pt x="226051" y="361906"/>
                </a:cubicBezTo>
                <a:lnTo>
                  <a:pt x="237951" y="364771"/>
                </a:lnTo>
                <a:cubicBezTo>
                  <a:pt x="261616" y="370472"/>
                  <a:pt x="276177" y="394276"/>
                  <a:pt x="270477" y="417938"/>
                </a:cubicBezTo>
                <a:cubicBezTo>
                  <a:pt x="270305" y="418659"/>
                  <a:pt x="270113" y="419373"/>
                  <a:pt x="269904" y="420083"/>
                </a:cubicBezTo>
                <a:lnTo>
                  <a:pt x="265783" y="434010"/>
                </a:lnTo>
                <a:cubicBezTo>
                  <a:pt x="275479" y="442516"/>
                  <a:pt x="286497" y="449413"/>
                  <a:pt x="298507" y="454305"/>
                </a:cubicBezTo>
                <a:lnTo>
                  <a:pt x="309371" y="442890"/>
                </a:lnTo>
                <a:cubicBezTo>
                  <a:pt x="326143" y="425250"/>
                  <a:pt x="354039" y="424545"/>
                  <a:pt x="371679" y="441315"/>
                </a:cubicBezTo>
                <a:cubicBezTo>
                  <a:pt x="372217" y="441826"/>
                  <a:pt x="372744" y="442353"/>
                  <a:pt x="373255" y="442890"/>
                </a:cubicBezTo>
                <a:lnTo>
                  <a:pt x="384251" y="454460"/>
                </a:lnTo>
                <a:cubicBezTo>
                  <a:pt x="396175" y="449605"/>
                  <a:pt x="407211" y="442807"/>
                  <a:pt x="416909" y="434340"/>
                </a:cubicBezTo>
                <a:lnTo>
                  <a:pt x="412546" y="419223"/>
                </a:lnTo>
                <a:cubicBezTo>
                  <a:pt x="405799" y="395836"/>
                  <a:pt x="419289" y="371408"/>
                  <a:pt x="442677" y="364661"/>
                </a:cubicBezTo>
                <a:cubicBezTo>
                  <a:pt x="443223" y="364504"/>
                  <a:pt x="443772" y="364357"/>
                  <a:pt x="444323" y="364220"/>
                </a:cubicBezTo>
                <a:lnTo>
                  <a:pt x="457170" y="361047"/>
                </a:lnTo>
                <a:cubicBezTo>
                  <a:pt x="459235" y="347842"/>
                  <a:pt x="459191" y="334396"/>
                  <a:pt x="457038" y="321205"/>
                </a:cubicBezTo>
                <a:lnTo>
                  <a:pt x="445138" y="318340"/>
                </a:lnTo>
                <a:cubicBezTo>
                  <a:pt x="421478" y="312628"/>
                  <a:pt x="406925" y="288818"/>
                  <a:pt x="412636" y="265155"/>
                </a:cubicBezTo>
                <a:cubicBezTo>
                  <a:pt x="412808" y="264443"/>
                  <a:pt x="413000" y="263733"/>
                  <a:pt x="413207" y="263028"/>
                </a:cubicBezTo>
                <a:lnTo>
                  <a:pt x="417306" y="249145"/>
                </a:lnTo>
                <a:cubicBezTo>
                  <a:pt x="407612" y="240595"/>
                  <a:pt x="396559" y="233722"/>
                  <a:pt x="384604" y="228805"/>
                </a:cubicBezTo>
                <a:lnTo>
                  <a:pt x="373740" y="240242"/>
                </a:lnTo>
                <a:cubicBezTo>
                  <a:pt x="356974" y="257889"/>
                  <a:pt x="329078" y="258605"/>
                  <a:pt x="311431" y="241840"/>
                </a:cubicBezTo>
                <a:cubicBezTo>
                  <a:pt x="310885" y="241322"/>
                  <a:pt x="310352" y="240789"/>
                  <a:pt x="309834" y="240242"/>
                </a:cubicBezTo>
                <a:lnTo>
                  <a:pt x="298860" y="228673"/>
                </a:lnTo>
                <a:cubicBezTo>
                  <a:pt x="286872" y="233521"/>
                  <a:pt x="275853" y="240353"/>
                  <a:pt x="266179" y="248771"/>
                </a:cubicBezTo>
                <a:lnTo>
                  <a:pt x="270543" y="263888"/>
                </a:lnTo>
                <a:close/>
                <a:moveTo>
                  <a:pt x="341566" y="374621"/>
                </a:moveTo>
                <a:cubicBezTo>
                  <a:pt x="323937" y="374621"/>
                  <a:pt x="309613" y="359813"/>
                  <a:pt x="309613" y="341566"/>
                </a:cubicBezTo>
                <a:cubicBezTo>
                  <a:pt x="309613" y="323298"/>
                  <a:pt x="323937" y="308512"/>
                  <a:pt x="341566" y="308512"/>
                </a:cubicBezTo>
                <a:cubicBezTo>
                  <a:pt x="359196" y="308512"/>
                  <a:pt x="373519" y="323298"/>
                  <a:pt x="373519" y="341566"/>
                </a:cubicBezTo>
                <a:cubicBezTo>
                  <a:pt x="373519" y="359813"/>
                  <a:pt x="359196" y="374621"/>
                  <a:pt x="341566" y="374621"/>
                </a:cubicBezTo>
                <a:close/>
              </a:path>
            </a:pathLst>
          </a:custGeom>
          <a:gradFill flip="none" rotWithShape="1">
            <a:gsLst>
              <a:gs pos="3000">
                <a:srgbClr val="818EFF"/>
              </a:gs>
              <a:gs pos="50000">
                <a:srgbClr val="D660FF"/>
              </a:gs>
              <a:gs pos="97000">
                <a:srgbClr val="FEA874"/>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grpSp>
        <p:nvGrpSpPr>
          <p:cNvPr id="31" name="Group 30">
            <a:extLst>
              <a:ext uri="{FF2B5EF4-FFF2-40B4-BE49-F238E27FC236}">
                <a16:creationId xmlns:a16="http://schemas.microsoft.com/office/drawing/2014/main" id="{963CE57A-AEB5-5E71-CD6A-45C8CF820291}"/>
              </a:ext>
              <a:ext uri="{C183D7F6-B498-43B3-948B-1728B52AA6E4}">
                <adec:decorative xmlns:adec="http://schemas.microsoft.com/office/drawing/2017/decorative" val="1"/>
              </a:ext>
            </a:extLst>
          </p:cNvPr>
          <p:cNvGrpSpPr/>
          <p:nvPr/>
        </p:nvGrpSpPr>
        <p:grpSpPr>
          <a:xfrm>
            <a:off x="8211940" y="3498279"/>
            <a:ext cx="139165" cy="1222249"/>
            <a:chOff x="8199771" y="3627256"/>
            <a:chExt cx="139165" cy="1222249"/>
          </a:xfrm>
        </p:grpSpPr>
        <p:sp>
          <p:nvSpPr>
            <p:cNvPr id="59" name="Graphic 69">
              <a:extLst>
                <a:ext uri="{FF2B5EF4-FFF2-40B4-BE49-F238E27FC236}">
                  <a16:creationId xmlns:a16="http://schemas.microsoft.com/office/drawing/2014/main" id="{68ACD8E9-4A96-9642-AD9B-3856E6A6D91A}"/>
                </a:ext>
              </a:extLst>
            </p:cNvPr>
            <p:cNvSpPr/>
            <p:nvPr/>
          </p:nvSpPr>
          <p:spPr>
            <a:xfrm>
              <a:off x="8199771" y="3627256"/>
              <a:ext cx="139165" cy="139165"/>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60" name="Graphic 69">
              <a:extLst>
                <a:ext uri="{FF2B5EF4-FFF2-40B4-BE49-F238E27FC236}">
                  <a16:creationId xmlns:a16="http://schemas.microsoft.com/office/drawing/2014/main" id="{487B53C4-1B0D-D2E0-39AD-D20765C25C96}"/>
                </a:ext>
              </a:extLst>
            </p:cNvPr>
            <p:cNvSpPr/>
            <p:nvPr/>
          </p:nvSpPr>
          <p:spPr>
            <a:xfrm>
              <a:off x="8199771" y="3920636"/>
              <a:ext cx="139165" cy="139165"/>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61" name="Graphic 69">
              <a:extLst>
                <a:ext uri="{FF2B5EF4-FFF2-40B4-BE49-F238E27FC236}">
                  <a16:creationId xmlns:a16="http://schemas.microsoft.com/office/drawing/2014/main" id="{722F7CB9-0764-5A4E-770B-7F3FCA1F9886}"/>
                </a:ext>
              </a:extLst>
            </p:cNvPr>
            <p:cNvSpPr/>
            <p:nvPr/>
          </p:nvSpPr>
          <p:spPr>
            <a:xfrm>
              <a:off x="8199771" y="4210719"/>
              <a:ext cx="139165" cy="139165"/>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62" name="Graphic 69">
              <a:extLst>
                <a:ext uri="{FF2B5EF4-FFF2-40B4-BE49-F238E27FC236}">
                  <a16:creationId xmlns:a16="http://schemas.microsoft.com/office/drawing/2014/main" id="{D58586E3-AF7F-9B4D-71A0-69152B86A26D}"/>
                </a:ext>
              </a:extLst>
            </p:cNvPr>
            <p:cNvSpPr/>
            <p:nvPr/>
          </p:nvSpPr>
          <p:spPr>
            <a:xfrm>
              <a:off x="8199771" y="4710340"/>
              <a:ext cx="139165" cy="139165"/>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grpSp>
    </p:spTree>
    <p:extLst>
      <p:ext uri="{BB962C8B-B14F-4D97-AF65-F5344CB8AC3E}">
        <p14:creationId xmlns:p14="http://schemas.microsoft.com/office/powerpoint/2010/main" val="24338616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0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par>
                                <p:cTn id="8" presetID="6" presetClass="emph" presetSubtype="0" accel="50000" autoRev="1" fill="hold" nodeType="withEffect">
                                  <p:stCondLst>
                                    <p:cond delay="0"/>
                                  </p:stCondLst>
                                  <p:childTnLst>
                                    <p:animScale>
                                      <p:cBhvr>
                                        <p:cTn id="9" dur="300" fill="hold"/>
                                        <p:tgtEl>
                                          <p:spTgt spid="72"/>
                                        </p:tgtEl>
                                      </p:cBhvr>
                                      <p:by x="85000" y="85000"/>
                                    </p:animScale>
                                  </p:childTnLst>
                                </p:cTn>
                              </p:par>
                              <p:par>
                                <p:cTn id="10" presetID="10" presetClass="entr" presetSubtype="0" fill="hold" grpId="0" nodeType="with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fade">
                                      <p:cBhvr>
                                        <p:cTn id="1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3B3B0-C2C6-15E9-EDD1-673BA1B39CC7}"/>
            </a:ext>
          </a:extLst>
        </p:cNvPr>
        <p:cNvGrpSpPr/>
        <p:nvPr/>
      </p:nvGrpSpPr>
      <p:grpSpPr>
        <a:xfrm>
          <a:off x="0" y="0"/>
          <a:ext cx="0" cy="0"/>
          <a:chOff x="0" y="0"/>
          <a:chExt cx="0" cy="0"/>
        </a:xfrm>
      </p:grpSpPr>
      <p:sp>
        <p:nvSpPr>
          <p:cNvPr id="72" name="Title 3">
            <a:extLst>
              <a:ext uri="{FF2B5EF4-FFF2-40B4-BE49-F238E27FC236}">
                <a16:creationId xmlns:a16="http://schemas.microsoft.com/office/drawing/2014/main" id="{F6597F7D-DC74-A9E4-3CE8-358254A23D4B}"/>
              </a:ext>
            </a:extLst>
          </p:cNvPr>
          <p:cNvSpPr txBox="1">
            <a:spLocks noGrp="1"/>
          </p:cNvSpPr>
          <p:nvPr>
            <p:ph type="title" idx="4294967295"/>
          </p:nvPr>
        </p:nvSpPr>
        <p:spPr>
          <a:xfrm>
            <a:off x="588963" y="585788"/>
            <a:ext cx="11010900" cy="92333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i="0" kern="1200" cap="none" spc="0" baseline="0">
                <a:ln w="3175">
                  <a:noFill/>
                </a:ln>
                <a:solidFill>
                  <a:schemeClr val="tx1"/>
                </a:solidFill>
                <a:effectLst/>
                <a:latin typeface="+mj-lt"/>
                <a:ea typeface="+mn-ea"/>
                <a:cs typeface="Segoe UI Semibold" panose="020B0502040204020203" pitchFamily="34" charset="0"/>
              </a:defRPr>
            </a:lvl1pPr>
          </a:lstStyle>
          <a:p>
            <a:pPr algn="ctr">
              <a:defRPr/>
            </a:pPr>
            <a:r>
              <a:rPr kumimoji="0" lang="en-US" sz="3600" b="0" i="0" u="none" strike="noStrike" kern="1200" cap="none" spc="-50" normalizeH="0" baseline="0" noProof="0" dirty="0">
                <a:ln w="3175">
                  <a:noFill/>
                </a:ln>
                <a:solidFill>
                  <a:srgbClr val="000000"/>
                </a:solidFill>
                <a:effectLst/>
                <a:uLnTx/>
                <a:uFillTx/>
                <a:latin typeface="Segoe UI Semibold"/>
                <a:ea typeface="+mn-ea"/>
                <a:cs typeface="Segoe UI"/>
              </a:rPr>
              <a:t>Microsoft 365 Copilot Chat</a:t>
            </a:r>
            <a:br>
              <a:rPr kumimoji="0" lang="en-US" sz="3600" b="0" i="0" u="none" strike="noStrike" kern="1200" cap="none" spc="-50" normalizeH="0" baseline="0" noProof="0" dirty="0">
                <a:ln w="3175">
                  <a:noFill/>
                </a:ln>
                <a:solidFill>
                  <a:srgbClr val="000000"/>
                </a:solidFill>
                <a:effectLst/>
                <a:uLnTx/>
                <a:uFillTx/>
                <a:latin typeface="Segoe UI Semibold"/>
                <a:ea typeface="+mn-ea"/>
                <a:cs typeface="Segoe UI"/>
              </a:rPr>
            </a:br>
            <a:r>
              <a:rPr kumimoji="0" lang="en-US" sz="2400" b="0" i="0" u="none" strike="noStrike" kern="1200" cap="none" spc="0" normalizeH="0" baseline="0" noProof="0" dirty="0">
                <a:ln>
                  <a:noFill/>
                </a:ln>
                <a:solidFill>
                  <a:srgbClr val="0078D4"/>
                </a:solidFill>
                <a:effectLst/>
                <a:uLnTx/>
                <a:uFillTx/>
                <a:latin typeface="Segoe UI Semibold"/>
                <a:ea typeface="+mn-ea"/>
                <a:cs typeface="Segoe UI" panose="020B0502040204020203" pitchFamily="34" charset="0"/>
              </a:rPr>
              <a:t>Implementation executive summary </a:t>
            </a:r>
            <a:endParaRPr kumimoji="0" lang="en-CA" sz="2400" b="0" i="0" u="none" strike="noStrike" kern="1200" cap="none" spc="0" normalizeH="0" baseline="0" noProof="0" dirty="0">
              <a:ln w="3175">
                <a:noFill/>
              </a:ln>
              <a:solidFill>
                <a:srgbClr val="000000"/>
              </a:solidFill>
              <a:effectLst/>
              <a:uLnTx/>
              <a:uFillTx/>
              <a:latin typeface="Segoe UI Semibold"/>
              <a:ea typeface="+mn-ea"/>
              <a:cs typeface="Segoe UI Semibold" panose="020B0502040204020203" pitchFamily="34" charset="0"/>
            </a:endParaRPr>
          </a:p>
        </p:txBody>
      </p:sp>
      <p:grpSp>
        <p:nvGrpSpPr>
          <p:cNvPr id="2" name="Group 1">
            <a:extLst>
              <a:ext uri="{FF2B5EF4-FFF2-40B4-BE49-F238E27FC236}">
                <a16:creationId xmlns:a16="http://schemas.microsoft.com/office/drawing/2014/main" id="{23BF6C40-67F3-E60B-36E0-84574D1294BB}"/>
              </a:ext>
              <a:ext uri="{C183D7F6-B498-43B3-948B-1728B52AA6E4}">
                <adec:decorative xmlns:adec="http://schemas.microsoft.com/office/drawing/2017/decorative" val="1"/>
              </a:ext>
            </a:extLst>
          </p:cNvPr>
          <p:cNvGrpSpPr/>
          <p:nvPr/>
        </p:nvGrpSpPr>
        <p:grpSpPr>
          <a:xfrm>
            <a:off x="10236573" y="187951"/>
            <a:ext cx="1955427" cy="459051"/>
            <a:chOff x="10236573" y="187951"/>
            <a:chExt cx="1955427" cy="459051"/>
          </a:xfrm>
        </p:grpSpPr>
        <p:sp>
          <p:nvSpPr>
            <p:cNvPr id="3" name="Round Same Side Corner Rectangle 2">
              <a:extLst>
                <a:ext uri="{FF2B5EF4-FFF2-40B4-BE49-F238E27FC236}">
                  <a16:creationId xmlns:a16="http://schemas.microsoft.com/office/drawing/2014/main" id="{33F0286B-F980-DAF2-2010-79D838E396D2}"/>
                </a:ext>
              </a:extLst>
            </p:cNvPr>
            <p:cNvSpPr/>
            <p:nvPr/>
          </p:nvSpPr>
          <p:spPr bwMode="auto">
            <a:xfrm rot="16200000">
              <a:off x="10984761" y="-560237"/>
              <a:ext cx="459051" cy="1955427"/>
            </a:xfrm>
            <a:prstGeom prst="round2SameRect">
              <a:avLst>
                <a:gd name="adj1" fmla="val 50000"/>
                <a:gd name="adj2" fmla="val 0"/>
              </a:avLst>
            </a:prstGeom>
            <a:solidFill>
              <a:srgbClr val="0078D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 name="Rectangle 3">
              <a:extLst>
                <a:ext uri="{FF2B5EF4-FFF2-40B4-BE49-F238E27FC236}">
                  <a16:creationId xmlns:a16="http://schemas.microsoft.com/office/drawing/2014/main" id="{47108F33-94D8-5133-9190-3E0FB8C55DB8}"/>
                </a:ext>
              </a:extLst>
            </p:cNvPr>
            <p:cNvSpPr/>
            <p:nvPr/>
          </p:nvSpPr>
          <p:spPr bwMode="auto">
            <a:xfrm>
              <a:off x="10757428" y="285996"/>
              <a:ext cx="1434572" cy="26296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11" rtl="0" eaLnBrk="1" fontAlgn="auto" latinLnBrk="0" hangingPunct="1">
                <a:lnSpc>
                  <a:spcPct val="90000"/>
                </a:lnSpc>
                <a:spcBef>
                  <a:spcPct val="0"/>
                </a:spcBef>
                <a:spcAft>
                  <a:spcPts val="0"/>
                </a:spcAft>
                <a:buClrTx/>
                <a:buSzTx/>
                <a:buFontTx/>
                <a:buNone/>
                <a:tabLst/>
                <a:defRPr/>
              </a:pPr>
              <a:r>
                <a:rPr kumimoji="0" lang="en-US" sz="1100" b="1" i="0" u="none" strike="noStrike" kern="1200" cap="none" spc="0" normalizeH="0" baseline="0" noProof="0">
                  <a:ln>
                    <a:noFill/>
                  </a:ln>
                  <a:solidFill>
                    <a:srgbClr val="FFFFFF"/>
                  </a:solidFill>
                  <a:effectLst/>
                  <a:uLnTx/>
                  <a:uFillTx/>
                  <a:latin typeface="Segoe UI Semibold"/>
                  <a:ea typeface="+mn-ea"/>
                  <a:cs typeface="Segoe UI Semibold" panose="020B0402040204020203" pitchFamily="34" charset="0"/>
                </a:rPr>
                <a:t>Technical readiness</a:t>
              </a:r>
            </a:p>
          </p:txBody>
        </p:sp>
        <p:sp>
          <p:nvSpPr>
            <p:cNvPr id="5" name="Graphic 21">
              <a:extLst>
                <a:ext uri="{FF2B5EF4-FFF2-40B4-BE49-F238E27FC236}">
                  <a16:creationId xmlns:a16="http://schemas.microsoft.com/office/drawing/2014/main" id="{C743DDA3-E0FD-D2DC-E933-9B920EBE7BF4}"/>
                </a:ext>
                <a:ext uri="{C183D7F6-B498-43B3-948B-1728B52AA6E4}">
                  <adec:decorative xmlns:adec="http://schemas.microsoft.com/office/drawing/2017/decorative" val="1"/>
                </a:ext>
              </a:extLst>
            </p:cNvPr>
            <p:cNvSpPr/>
            <p:nvPr/>
          </p:nvSpPr>
          <p:spPr>
            <a:xfrm>
              <a:off x="10416904" y="294743"/>
              <a:ext cx="265413" cy="262967"/>
            </a:xfrm>
            <a:custGeom>
              <a:avLst/>
              <a:gdLst>
                <a:gd name="connsiteX0" fmla="*/ 33055 w 458686"/>
                <a:gd name="connsiteY0" fmla="*/ 242402 h 454459"/>
                <a:gd name="connsiteX1" fmla="*/ 238193 w 458686"/>
                <a:gd name="connsiteY1" fmla="*/ 242402 h 454459"/>
                <a:gd name="connsiteX2" fmla="*/ 198329 w 458686"/>
                <a:gd name="connsiteY2" fmla="*/ 341566 h 454459"/>
                <a:gd name="connsiteX3" fmla="*/ 214614 w 458686"/>
                <a:gd name="connsiteY3" fmla="*/ 407963 h 454459"/>
                <a:gd name="connsiteX4" fmla="*/ 143238 w 458686"/>
                <a:gd name="connsiteY4" fmla="*/ 418694 h 454459"/>
                <a:gd name="connsiteX5" fmla="*/ 110 w 458686"/>
                <a:gd name="connsiteY5" fmla="*/ 324598 h 454459"/>
                <a:gd name="connsiteX6" fmla="*/ 0 w 458686"/>
                <a:gd name="connsiteY6" fmla="*/ 319530 h 454459"/>
                <a:gd name="connsiteX7" fmla="*/ 0 w 458686"/>
                <a:gd name="connsiteY7" fmla="*/ 275457 h 454459"/>
                <a:gd name="connsiteX8" fmla="*/ 29882 w 458686"/>
                <a:gd name="connsiteY8" fmla="*/ 242556 h 454459"/>
                <a:gd name="connsiteX9" fmla="*/ 33055 w 458686"/>
                <a:gd name="connsiteY9" fmla="*/ 242402 h 454459"/>
                <a:gd name="connsiteX10" fmla="*/ 418694 w 458686"/>
                <a:gd name="connsiteY10" fmla="*/ 121201 h 454459"/>
                <a:gd name="connsiteX11" fmla="*/ 341566 w 458686"/>
                <a:gd name="connsiteY11" fmla="*/ 198329 h 454459"/>
                <a:gd name="connsiteX12" fmla="*/ 264439 w 458686"/>
                <a:gd name="connsiteY12" fmla="*/ 121201 h 454459"/>
                <a:gd name="connsiteX13" fmla="*/ 341566 w 458686"/>
                <a:gd name="connsiteY13" fmla="*/ 44073 h 454459"/>
                <a:gd name="connsiteX14" fmla="*/ 418694 w 458686"/>
                <a:gd name="connsiteY14" fmla="*/ 121201 h 454459"/>
                <a:gd name="connsiteX15" fmla="*/ 143238 w 458686"/>
                <a:gd name="connsiteY15" fmla="*/ 0 h 454459"/>
                <a:gd name="connsiteX16" fmla="*/ 242402 w 458686"/>
                <a:gd name="connsiteY16" fmla="*/ 99164 h 454459"/>
                <a:gd name="connsiteX17" fmla="*/ 143238 w 458686"/>
                <a:gd name="connsiteY17" fmla="*/ 198329 h 454459"/>
                <a:gd name="connsiteX18" fmla="*/ 44073 w 458686"/>
                <a:gd name="connsiteY18" fmla="*/ 99164 h 454459"/>
                <a:gd name="connsiteX19" fmla="*/ 143238 w 458686"/>
                <a:gd name="connsiteY19" fmla="*/ 0 h 454459"/>
                <a:gd name="connsiteX20" fmla="*/ 270543 w 458686"/>
                <a:gd name="connsiteY20" fmla="*/ 263888 h 454459"/>
                <a:gd name="connsiteX21" fmla="*/ 240445 w 458686"/>
                <a:gd name="connsiteY21" fmla="*/ 318468 h 454459"/>
                <a:gd name="connsiteX22" fmla="*/ 238788 w 458686"/>
                <a:gd name="connsiteY22" fmla="*/ 318913 h 454459"/>
                <a:gd name="connsiteX23" fmla="*/ 225919 w 458686"/>
                <a:gd name="connsiteY23" fmla="*/ 322086 h 454459"/>
                <a:gd name="connsiteX24" fmla="*/ 226051 w 458686"/>
                <a:gd name="connsiteY24" fmla="*/ 361906 h 454459"/>
                <a:gd name="connsiteX25" fmla="*/ 237951 w 458686"/>
                <a:gd name="connsiteY25" fmla="*/ 364771 h 454459"/>
                <a:gd name="connsiteX26" fmla="*/ 270477 w 458686"/>
                <a:gd name="connsiteY26" fmla="*/ 417938 h 454459"/>
                <a:gd name="connsiteX27" fmla="*/ 269904 w 458686"/>
                <a:gd name="connsiteY27" fmla="*/ 420083 h 454459"/>
                <a:gd name="connsiteX28" fmla="*/ 265783 w 458686"/>
                <a:gd name="connsiteY28" fmla="*/ 434010 h 454459"/>
                <a:gd name="connsiteX29" fmla="*/ 298507 w 458686"/>
                <a:gd name="connsiteY29" fmla="*/ 454305 h 454459"/>
                <a:gd name="connsiteX30" fmla="*/ 309371 w 458686"/>
                <a:gd name="connsiteY30" fmla="*/ 442890 h 454459"/>
                <a:gd name="connsiteX31" fmla="*/ 371679 w 458686"/>
                <a:gd name="connsiteY31" fmla="*/ 441315 h 454459"/>
                <a:gd name="connsiteX32" fmla="*/ 373255 w 458686"/>
                <a:gd name="connsiteY32" fmla="*/ 442890 h 454459"/>
                <a:gd name="connsiteX33" fmla="*/ 384251 w 458686"/>
                <a:gd name="connsiteY33" fmla="*/ 454460 h 454459"/>
                <a:gd name="connsiteX34" fmla="*/ 416909 w 458686"/>
                <a:gd name="connsiteY34" fmla="*/ 434340 h 454459"/>
                <a:gd name="connsiteX35" fmla="*/ 412546 w 458686"/>
                <a:gd name="connsiteY35" fmla="*/ 419223 h 454459"/>
                <a:gd name="connsiteX36" fmla="*/ 442677 w 458686"/>
                <a:gd name="connsiteY36" fmla="*/ 364661 h 454459"/>
                <a:gd name="connsiteX37" fmla="*/ 444323 w 458686"/>
                <a:gd name="connsiteY37" fmla="*/ 364220 h 454459"/>
                <a:gd name="connsiteX38" fmla="*/ 457170 w 458686"/>
                <a:gd name="connsiteY38" fmla="*/ 361047 h 454459"/>
                <a:gd name="connsiteX39" fmla="*/ 457038 w 458686"/>
                <a:gd name="connsiteY39" fmla="*/ 321205 h 454459"/>
                <a:gd name="connsiteX40" fmla="*/ 445138 w 458686"/>
                <a:gd name="connsiteY40" fmla="*/ 318340 h 454459"/>
                <a:gd name="connsiteX41" fmla="*/ 412636 w 458686"/>
                <a:gd name="connsiteY41" fmla="*/ 265155 h 454459"/>
                <a:gd name="connsiteX42" fmla="*/ 413207 w 458686"/>
                <a:gd name="connsiteY42" fmla="*/ 263028 h 454459"/>
                <a:gd name="connsiteX43" fmla="*/ 417306 w 458686"/>
                <a:gd name="connsiteY43" fmla="*/ 249145 h 454459"/>
                <a:gd name="connsiteX44" fmla="*/ 384604 w 458686"/>
                <a:gd name="connsiteY44" fmla="*/ 228805 h 454459"/>
                <a:gd name="connsiteX45" fmla="*/ 373740 w 458686"/>
                <a:gd name="connsiteY45" fmla="*/ 240242 h 454459"/>
                <a:gd name="connsiteX46" fmla="*/ 311431 w 458686"/>
                <a:gd name="connsiteY46" fmla="*/ 241840 h 454459"/>
                <a:gd name="connsiteX47" fmla="*/ 309834 w 458686"/>
                <a:gd name="connsiteY47" fmla="*/ 240242 h 454459"/>
                <a:gd name="connsiteX48" fmla="*/ 298860 w 458686"/>
                <a:gd name="connsiteY48" fmla="*/ 228673 h 454459"/>
                <a:gd name="connsiteX49" fmla="*/ 266179 w 458686"/>
                <a:gd name="connsiteY49" fmla="*/ 248771 h 454459"/>
                <a:gd name="connsiteX50" fmla="*/ 270543 w 458686"/>
                <a:gd name="connsiteY50" fmla="*/ 263888 h 454459"/>
                <a:gd name="connsiteX51" fmla="*/ 341566 w 458686"/>
                <a:gd name="connsiteY51" fmla="*/ 374621 h 454459"/>
                <a:gd name="connsiteX52" fmla="*/ 309613 w 458686"/>
                <a:gd name="connsiteY52" fmla="*/ 341566 h 454459"/>
                <a:gd name="connsiteX53" fmla="*/ 341566 w 458686"/>
                <a:gd name="connsiteY53" fmla="*/ 308512 h 454459"/>
                <a:gd name="connsiteX54" fmla="*/ 373519 w 458686"/>
                <a:gd name="connsiteY54" fmla="*/ 341566 h 454459"/>
                <a:gd name="connsiteX55" fmla="*/ 341566 w 458686"/>
                <a:gd name="connsiteY55" fmla="*/ 374621 h 454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58686" h="454459">
                  <a:moveTo>
                    <a:pt x="33055" y="242402"/>
                  </a:moveTo>
                  <a:lnTo>
                    <a:pt x="238193" y="242402"/>
                  </a:lnTo>
                  <a:cubicBezTo>
                    <a:pt x="212564" y="269049"/>
                    <a:pt x="198276" y="304596"/>
                    <a:pt x="198329" y="341566"/>
                  </a:cubicBezTo>
                  <a:cubicBezTo>
                    <a:pt x="198329" y="365520"/>
                    <a:pt x="204213" y="388108"/>
                    <a:pt x="214614" y="407963"/>
                  </a:cubicBezTo>
                  <a:cubicBezTo>
                    <a:pt x="191476" y="415675"/>
                    <a:pt x="165957" y="418694"/>
                    <a:pt x="143238" y="418694"/>
                  </a:cubicBezTo>
                  <a:cubicBezTo>
                    <a:pt x="83254" y="418694"/>
                    <a:pt x="3636" y="397627"/>
                    <a:pt x="110" y="324598"/>
                  </a:cubicBezTo>
                  <a:lnTo>
                    <a:pt x="0" y="319530"/>
                  </a:lnTo>
                  <a:lnTo>
                    <a:pt x="0" y="275457"/>
                  </a:lnTo>
                  <a:cubicBezTo>
                    <a:pt x="1" y="258431"/>
                    <a:pt x="12934" y="244191"/>
                    <a:pt x="29882" y="242556"/>
                  </a:cubicBezTo>
                  <a:lnTo>
                    <a:pt x="33055" y="242402"/>
                  </a:lnTo>
                  <a:close/>
                  <a:moveTo>
                    <a:pt x="418694" y="121201"/>
                  </a:moveTo>
                  <a:cubicBezTo>
                    <a:pt x="418694" y="163798"/>
                    <a:pt x="384163" y="198329"/>
                    <a:pt x="341566" y="198329"/>
                  </a:cubicBezTo>
                  <a:cubicBezTo>
                    <a:pt x="298970" y="198329"/>
                    <a:pt x="264439" y="163798"/>
                    <a:pt x="264439" y="121201"/>
                  </a:cubicBezTo>
                  <a:cubicBezTo>
                    <a:pt x="264439" y="78604"/>
                    <a:pt x="298970" y="44073"/>
                    <a:pt x="341566" y="44073"/>
                  </a:cubicBezTo>
                  <a:cubicBezTo>
                    <a:pt x="384163" y="44073"/>
                    <a:pt x="418694" y="78604"/>
                    <a:pt x="418694" y="121201"/>
                  </a:cubicBezTo>
                  <a:close/>
                  <a:moveTo>
                    <a:pt x="143238" y="0"/>
                  </a:moveTo>
                  <a:cubicBezTo>
                    <a:pt x="198005" y="0"/>
                    <a:pt x="242402" y="44397"/>
                    <a:pt x="242402" y="99164"/>
                  </a:cubicBezTo>
                  <a:cubicBezTo>
                    <a:pt x="242402" y="153931"/>
                    <a:pt x="198005" y="198329"/>
                    <a:pt x="143238" y="198329"/>
                  </a:cubicBezTo>
                  <a:cubicBezTo>
                    <a:pt x="88471" y="198329"/>
                    <a:pt x="44073" y="153931"/>
                    <a:pt x="44073" y="99164"/>
                  </a:cubicBezTo>
                  <a:cubicBezTo>
                    <a:pt x="44073" y="44397"/>
                    <a:pt x="88471" y="0"/>
                    <a:pt x="143238" y="0"/>
                  </a:cubicBezTo>
                  <a:close/>
                  <a:moveTo>
                    <a:pt x="270543" y="263888"/>
                  </a:moveTo>
                  <a:cubicBezTo>
                    <a:pt x="277303" y="287271"/>
                    <a:pt x="263828" y="311707"/>
                    <a:pt x="240445" y="318468"/>
                  </a:cubicBezTo>
                  <a:cubicBezTo>
                    <a:pt x="239896" y="318626"/>
                    <a:pt x="239343" y="318776"/>
                    <a:pt x="238788" y="318913"/>
                  </a:cubicBezTo>
                  <a:lnTo>
                    <a:pt x="225919" y="322086"/>
                  </a:lnTo>
                  <a:cubicBezTo>
                    <a:pt x="223856" y="335284"/>
                    <a:pt x="223900" y="348724"/>
                    <a:pt x="226051" y="361906"/>
                  </a:cubicBezTo>
                  <a:lnTo>
                    <a:pt x="237951" y="364771"/>
                  </a:lnTo>
                  <a:cubicBezTo>
                    <a:pt x="261616" y="370472"/>
                    <a:pt x="276177" y="394276"/>
                    <a:pt x="270477" y="417938"/>
                  </a:cubicBezTo>
                  <a:cubicBezTo>
                    <a:pt x="270305" y="418659"/>
                    <a:pt x="270113" y="419373"/>
                    <a:pt x="269904" y="420083"/>
                  </a:cubicBezTo>
                  <a:lnTo>
                    <a:pt x="265783" y="434010"/>
                  </a:lnTo>
                  <a:cubicBezTo>
                    <a:pt x="275479" y="442516"/>
                    <a:pt x="286497" y="449413"/>
                    <a:pt x="298507" y="454305"/>
                  </a:cubicBezTo>
                  <a:lnTo>
                    <a:pt x="309371" y="442890"/>
                  </a:lnTo>
                  <a:cubicBezTo>
                    <a:pt x="326143" y="425250"/>
                    <a:pt x="354039" y="424545"/>
                    <a:pt x="371679" y="441315"/>
                  </a:cubicBezTo>
                  <a:cubicBezTo>
                    <a:pt x="372217" y="441826"/>
                    <a:pt x="372744" y="442353"/>
                    <a:pt x="373255" y="442890"/>
                  </a:cubicBezTo>
                  <a:lnTo>
                    <a:pt x="384251" y="454460"/>
                  </a:lnTo>
                  <a:cubicBezTo>
                    <a:pt x="396175" y="449605"/>
                    <a:pt x="407211" y="442807"/>
                    <a:pt x="416909" y="434340"/>
                  </a:cubicBezTo>
                  <a:lnTo>
                    <a:pt x="412546" y="419223"/>
                  </a:lnTo>
                  <a:cubicBezTo>
                    <a:pt x="405799" y="395836"/>
                    <a:pt x="419289" y="371408"/>
                    <a:pt x="442677" y="364661"/>
                  </a:cubicBezTo>
                  <a:cubicBezTo>
                    <a:pt x="443223" y="364504"/>
                    <a:pt x="443772" y="364357"/>
                    <a:pt x="444323" y="364220"/>
                  </a:cubicBezTo>
                  <a:lnTo>
                    <a:pt x="457170" y="361047"/>
                  </a:lnTo>
                  <a:cubicBezTo>
                    <a:pt x="459235" y="347842"/>
                    <a:pt x="459191" y="334396"/>
                    <a:pt x="457038" y="321205"/>
                  </a:cubicBezTo>
                  <a:lnTo>
                    <a:pt x="445138" y="318340"/>
                  </a:lnTo>
                  <a:cubicBezTo>
                    <a:pt x="421478" y="312628"/>
                    <a:pt x="406925" y="288818"/>
                    <a:pt x="412636" y="265155"/>
                  </a:cubicBezTo>
                  <a:cubicBezTo>
                    <a:pt x="412808" y="264443"/>
                    <a:pt x="413000" y="263733"/>
                    <a:pt x="413207" y="263028"/>
                  </a:cubicBezTo>
                  <a:lnTo>
                    <a:pt x="417306" y="249145"/>
                  </a:lnTo>
                  <a:cubicBezTo>
                    <a:pt x="407612" y="240595"/>
                    <a:pt x="396559" y="233722"/>
                    <a:pt x="384604" y="228805"/>
                  </a:cubicBezTo>
                  <a:lnTo>
                    <a:pt x="373740" y="240242"/>
                  </a:lnTo>
                  <a:cubicBezTo>
                    <a:pt x="356974" y="257889"/>
                    <a:pt x="329078" y="258605"/>
                    <a:pt x="311431" y="241840"/>
                  </a:cubicBezTo>
                  <a:cubicBezTo>
                    <a:pt x="310885" y="241322"/>
                    <a:pt x="310352" y="240789"/>
                    <a:pt x="309834" y="240242"/>
                  </a:cubicBezTo>
                  <a:lnTo>
                    <a:pt x="298860" y="228673"/>
                  </a:lnTo>
                  <a:cubicBezTo>
                    <a:pt x="286872" y="233521"/>
                    <a:pt x="275853" y="240353"/>
                    <a:pt x="266179" y="248771"/>
                  </a:cubicBezTo>
                  <a:lnTo>
                    <a:pt x="270543" y="263888"/>
                  </a:lnTo>
                  <a:close/>
                  <a:moveTo>
                    <a:pt x="341566" y="374621"/>
                  </a:moveTo>
                  <a:cubicBezTo>
                    <a:pt x="323937" y="374621"/>
                    <a:pt x="309613" y="359813"/>
                    <a:pt x="309613" y="341566"/>
                  </a:cubicBezTo>
                  <a:cubicBezTo>
                    <a:pt x="309613" y="323298"/>
                    <a:pt x="323937" y="308512"/>
                    <a:pt x="341566" y="308512"/>
                  </a:cubicBezTo>
                  <a:cubicBezTo>
                    <a:pt x="359196" y="308512"/>
                    <a:pt x="373519" y="323298"/>
                    <a:pt x="373519" y="341566"/>
                  </a:cubicBezTo>
                  <a:cubicBezTo>
                    <a:pt x="373519" y="359813"/>
                    <a:pt x="359196" y="374621"/>
                    <a:pt x="341566" y="374621"/>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grpSp>
      <p:sp>
        <p:nvSpPr>
          <p:cNvPr id="11" name="Rounded Rectangle 76">
            <a:extLst>
              <a:ext uri="{FF2B5EF4-FFF2-40B4-BE49-F238E27FC236}">
                <a16:creationId xmlns:a16="http://schemas.microsoft.com/office/drawing/2014/main" id="{7B778817-EA8B-A214-71C2-B7AE22EF6E01}"/>
              </a:ext>
              <a:ext uri="{C183D7F6-B498-43B3-948B-1728B52AA6E4}">
                <adec:decorative xmlns:adec="http://schemas.microsoft.com/office/drawing/2017/decorative" val="1"/>
              </a:ext>
            </a:extLst>
          </p:cNvPr>
          <p:cNvSpPr/>
          <p:nvPr/>
        </p:nvSpPr>
        <p:spPr bwMode="auto">
          <a:xfrm>
            <a:off x="1085458" y="4927836"/>
            <a:ext cx="10568973" cy="1323174"/>
          </a:xfrm>
          <a:prstGeom prst="roundRect">
            <a:avLst>
              <a:gd name="adj" fmla="val 7452"/>
            </a:avLst>
          </a:prstGeom>
          <a:solidFill>
            <a:srgbClr val="F4F3F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30" name="Rounded Rectangle 29">
            <a:extLst>
              <a:ext uri="{FF2B5EF4-FFF2-40B4-BE49-F238E27FC236}">
                <a16:creationId xmlns:a16="http://schemas.microsoft.com/office/drawing/2014/main" id="{CA9D84AF-A5F7-7F68-B242-018ADE45C0AB}"/>
              </a:ext>
              <a:ext uri="{C183D7F6-B498-43B3-948B-1728B52AA6E4}">
                <adec:decorative xmlns:adec="http://schemas.microsoft.com/office/drawing/2017/decorative" val="1"/>
              </a:ext>
            </a:extLst>
          </p:cNvPr>
          <p:cNvSpPr/>
          <p:nvPr/>
        </p:nvSpPr>
        <p:spPr bwMode="auto">
          <a:xfrm>
            <a:off x="1079728" y="2314056"/>
            <a:ext cx="2587346" cy="2050337"/>
          </a:xfrm>
          <a:prstGeom prst="roundRect">
            <a:avLst>
              <a:gd name="adj" fmla="val 3353"/>
            </a:avLst>
          </a:prstGeom>
          <a:solidFill>
            <a:srgbClr val="F4F3F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26" name="Rounded Rectangle 25">
            <a:extLst>
              <a:ext uri="{FF2B5EF4-FFF2-40B4-BE49-F238E27FC236}">
                <a16:creationId xmlns:a16="http://schemas.microsoft.com/office/drawing/2014/main" id="{905DBB05-3978-3B46-728B-6E91FBFFD32A}"/>
              </a:ext>
              <a:ext uri="{C183D7F6-B498-43B3-948B-1728B52AA6E4}">
                <adec:decorative xmlns:adec="http://schemas.microsoft.com/office/drawing/2017/decorative" val="1"/>
              </a:ext>
            </a:extLst>
          </p:cNvPr>
          <p:cNvSpPr/>
          <p:nvPr/>
        </p:nvSpPr>
        <p:spPr bwMode="auto">
          <a:xfrm>
            <a:off x="3746443" y="2314056"/>
            <a:ext cx="2587346" cy="2050337"/>
          </a:xfrm>
          <a:prstGeom prst="roundRect">
            <a:avLst>
              <a:gd name="adj" fmla="val 3353"/>
            </a:avLst>
          </a:prstGeom>
          <a:solidFill>
            <a:srgbClr val="F4F3F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21" name="Rounded Rectangle 20">
            <a:extLst>
              <a:ext uri="{FF2B5EF4-FFF2-40B4-BE49-F238E27FC236}">
                <a16:creationId xmlns:a16="http://schemas.microsoft.com/office/drawing/2014/main" id="{CF21E4E4-75FC-CB4C-14C1-FB9449547919}"/>
              </a:ext>
              <a:ext uri="{C183D7F6-B498-43B3-948B-1728B52AA6E4}">
                <adec:decorative xmlns:adec="http://schemas.microsoft.com/office/drawing/2017/decorative" val="1"/>
              </a:ext>
            </a:extLst>
          </p:cNvPr>
          <p:cNvSpPr/>
          <p:nvPr/>
        </p:nvSpPr>
        <p:spPr bwMode="auto">
          <a:xfrm>
            <a:off x="6407899" y="2314055"/>
            <a:ext cx="2587346" cy="2050337"/>
          </a:xfrm>
          <a:prstGeom prst="roundRect">
            <a:avLst>
              <a:gd name="adj" fmla="val 3353"/>
            </a:avLst>
          </a:prstGeom>
          <a:solidFill>
            <a:srgbClr val="F4F3F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28" name="Rounded Rectangle 27">
            <a:extLst>
              <a:ext uri="{FF2B5EF4-FFF2-40B4-BE49-F238E27FC236}">
                <a16:creationId xmlns:a16="http://schemas.microsoft.com/office/drawing/2014/main" id="{8F52FC6B-B0A5-A9E1-2BF3-88614671CDE6}"/>
              </a:ext>
              <a:ext uri="{C183D7F6-B498-43B3-948B-1728B52AA6E4}">
                <adec:decorative xmlns:adec="http://schemas.microsoft.com/office/drawing/2017/decorative" val="1"/>
              </a:ext>
            </a:extLst>
          </p:cNvPr>
          <p:cNvSpPr/>
          <p:nvPr/>
        </p:nvSpPr>
        <p:spPr bwMode="auto">
          <a:xfrm>
            <a:off x="9067086" y="2314055"/>
            <a:ext cx="2587346" cy="2050337"/>
          </a:xfrm>
          <a:prstGeom prst="roundRect">
            <a:avLst>
              <a:gd name="adj" fmla="val 3353"/>
            </a:avLst>
          </a:prstGeom>
          <a:solidFill>
            <a:srgbClr val="F4F3F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71" name="Rectangle: Rounded Corners 25">
            <a:extLst>
              <a:ext uri="{FF2B5EF4-FFF2-40B4-BE49-F238E27FC236}">
                <a16:creationId xmlns:a16="http://schemas.microsoft.com/office/drawing/2014/main" id="{E7358AB3-5BAF-7A23-24DD-A12EA4395A9A}"/>
              </a:ext>
            </a:extLst>
          </p:cNvPr>
          <p:cNvSpPr/>
          <p:nvPr/>
        </p:nvSpPr>
        <p:spPr>
          <a:xfrm rot="16200000">
            <a:off x="-632701" y="3004151"/>
            <a:ext cx="2084094" cy="403573"/>
          </a:xfrm>
          <a:prstGeom prst="roundRect">
            <a:avLst>
              <a:gd name="adj" fmla="val 50000"/>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a:ln>
                  <a:noFill/>
                </a:ln>
                <a:gradFill>
                  <a:gsLst>
                    <a:gs pos="0">
                      <a:srgbClr val="FFFFFF"/>
                    </a:gs>
                    <a:gs pos="100000">
                      <a:srgbClr val="FFFFFF"/>
                    </a:gs>
                  </a:gsLst>
                  <a:path path="circle">
                    <a:fillToRect l="100000" t="100000"/>
                  </a:path>
                </a:gradFill>
                <a:effectLst/>
                <a:uLnTx/>
                <a:uFillTx/>
                <a:latin typeface="Segoe UI Semibold"/>
                <a:ea typeface="+mn-ea"/>
                <a:cs typeface="Segoe UI" panose="020B0502040204020203" pitchFamily="34" charset="0"/>
              </a:rPr>
              <a:t>Copilot readiness checklist</a:t>
            </a:r>
          </a:p>
        </p:txBody>
      </p:sp>
      <p:sp>
        <p:nvSpPr>
          <p:cNvPr id="33" name="TextBox 32">
            <a:extLst>
              <a:ext uri="{FF2B5EF4-FFF2-40B4-BE49-F238E27FC236}">
                <a16:creationId xmlns:a16="http://schemas.microsoft.com/office/drawing/2014/main" id="{8F1034A5-70B8-4A7E-4E55-FDA69FC6BCFF}"/>
              </a:ext>
            </a:extLst>
          </p:cNvPr>
          <p:cNvSpPr txBox="1"/>
          <p:nvPr/>
        </p:nvSpPr>
        <p:spPr>
          <a:xfrm rot="16200000">
            <a:off x="148795" y="3034844"/>
            <a:ext cx="1401305" cy="276999"/>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000" b="1" i="0" u="none" strike="noStrike" kern="1200" cap="all" spc="300" normalizeH="0" baseline="0" noProof="0">
                <a:ln>
                  <a:noFill/>
                </a:ln>
                <a:solidFill>
                  <a:srgbClr val="C03BC4"/>
                </a:solidFill>
                <a:effectLst/>
                <a:uLnTx/>
                <a:uFillTx/>
                <a:latin typeface="Segoe UI Semibold"/>
                <a:ea typeface="+mn-ea"/>
                <a:cs typeface="Segoe UI"/>
              </a:rPr>
              <a:t>Technical Readiness</a:t>
            </a:r>
          </a:p>
        </p:txBody>
      </p:sp>
      <p:sp>
        <p:nvSpPr>
          <p:cNvPr id="17" name="Rectangle: Rounded Corners 10">
            <a:extLst>
              <a:ext uri="{FF2B5EF4-FFF2-40B4-BE49-F238E27FC236}">
                <a16:creationId xmlns:a16="http://schemas.microsoft.com/office/drawing/2014/main" id="{97B91B69-8E43-55BE-2CE7-906CD495653E}"/>
              </a:ext>
            </a:extLst>
          </p:cNvPr>
          <p:cNvSpPr/>
          <p:nvPr/>
        </p:nvSpPr>
        <p:spPr>
          <a:xfrm>
            <a:off x="1230923" y="1907754"/>
            <a:ext cx="2322542" cy="406303"/>
          </a:xfrm>
          <a:prstGeom prst="round2SameRect">
            <a:avLst>
              <a:gd name="adj1" fmla="val 41860"/>
              <a:gd name="adj2" fmla="val 0"/>
            </a:avLst>
          </a:prstGeom>
          <a:solidFill>
            <a:srgbClr val="0078D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Segoe UI Semibold"/>
                <a:ea typeface="+mn-ea"/>
                <a:cs typeface="Segoe UI" panose="020B0502040204020203" pitchFamily="34" charset="0"/>
              </a:rPr>
              <a:t>Get ready</a:t>
            </a:r>
          </a:p>
        </p:txBody>
      </p:sp>
      <p:sp>
        <p:nvSpPr>
          <p:cNvPr id="35" name="TextBox 34">
            <a:extLst>
              <a:ext uri="{FF2B5EF4-FFF2-40B4-BE49-F238E27FC236}">
                <a16:creationId xmlns:a16="http://schemas.microsoft.com/office/drawing/2014/main" id="{5E7381D7-889D-A50A-FA5F-F486105D7D66}"/>
              </a:ext>
            </a:extLst>
          </p:cNvPr>
          <p:cNvSpPr txBox="1"/>
          <p:nvPr/>
        </p:nvSpPr>
        <p:spPr>
          <a:xfrm>
            <a:off x="1325318" y="2477000"/>
            <a:ext cx="2228147" cy="152349"/>
          </a:xfrm>
          <a:prstGeom prst="rect">
            <a:avLst/>
          </a:prstGeom>
          <a:noFill/>
        </p:spPr>
        <p:txBody>
          <a:bodyPr wrap="square" lIns="0" tIns="0" rIns="0" bIns="0" rtlCol="0" anchor="t">
            <a:spAutoFit/>
          </a:bodyPr>
          <a:lstStyle>
            <a:defPPr>
              <a:defRPr lang="en-US"/>
            </a:defPPr>
            <a:lvl1pPr marR="0" lvl="0" indent="0" algn="ctr" defTabSz="932472" fontAlgn="base">
              <a:lnSpc>
                <a:spcPct val="90000"/>
              </a:lnSpc>
              <a:spcBef>
                <a:spcPct val="0"/>
              </a:spcBef>
              <a:spcAft>
                <a:spcPct val="0"/>
              </a:spcAft>
              <a:buClrTx/>
              <a:buSzTx/>
              <a:buFontTx/>
              <a:buNone/>
              <a:tabLst/>
              <a:defRPr kumimoji="0" sz="1100" b="0" i="0" u="none" strike="noStrike" cap="none" spc="0" normalizeH="0" baseline="0">
                <a:ln>
                  <a:noFill/>
                </a:ln>
                <a:solidFill>
                  <a:srgbClr val="505050"/>
                </a:solidFill>
                <a:effectLst/>
                <a:uLnTx/>
                <a:uFillTx/>
              </a:defRPr>
            </a:lvl1pPr>
          </a:lstStyle>
          <a:p>
            <a:pPr marL="0" marR="0" lvl="0" indent="0" algn="l" defTabSz="914367" rtl="0" eaLnBrk="1" fontAlgn="base" latinLnBrk="0" hangingPunct="1">
              <a:lnSpc>
                <a:spcPct val="90000"/>
              </a:lnSpc>
              <a:spcBef>
                <a:spcPct val="0"/>
              </a:spcBef>
              <a:spcAft>
                <a:spcPts val="30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Segoe UI"/>
                <a:ea typeface="+mn-ea"/>
                <a:cs typeface="Segoe UI"/>
              </a:rPr>
              <a:t>Review the </a:t>
            </a:r>
            <a:r>
              <a:rPr kumimoji="0" lang="en-US" sz="1100" b="0" i="0" u="none" strike="noStrike" kern="1200" cap="none" spc="0" normalizeH="0" baseline="0" noProof="0" dirty="0">
                <a:ln>
                  <a:noFill/>
                </a:ln>
                <a:solidFill>
                  <a:srgbClr val="000000"/>
                </a:solidFill>
                <a:effectLst/>
                <a:uLnTx/>
                <a:uFillTx/>
                <a:latin typeface="Segoe UI"/>
                <a:ea typeface="+mn-ea"/>
                <a:cs typeface="Segoe UI"/>
                <a:hlinkClick r:id="rId3"/>
              </a:rPr>
              <a:t>Copilot Chat Overview</a:t>
            </a:r>
            <a:endParaRPr lang="en-US" b="1" dirty="0">
              <a:solidFill>
                <a:srgbClr val="C03BC4"/>
              </a:solidFill>
              <a:latin typeface="Segoe UI Semibold"/>
              <a:cs typeface="Segoe UI Semibold"/>
              <a:hlinkClick r:id="rId4">
                <a:extLst>
                  <a:ext uri="{A12FA001-AC4F-418D-AE19-62706E023703}">
                    <ahyp:hlinkClr xmlns:ahyp="http://schemas.microsoft.com/office/drawing/2018/hyperlinkcolor" val="tx"/>
                  </a:ext>
                </a:extLst>
              </a:hlinkClick>
            </a:endParaRPr>
          </a:p>
        </p:txBody>
      </p:sp>
      <p:sp>
        <p:nvSpPr>
          <p:cNvPr id="37" name="TextBox 36">
            <a:extLst>
              <a:ext uri="{FF2B5EF4-FFF2-40B4-BE49-F238E27FC236}">
                <a16:creationId xmlns:a16="http://schemas.microsoft.com/office/drawing/2014/main" id="{FB2CC418-B3CD-2D6A-11AE-FD0706987E85}"/>
              </a:ext>
            </a:extLst>
          </p:cNvPr>
          <p:cNvSpPr txBox="1"/>
          <p:nvPr/>
        </p:nvSpPr>
        <p:spPr>
          <a:xfrm>
            <a:off x="1603528" y="2950474"/>
            <a:ext cx="1951009" cy="987963"/>
          </a:xfrm>
          <a:prstGeom prst="rect">
            <a:avLst/>
          </a:prstGeom>
          <a:noFill/>
        </p:spPr>
        <p:txBody>
          <a:bodyPr wrap="square" lIns="0" tIns="0" rIns="0" bIns="0" rtlCol="0" anchor="t">
            <a:spAutoFit/>
          </a:bodyPr>
          <a:lstStyle>
            <a:defPPr>
              <a:defRPr lang="en-US"/>
            </a:defPPr>
            <a:lvl1pPr marR="0" lvl="0" indent="0" algn="ctr" defTabSz="932472" fontAlgn="base">
              <a:lnSpc>
                <a:spcPct val="90000"/>
              </a:lnSpc>
              <a:spcBef>
                <a:spcPct val="0"/>
              </a:spcBef>
              <a:spcAft>
                <a:spcPct val="0"/>
              </a:spcAft>
              <a:buClrTx/>
              <a:buSzTx/>
              <a:buFontTx/>
              <a:buNone/>
              <a:tabLst/>
              <a:defRPr kumimoji="0" sz="1100" b="0" i="0" u="none" strike="noStrike" cap="none" spc="0" normalizeH="0" baseline="0">
                <a:ln>
                  <a:noFill/>
                </a:ln>
                <a:solidFill>
                  <a:srgbClr val="505050"/>
                </a:solidFill>
                <a:effectLst/>
                <a:uLnTx/>
                <a:uFillTx/>
              </a:defRPr>
            </a:lvl1pPr>
          </a:lstStyle>
          <a:p>
            <a:pPr marL="0" marR="0" lvl="0" indent="0" algn="l" defTabSz="932472" rtl="0" eaLnBrk="1" fontAlgn="base" latinLnBrk="0" hangingPunct="1">
              <a:lnSpc>
                <a:spcPct val="90000"/>
              </a:lnSpc>
              <a:spcBef>
                <a:spcPct val="0"/>
              </a:spcBef>
              <a:spcAft>
                <a:spcPts val="900"/>
              </a:spcAft>
              <a:buClr>
                <a:srgbClr val="375EEC"/>
              </a:buClr>
              <a:buSzTx/>
              <a:buFontTx/>
              <a:buNone/>
              <a:tabLst/>
              <a:defRPr/>
            </a:pPr>
            <a:r>
              <a:rPr kumimoji="0" lang="en-US" sz="105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Address data security, governance, and data access questions</a:t>
            </a:r>
          </a:p>
          <a:p>
            <a:pPr marL="0" marR="0" lvl="0" indent="0" algn="l" defTabSz="932472" rtl="0" eaLnBrk="1" fontAlgn="base" latinLnBrk="0" hangingPunct="1">
              <a:lnSpc>
                <a:spcPct val="90000"/>
              </a:lnSpc>
              <a:spcBef>
                <a:spcPct val="0"/>
              </a:spcBef>
              <a:spcAft>
                <a:spcPts val="900"/>
              </a:spcAft>
              <a:buClr>
                <a:srgbClr val="375EEC"/>
              </a:buClr>
              <a:buSzTx/>
              <a:buFontTx/>
              <a:buNone/>
              <a:tabLst/>
              <a:defRPr/>
            </a:pPr>
            <a:r>
              <a:rPr kumimoji="0" lang="en-US" sz="105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Build shared Copilot implementation plan with User Enablement team</a:t>
            </a:r>
          </a:p>
        </p:txBody>
      </p:sp>
      <p:sp>
        <p:nvSpPr>
          <p:cNvPr id="12" name="Rectangle: Rounded Corners 10">
            <a:extLst>
              <a:ext uri="{FF2B5EF4-FFF2-40B4-BE49-F238E27FC236}">
                <a16:creationId xmlns:a16="http://schemas.microsoft.com/office/drawing/2014/main" id="{B0E283E5-B212-6D43-F50F-A7A3F580C4E5}"/>
              </a:ext>
            </a:extLst>
          </p:cNvPr>
          <p:cNvSpPr/>
          <p:nvPr/>
        </p:nvSpPr>
        <p:spPr>
          <a:xfrm>
            <a:off x="3931107" y="1907754"/>
            <a:ext cx="2322542" cy="406303"/>
          </a:xfrm>
          <a:prstGeom prst="round2SameRect">
            <a:avLst>
              <a:gd name="adj1" fmla="val 40180"/>
              <a:gd name="adj2" fmla="val 0"/>
            </a:avLst>
          </a:prstGeom>
          <a:solidFill>
            <a:srgbClr val="0078D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74320" tIns="0" rIns="9144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Segoe UI Semibold"/>
                <a:ea typeface="+mn-ea"/>
                <a:cs typeface="Segoe UI" panose="020B0502040204020203" pitchFamily="34" charset="0"/>
              </a:rPr>
              <a:t>Onboard &amp; engage</a:t>
            </a:r>
          </a:p>
        </p:txBody>
      </p:sp>
      <p:sp>
        <p:nvSpPr>
          <p:cNvPr id="47" name="TextBox 46">
            <a:extLst>
              <a:ext uri="{FF2B5EF4-FFF2-40B4-BE49-F238E27FC236}">
                <a16:creationId xmlns:a16="http://schemas.microsoft.com/office/drawing/2014/main" id="{9D34E5C2-B54C-6A69-A1B6-1433B9494FE9}"/>
              </a:ext>
            </a:extLst>
          </p:cNvPr>
          <p:cNvSpPr txBox="1"/>
          <p:nvPr/>
        </p:nvSpPr>
        <p:spPr>
          <a:xfrm>
            <a:off x="3954805" y="2477000"/>
            <a:ext cx="2298844" cy="152349"/>
          </a:xfrm>
          <a:prstGeom prst="rect">
            <a:avLst/>
          </a:prstGeom>
          <a:noFill/>
        </p:spPr>
        <p:txBody>
          <a:bodyPr wrap="square" lIns="0" tIns="0" rIns="0" bIns="0" rtlCol="0" anchor="t">
            <a:spAutoFit/>
          </a:bodyPr>
          <a:lstStyle>
            <a:defPPr>
              <a:defRPr lang="en-US"/>
            </a:defPPr>
            <a:lvl1pPr marR="0" lvl="0" indent="0" algn="ctr" defTabSz="932472" fontAlgn="base">
              <a:lnSpc>
                <a:spcPct val="90000"/>
              </a:lnSpc>
              <a:spcBef>
                <a:spcPct val="0"/>
              </a:spcBef>
              <a:spcAft>
                <a:spcPct val="0"/>
              </a:spcAft>
              <a:buClrTx/>
              <a:buSzTx/>
              <a:buFontTx/>
              <a:buNone/>
              <a:tabLst/>
              <a:defRPr kumimoji="0" sz="1100" b="0" i="0" u="none" strike="noStrike" cap="none" spc="0" normalizeH="0" baseline="0">
                <a:ln>
                  <a:noFill/>
                </a:ln>
                <a:solidFill>
                  <a:srgbClr val="505050"/>
                </a:solidFill>
                <a:effectLst/>
                <a:uLnTx/>
                <a:uFillTx/>
              </a:defRPr>
            </a:lvl1pPr>
          </a:lstStyle>
          <a:p>
            <a:pPr marL="0" marR="0" lvl="0" indent="0" algn="l" defTabSz="914367" rtl="0" eaLnBrk="1" fontAlgn="base" latinLnBrk="0" hangingPunct="1">
              <a:lnSpc>
                <a:spcPct val="90000"/>
              </a:lnSpc>
              <a:spcBef>
                <a:spcPct val="0"/>
              </a:spcBef>
              <a:spcAft>
                <a:spcPts val="30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Segoe UI"/>
                <a:ea typeface="+mn-ea"/>
                <a:cs typeface="Segoe UI"/>
              </a:rPr>
              <a:t>Pin </a:t>
            </a:r>
            <a:r>
              <a:rPr kumimoji="0" lang="en-US" sz="1100" b="0" i="0" u="none" strike="noStrike" kern="1200" cap="none" spc="0" normalizeH="0" baseline="0" noProof="0" dirty="0">
                <a:ln>
                  <a:noFill/>
                </a:ln>
                <a:solidFill>
                  <a:srgbClr val="000000"/>
                </a:solidFill>
                <a:effectLst/>
                <a:uLnTx/>
                <a:uFillTx/>
                <a:latin typeface="Segoe UI"/>
                <a:ea typeface="+mn-ea"/>
                <a:cs typeface="Segoe UI"/>
                <a:hlinkClick r:id="rId5"/>
              </a:rPr>
              <a:t>Copilot Chat</a:t>
            </a:r>
            <a:endParaRPr lang="en-US" b="1" dirty="0">
              <a:solidFill>
                <a:srgbClr val="C03BC4"/>
              </a:solidFill>
              <a:latin typeface="Segoe UI Semibold"/>
              <a:cs typeface="Segoe UI Semibold"/>
            </a:endParaRPr>
          </a:p>
        </p:txBody>
      </p:sp>
      <p:sp>
        <p:nvSpPr>
          <p:cNvPr id="48" name="TextBox 47">
            <a:extLst>
              <a:ext uri="{FF2B5EF4-FFF2-40B4-BE49-F238E27FC236}">
                <a16:creationId xmlns:a16="http://schemas.microsoft.com/office/drawing/2014/main" id="{2FB4DD70-4E56-AE03-F346-64581C873230}"/>
              </a:ext>
            </a:extLst>
          </p:cNvPr>
          <p:cNvSpPr txBox="1"/>
          <p:nvPr/>
        </p:nvSpPr>
        <p:spPr>
          <a:xfrm>
            <a:off x="4213173" y="3052770"/>
            <a:ext cx="2120616" cy="290849"/>
          </a:xfrm>
          <a:prstGeom prst="rect">
            <a:avLst/>
          </a:prstGeom>
          <a:noFill/>
        </p:spPr>
        <p:txBody>
          <a:bodyPr wrap="square" lIns="0" tIns="0" rIns="0" bIns="0" rtlCol="0" anchor="t">
            <a:spAutoFit/>
          </a:bodyPr>
          <a:lstStyle>
            <a:defPPr>
              <a:defRPr lang="en-US"/>
            </a:defPPr>
            <a:lvl1pPr marR="0" lvl="0" indent="0" algn="ctr" defTabSz="932472" fontAlgn="base">
              <a:lnSpc>
                <a:spcPct val="90000"/>
              </a:lnSpc>
              <a:spcBef>
                <a:spcPct val="0"/>
              </a:spcBef>
              <a:spcAft>
                <a:spcPct val="0"/>
              </a:spcAft>
              <a:buClrTx/>
              <a:buSzTx/>
              <a:buFontTx/>
              <a:buNone/>
              <a:tabLst/>
              <a:defRPr kumimoji="0" sz="1100" b="0" i="0" u="none" strike="noStrike" cap="none" spc="0" normalizeH="0" baseline="0">
                <a:ln>
                  <a:noFill/>
                </a:ln>
                <a:solidFill>
                  <a:srgbClr val="505050"/>
                </a:solidFill>
                <a:effectLst/>
                <a:uLnTx/>
                <a:uFillTx/>
              </a:defRPr>
            </a:lvl1pPr>
          </a:lstStyle>
          <a:p>
            <a:pPr marL="0" marR="0" lvl="0" indent="0" algn="l" defTabSz="932472" rtl="0" eaLnBrk="1" fontAlgn="base" latinLnBrk="0" hangingPunct="1">
              <a:lnSpc>
                <a:spcPct val="90000"/>
              </a:lnSpc>
              <a:spcBef>
                <a:spcPct val="0"/>
              </a:spcBef>
              <a:spcAft>
                <a:spcPts val="900"/>
              </a:spcAft>
              <a:buClr>
                <a:srgbClr val="375EEC"/>
              </a:buClr>
              <a:buSzTx/>
              <a:buFontTx/>
              <a:buNone/>
              <a:tabLst/>
              <a:defRPr/>
            </a:pPr>
            <a:r>
              <a:rPr kumimoji="0" lang="en-US" sz="105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Ensure appropriate Data Security controls are in place</a:t>
            </a:r>
          </a:p>
        </p:txBody>
      </p:sp>
      <p:sp>
        <p:nvSpPr>
          <p:cNvPr id="19" name="Rectangle: Rounded Corners 10">
            <a:extLst>
              <a:ext uri="{FF2B5EF4-FFF2-40B4-BE49-F238E27FC236}">
                <a16:creationId xmlns:a16="http://schemas.microsoft.com/office/drawing/2014/main" id="{89086E4B-F5DD-338A-BAB5-2FE62DAC0029}"/>
              </a:ext>
            </a:extLst>
          </p:cNvPr>
          <p:cNvSpPr/>
          <p:nvPr/>
        </p:nvSpPr>
        <p:spPr>
          <a:xfrm>
            <a:off x="6569414" y="1907754"/>
            <a:ext cx="2322542" cy="406303"/>
          </a:xfrm>
          <a:prstGeom prst="round2SameRect">
            <a:avLst>
              <a:gd name="adj1" fmla="val 40180"/>
              <a:gd name="adj2" fmla="val 0"/>
            </a:avLst>
          </a:prstGeom>
          <a:solidFill>
            <a:srgbClr val="0078D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74320" tIns="0" rIns="9144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Segoe UI Semibold"/>
                <a:ea typeface="+mn-ea"/>
                <a:cs typeface="Segoe UI" panose="020B0502040204020203" pitchFamily="34" charset="0"/>
              </a:rPr>
              <a:t>Deliver impact</a:t>
            </a:r>
          </a:p>
        </p:txBody>
      </p:sp>
      <p:sp>
        <p:nvSpPr>
          <p:cNvPr id="52" name="TextBox 51">
            <a:extLst>
              <a:ext uri="{FF2B5EF4-FFF2-40B4-BE49-F238E27FC236}">
                <a16:creationId xmlns:a16="http://schemas.microsoft.com/office/drawing/2014/main" id="{E52B3A61-7E67-B5C8-8F5E-EE5601F65340}"/>
              </a:ext>
            </a:extLst>
          </p:cNvPr>
          <p:cNvSpPr txBox="1"/>
          <p:nvPr/>
        </p:nvSpPr>
        <p:spPr>
          <a:xfrm>
            <a:off x="6657264" y="2477000"/>
            <a:ext cx="2117502" cy="457048"/>
          </a:xfrm>
          <a:prstGeom prst="rect">
            <a:avLst/>
          </a:prstGeom>
          <a:noFill/>
        </p:spPr>
        <p:txBody>
          <a:bodyPr wrap="square" lIns="0" tIns="0" rIns="0" bIns="0" rtlCol="0" anchor="t">
            <a:spAutoFit/>
          </a:bodyPr>
          <a:lstStyle>
            <a:defPPr>
              <a:defRPr lang="en-US"/>
            </a:defPPr>
            <a:lvl1pPr marR="0" lvl="0" indent="0" algn="ctr" defTabSz="932472" fontAlgn="base">
              <a:lnSpc>
                <a:spcPct val="90000"/>
              </a:lnSpc>
              <a:spcBef>
                <a:spcPct val="0"/>
              </a:spcBef>
              <a:spcAft>
                <a:spcPct val="0"/>
              </a:spcAft>
              <a:buClrTx/>
              <a:buSzTx/>
              <a:buFontTx/>
              <a:buNone/>
              <a:tabLst/>
              <a:defRPr kumimoji="0" sz="1100" b="0" i="0" u="none" strike="noStrike" cap="none" spc="0" normalizeH="0" baseline="0">
                <a:ln>
                  <a:noFill/>
                </a:ln>
                <a:solidFill>
                  <a:srgbClr val="505050"/>
                </a:solidFill>
                <a:effectLst/>
                <a:uLnTx/>
                <a:uFillTx/>
              </a:defRPr>
            </a:lvl1pPr>
          </a:lstStyle>
          <a:p>
            <a:pPr marL="0" marR="0" lvl="0" indent="0" algn="l" defTabSz="932472" rtl="0" eaLnBrk="1" fontAlgn="base" latinLnBrk="0" hangingPunct="1">
              <a:lnSpc>
                <a:spcPct val="90000"/>
              </a:lnSpc>
              <a:spcBef>
                <a:spcPct val="0"/>
              </a:spcBef>
              <a:spcAft>
                <a:spcPts val="900"/>
              </a:spcAft>
              <a:buClr>
                <a:srgbClr val="375EEC"/>
              </a:buClr>
              <a:buSzTx/>
              <a:buFontTx/>
              <a:buNone/>
              <a:tabLst/>
              <a:defRPr/>
            </a:pPr>
            <a:r>
              <a:rPr kumimoji="0" lang="en-US" sz="11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Mature AI management skills through improved IT service delivery</a:t>
            </a:r>
          </a:p>
        </p:txBody>
      </p:sp>
      <p:sp>
        <p:nvSpPr>
          <p:cNvPr id="53" name="TextBox 52">
            <a:extLst>
              <a:ext uri="{FF2B5EF4-FFF2-40B4-BE49-F238E27FC236}">
                <a16:creationId xmlns:a16="http://schemas.microsoft.com/office/drawing/2014/main" id="{932593B7-A59B-D2BB-CD6E-5313F931BF64}"/>
              </a:ext>
            </a:extLst>
          </p:cNvPr>
          <p:cNvSpPr txBox="1"/>
          <p:nvPr/>
        </p:nvSpPr>
        <p:spPr>
          <a:xfrm>
            <a:off x="6935024" y="3052770"/>
            <a:ext cx="1839742" cy="987963"/>
          </a:xfrm>
          <a:prstGeom prst="rect">
            <a:avLst/>
          </a:prstGeom>
          <a:noFill/>
        </p:spPr>
        <p:txBody>
          <a:bodyPr wrap="square" lIns="0" tIns="0" rIns="0" bIns="0" rtlCol="0" anchor="t">
            <a:spAutoFit/>
          </a:bodyPr>
          <a:lstStyle>
            <a:defPPr>
              <a:defRPr lang="en-US"/>
            </a:defPPr>
            <a:lvl1pPr marR="0" lvl="0" indent="0" algn="ctr" defTabSz="932472" fontAlgn="base">
              <a:lnSpc>
                <a:spcPct val="90000"/>
              </a:lnSpc>
              <a:spcBef>
                <a:spcPct val="0"/>
              </a:spcBef>
              <a:spcAft>
                <a:spcPct val="0"/>
              </a:spcAft>
              <a:buClrTx/>
              <a:buSzTx/>
              <a:buFontTx/>
              <a:buNone/>
              <a:tabLst/>
              <a:defRPr kumimoji="0" sz="1100" b="0" i="0" u="none" strike="noStrike" cap="none" spc="0" normalizeH="0" baseline="0">
                <a:ln>
                  <a:noFill/>
                </a:ln>
                <a:solidFill>
                  <a:srgbClr val="505050"/>
                </a:solidFill>
                <a:effectLst/>
                <a:uLnTx/>
                <a:uFillTx/>
              </a:defRPr>
            </a:lvl1pPr>
          </a:lstStyle>
          <a:p>
            <a:pPr marL="0" marR="0" lvl="0" indent="0" algn="l" defTabSz="932472" rtl="0" eaLnBrk="1" fontAlgn="base" latinLnBrk="0" hangingPunct="1">
              <a:lnSpc>
                <a:spcPct val="90000"/>
              </a:lnSpc>
              <a:spcBef>
                <a:spcPct val="0"/>
              </a:spcBef>
              <a:spcAft>
                <a:spcPts val="900"/>
              </a:spcAft>
              <a:buClr>
                <a:srgbClr val="375EEC"/>
              </a:buClr>
              <a:buSzTx/>
              <a:buFontTx/>
              <a:buNone/>
              <a:tabLst/>
              <a:defRPr/>
            </a:pPr>
            <a:r>
              <a:rPr kumimoji="0" lang="en-US" sz="105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Establish service </a:t>
            </a:r>
            <a:br>
              <a:rPr kumimoji="0" lang="en-US" sz="105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br>
            <a:r>
              <a:rPr kumimoji="0" lang="en-US" sz="105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management plan</a:t>
            </a:r>
          </a:p>
          <a:p>
            <a:pPr marL="0" marR="0" lvl="0" indent="0" algn="l" defTabSz="932472" rtl="0" eaLnBrk="1" fontAlgn="base" latinLnBrk="0" hangingPunct="1">
              <a:lnSpc>
                <a:spcPct val="90000"/>
              </a:lnSpc>
              <a:spcBef>
                <a:spcPct val="0"/>
              </a:spcBef>
              <a:spcAft>
                <a:spcPts val="900"/>
              </a:spcAft>
              <a:buClr>
                <a:srgbClr val="375EEC"/>
              </a:buClr>
              <a:buSzTx/>
              <a:buFontTx/>
              <a:buNone/>
              <a:tabLst/>
              <a:defRPr/>
            </a:pPr>
            <a:r>
              <a:rPr kumimoji="0" lang="en-US" sz="105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Review Admin usage reports and the </a:t>
            </a:r>
            <a:r>
              <a:rPr lang="en-US" b="1">
                <a:solidFill>
                  <a:srgbClr val="C03BC4"/>
                </a:solidFill>
                <a:latin typeface="Segoe UI Semibold"/>
                <a:cs typeface="Segoe UI Semibold"/>
              </a:rPr>
              <a:t>Copilot Dashboard </a:t>
            </a:r>
            <a:r>
              <a:rPr kumimoji="0" lang="en-US" sz="105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to analyze user adoption and usage patterns</a:t>
            </a:r>
          </a:p>
        </p:txBody>
      </p:sp>
      <p:sp>
        <p:nvSpPr>
          <p:cNvPr id="14" name="Rectangle: Rounded Corners 10">
            <a:extLst>
              <a:ext uri="{FF2B5EF4-FFF2-40B4-BE49-F238E27FC236}">
                <a16:creationId xmlns:a16="http://schemas.microsoft.com/office/drawing/2014/main" id="{AA83E14C-0236-5DC0-910D-D541834FF641}"/>
              </a:ext>
            </a:extLst>
          </p:cNvPr>
          <p:cNvSpPr/>
          <p:nvPr/>
        </p:nvSpPr>
        <p:spPr>
          <a:xfrm>
            <a:off x="9215253" y="1907754"/>
            <a:ext cx="2322542" cy="406303"/>
          </a:xfrm>
          <a:prstGeom prst="round2SameRect">
            <a:avLst>
              <a:gd name="adj1" fmla="val 40180"/>
              <a:gd name="adj2" fmla="val 0"/>
            </a:avLst>
          </a:prstGeom>
          <a:solidFill>
            <a:srgbClr val="0078D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74320" tIns="0" rIns="9144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Segoe UI Semibold"/>
                <a:ea typeface="+mn-ea"/>
                <a:cs typeface="Segoe UI" panose="020B0502040204020203" pitchFamily="34" charset="0"/>
              </a:rPr>
              <a:t> Extend &amp; optimize</a:t>
            </a:r>
          </a:p>
        </p:txBody>
      </p:sp>
      <p:sp>
        <p:nvSpPr>
          <p:cNvPr id="59" name="TextBox 58">
            <a:extLst>
              <a:ext uri="{FF2B5EF4-FFF2-40B4-BE49-F238E27FC236}">
                <a16:creationId xmlns:a16="http://schemas.microsoft.com/office/drawing/2014/main" id="{0F8C4D24-8A31-E318-6AE8-3BB15C04C264}"/>
              </a:ext>
            </a:extLst>
          </p:cNvPr>
          <p:cNvSpPr txBox="1"/>
          <p:nvPr/>
        </p:nvSpPr>
        <p:spPr>
          <a:xfrm>
            <a:off x="9337684" y="2477000"/>
            <a:ext cx="2111767" cy="304699"/>
          </a:xfrm>
          <a:prstGeom prst="rect">
            <a:avLst/>
          </a:prstGeom>
          <a:noFill/>
        </p:spPr>
        <p:txBody>
          <a:bodyPr wrap="square" lIns="0" tIns="0" rIns="0" bIns="0" rtlCol="0" anchor="t">
            <a:spAutoFit/>
          </a:bodyPr>
          <a:lstStyle>
            <a:defPPr>
              <a:defRPr lang="en-US"/>
            </a:defPPr>
            <a:lvl1pPr marR="0" lvl="0" indent="0" algn="ctr" defTabSz="932472" fontAlgn="base">
              <a:lnSpc>
                <a:spcPct val="90000"/>
              </a:lnSpc>
              <a:spcBef>
                <a:spcPct val="0"/>
              </a:spcBef>
              <a:spcAft>
                <a:spcPct val="0"/>
              </a:spcAft>
              <a:buClrTx/>
              <a:buSzTx/>
              <a:buFontTx/>
              <a:buNone/>
              <a:tabLst/>
              <a:defRPr kumimoji="0" sz="1100" b="0" i="0" u="none" strike="noStrike" cap="none" spc="0" normalizeH="0" baseline="0">
                <a:ln>
                  <a:noFill/>
                </a:ln>
                <a:solidFill>
                  <a:srgbClr val="505050"/>
                </a:solidFill>
                <a:effectLst/>
                <a:uLnTx/>
                <a:uFillTx/>
              </a:defRPr>
            </a:lvl1pPr>
          </a:lstStyle>
          <a:p>
            <a:pPr marL="0" marR="0" lvl="0" indent="0" algn="l" defTabSz="932472" rtl="0" eaLnBrk="1" fontAlgn="base" latinLnBrk="0" hangingPunct="1">
              <a:lnSpc>
                <a:spcPct val="90000"/>
              </a:lnSpc>
              <a:spcBef>
                <a:spcPct val="0"/>
              </a:spcBef>
              <a:spcAft>
                <a:spcPts val="900"/>
              </a:spcAft>
              <a:buClr>
                <a:srgbClr val="375EEC"/>
              </a:buClr>
              <a:buSzTx/>
              <a:buFontTx/>
              <a:buNone/>
              <a:tabLst/>
              <a:defRPr/>
            </a:pPr>
            <a:r>
              <a:rPr kumimoji="0" lang="en-US" sz="11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Provide insights on service health and optimization opportunities</a:t>
            </a:r>
          </a:p>
        </p:txBody>
      </p:sp>
      <p:sp>
        <p:nvSpPr>
          <p:cNvPr id="61" name="TextBox 60">
            <a:extLst>
              <a:ext uri="{FF2B5EF4-FFF2-40B4-BE49-F238E27FC236}">
                <a16:creationId xmlns:a16="http://schemas.microsoft.com/office/drawing/2014/main" id="{149C87C3-8EA1-1F0D-3701-24140D7D99F3}"/>
              </a:ext>
            </a:extLst>
          </p:cNvPr>
          <p:cNvSpPr txBox="1"/>
          <p:nvPr/>
        </p:nvSpPr>
        <p:spPr>
          <a:xfrm>
            <a:off x="9596453" y="3052770"/>
            <a:ext cx="1765658" cy="842538"/>
          </a:xfrm>
          <a:prstGeom prst="rect">
            <a:avLst/>
          </a:prstGeom>
          <a:noFill/>
        </p:spPr>
        <p:txBody>
          <a:bodyPr wrap="square" lIns="0" tIns="0" rIns="0" bIns="0" rtlCol="0" anchor="t">
            <a:spAutoFit/>
          </a:bodyPr>
          <a:lstStyle>
            <a:defPPr>
              <a:defRPr lang="en-US"/>
            </a:defPPr>
            <a:lvl1pPr marR="0" lvl="0" indent="0" algn="ctr" defTabSz="932472" fontAlgn="base">
              <a:lnSpc>
                <a:spcPct val="90000"/>
              </a:lnSpc>
              <a:spcBef>
                <a:spcPct val="0"/>
              </a:spcBef>
              <a:spcAft>
                <a:spcPct val="0"/>
              </a:spcAft>
              <a:buClrTx/>
              <a:buSzTx/>
              <a:buFontTx/>
              <a:buNone/>
              <a:tabLst/>
              <a:defRPr kumimoji="0" sz="1100" b="0" i="0" u="none" strike="noStrike" cap="none" spc="0" normalizeH="0" baseline="0">
                <a:ln>
                  <a:noFill/>
                </a:ln>
                <a:solidFill>
                  <a:srgbClr val="505050"/>
                </a:solidFill>
                <a:effectLst/>
                <a:uLnTx/>
                <a:uFillTx/>
              </a:defRPr>
            </a:lvl1pPr>
          </a:lstStyle>
          <a:p>
            <a:pPr marL="0" marR="0" lvl="0" indent="0" algn="l" defTabSz="932472" rtl="0" eaLnBrk="1" fontAlgn="base" latinLnBrk="0" hangingPunct="1">
              <a:lnSpc>
                <a:spcPct val="90000"/>
              </a:lnSpc>
              <a:spcBef>
                <a:spcPct val="0"/>
              </a:spcBef>
              <a:spcAft>
                <a:spcPts val="900"/>
              </a:spcAft>
              <a:buClr>
                <a:srgbClr val="375EEC"/>
              </a:buClr>
              <a:buSzTx/>
              <a:buFontTx/>
              <a:buNone/>
              <a:tabLst/>
              <a:defRPr/>
            </a:pPr>
            <a:r>
              <a:rPr kumimoji="0" lang="en-US" sz="105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Design, build, and publish plugins to deliver unique experiences</a:t>
            </a:r>
          </a:p>
          <a:p>
            <a:pPr marL="0" marR="0" lvl="0" indent="0" algn="l" defTabSz="932472" rtl="0" eaLnBrk="1" fontAlgn="base" latinLnBrk="0" hangingPunct="1">
              <a:lnSpc>
                <a:spcPct val="90000"/>
              </a:lnSpc>
              <a:spcBef>
                <a:spcPct val="0"/>
              </a:spcBef>
              <a:spcAft>
                <a:spcPts val="900"/>
              </a:spcAft>
              <a:buClr>
                <a:srgbClr val="375EEC"/>
              </a:buClr>
              <a:buSzTx/>
              <a:buFontTx/>
              <a:buNone/>
              <a:tabLst/>
              <a:defRPr/>
            </a:pPr>
            <a:r>
              <a:rPr kumimoji="0" lang="en-US" sz="105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Build your own custom agents</a:t>
            </a:r>
          </a:p>
        </p:txBody>
      </p:sp>
      <p:sp>
        <p:nvSpPr>
          <p:cNvPr id="18" name="Oval 17">
            <a:extLst>
              <a:ext uri="{FF2B5EF4-FFF2-40B4-BE49-F238E27FC236}">
                <a16:creationId xmlns:a16="http://schemas.microsoft.com/office/drawing/2014/main" id="{1E95F9BD-BA2F-F9A8-D083-1212B9D6D4D7}"/>
              </a:ext>
              <a:ext uri="{C183D7F6-B498-43B3-948B-1728B52AA6E4}">
                <adec:decorative xmlns:adec="http://schemas.microsoft.com/office/drawing/2017/decorative" val="1"/>
              </a:ext>
            </a:extLst>
          </p:cNvPr>
          <p:cNvSpPr/>
          <p:nvPr/>
        </p:nvSpPr>
        <p:spPr>
          <a:xfrm>
            <a:off x="1312903" y="1969967"/>
            <a:ext cx="281877" cy="281877"/>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BF3AC4"/>
                </a:solidFill>
                <a:effectLst/>
                <a:uLnTx/>
                <a:uFillTx/>
                <a:latin typeface="Segoe UI" panose="020B0502040204020203" pitchFamily="34" charset="0"/>
                <a:ea typeface="+mn-ea"/>
                <a:cs typeface="Segoe UI" panose="020B0502040204020203" pitchFamily="34" charset="0"/>
              </a:rPr>
              <a:t>1</a:t>
            </a:r>
          </a:p>
        </p:txBody>
      </p:sp>
      <p:sp>
        <p:nvSpPr>
          <p:cNvPr id="13" name="Oval 12">
            <a:extLst>
              <a:ext uri="{FF2B5EF4-FFF2-40B4-BE49-F238E27FC236}">
                <a16:creationId xmlns:a16="http://schemas.microsoft.com/office/drawing/2014/main" id="{7DC064F2-8B6C-C427-95B0-8BFBED0343BC}"/>
              </a:ext>
              <a:ext uri="{C183D7F6-B498-43B3-948B-1728B52AA6E4}">
                <adec:decorative xmlns:adec="http://schemas.microsoft.com/office/drawing/2017/decorative" val="1"/>
              </a:ext>
            </a:extLst>
          </p:cNvPr>
          <p:cNvSpPr/>
          <p:nvPr/>
        </p:nvSpPr>
        <p:spPr>
          <a:xfrm>
            <a:off x="4013087" y="1982779"/>
            <a:ext cx="256252" cy="256252"/>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BF3AC4"/>
                </a:solidFill>
                <a:effectLst/>
                <a:uLnTx/>
                <a:uFillTx/>
                <a:latin typeface="Segoe UI" panose="020B0502040204020203" pitchFamily="34" charset="0"/>
                <a:ea typeface="+mn-ea"/>
                <a:cs typeface="Segoe UI" panose="020B0502040204020203" pitchFamily="34" charset="0"/>
              </a:rPr>
              <a:t>2</a:t>
            </a:r>
          </a:p>
        </p:txBody>
      </p:sp>
      <p:sp>
        <p:nvSpPr>
          <p:cNvPr id="15" name="Oval 14">
            <a:extLst>
              <a:ext uri="{FF2B5EF4-FFF2-40B4-BE49-F238E27FC236}">
                <a16:creationId xmlns:a16="http://schemas.microsoft.com/office/drawing/2014/main" id="{7AFFD308-E0D8-3F34-F402-D51D97AC2B79}"/>
              </a:ext>
              <a:ext uri="{C183D7F6-B498-43B3-948B-1728B52AA6E4}">
                <adec:decorative xmlns:adec="http://schemas.microsoft.com/office/drawing/2017/decorative" val="1"/>
              </a:ext>
            </a:extLst>
          </p:cNvPr>
          <p:cNvSpPr/>
          <p:nvPr/>
        </p:nvSpPr>
        <p:spPr>
          <a:xfrm>
            <a:off x="9297233" y="1982779"/>
            <a:ext cx="256252" cy="256252"/>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BF3AC4"/>
                </a:solidFill>
                <a:effectLst/>
                <a:uLnTx/>
                <a:uFillTx/>
                <a:latin typeface="Segoe UI" panose="020B0502040204020203" pitchFamily="34" charset="0"/>
                <a:ea typeface="+mn-ea"/>
                <a:cs typeface="Segoe UI" panose="020B0502040204020203" pitchFamily="34" charset="0"/>
              </a:rPr>
              <a:t>4</a:t>
            </a:r>
          </a:p>
        </p:txBody>
      </p:sp>
      <p:sp>
        <p:nvSpPr>
          <p:cNvPr id="20" name="Oval 19">
            <a:extLst>
              <a:ext uri="{FF2B5EF4-FFF2-40B4-BE49-F238E27FC236}">
                <a16:creationId xmlns:a16="http://schemas.microsoft.com/office/drawing/2014/main" id="{163477F1-6B8D-1624-5717-A5D9AFAA0EE4}"/>
              </a:ext>
              <a:ext uri="{C183D7F6-B498-43B3-948B-1728B52AA6E4}">
                <adec:decorative xmlns:adec="http://schemas.microsoft.com/office/drawing/2017/decorative" val="1"/>
              </a:ext>
            </a:extLst>
          </p:cNvPr>
          <p:cNvSpPr/>
          <p:nvPr/>
        </p:nvSpPr>
        <p:spPr>
          <a:xfrm>
            <a:off x="6651394" y="1982779"/>
            <a:ext cx="256252" cy="256252"/>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BF3AC4"/>
                </a:solidFill>
                <a:effectLst/>
                <a:uLnTx/>
                <a:uFillTx/>
                <a:latin typeface="Segoe UI" panose="020B0502040204020203" pitchFamily="34" charset="0"/>
                <a:ea typeface="+mn-ea"/>
                <a:cs typeface="Segoe UI" panose="020B0502040204020203" pitchFamily="34" charset="0"/>
              </a:rPr>
              <a:t>3</a:t>
            </a:r>
          </a:p>
        </p:txBody>
      </p:sp>
      <p:grpSp>
        <p:nvGrpSpPr>
          <p:cNvPr id="10" name="Group 9" descr="Bracket indicating continuous learning and optimization should support the four phases.">
            <a:extLst>
              <a:ext uri="{FF2B5EF4-FFF2-40B4-BE49-F238E27FC236}">
                <a16:creationId xmlns:a16="http://schemas.microsoft.com/office/drawing/2014/main" id="{C33A1EBB-2F4A-71EE-A7DC-0F75B712BDCA}"/>
              </a:ext>
            </a:extLst>
          </p:cNvPr>
          <p:cNvGrpSpPr/>
          <p:nvPr/>
        </p:nvGrpSpPr>
        <p:grpSpPr>
          <a:xfrm>
            <a:off x="1522548" y="4427184"/>
            <a:ext cx="9694092" cy="351548"/>
            <a:chOff x="1522548" y="4427184"/>
            <a:chExt cx="9694092" cy="351548"/>
          </a:xfrm>
        </p:grpSpPr>
        <p:sp>
          <p:nvSpPr>
            <p:cNvPr id="67" name="Left Bracket 66">
              <a:extLst>
                <a:ext uri="{FF2B5EF4-FFF2-40B4-BE49-F238E27FC236}">
                  <a16:creationId xmlns:a16="http://schemas.microsoft.com/office/drawing/2014/main" id="{CC5C5268-531D-A23E-A59E-825AD61B23FF}"/>
                </a:ext>
                <a:ext uri="{C183D7F6-B498-43B3-948B-1728B52AA6E4}">
                  <adec:decorative xmlns:adec="http://schemas.microsoft.com/office/drawing/2017/decorative" val="0"/>
                </a:ext>
              </a:extLst>
            </p:cNvPr>
            <p:cNvSpPr/>
            <p:nvPr/>
          </p:nvSpPr>
          <p:spPr>
            <a:xfrm rot="16200000">
              <a:off x="6276756" y="-327024"/>
              <a:ext cx="185675" cy="9694092"/>
            </a:xfrm>
            <a:prstGeom prst="leftBracket">
              <a:avLst>
                <a:gd name="adj" fmla="val 81770"/>
              </a:avLst>
            </a:prstGeom>
            <a:ln w="19050">
              <a:gradFill flip="none" rotWithShape="1">
                <a:gsLst>
                  <a:gs pos="0">
                    <a:srgbClr val="C03BC4"/>
                  </a:gs>
                  <a:gs pos="100000">
                    <a:schemeClr val="accent2"/>
                  </a:gs>
                </a:gsLst>
                <a:lin ang="0" scaled="1"/>
                <a:tileRect/>
              </a:gradFill>
              <a:tailEnd type="none" w="lg" len="sm"/>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8661C5"/>
                </a:solidFill>
                <a:effectLst/>
                <a:uLnTx/>
                <a:uFillTx/>
                <a:latin typeface="Segoe UI Semibold"/>
                <a:ea typeface="+mn-ea"/>
                <a:cs typeface="Segoe UI" panose="020B0502040204020203" pitchFamily="34" charset="0"/>
              </a:endParaRPr>
            </a:p>
          </p:txBody>
        </p:sp>
        <p:sp>
          <p:nvSpPr>
            <p:cNvPr id="68" name="Rectangle: Rounded Corners 10">
              <a:extLst>
                <a:ext uri="{FF2B5EF4-FFF2-40B4-BE49-F238E27FC236}">
                  <a16:creationId xmlns:a16="http://schemas.microsoft.com/office/drawing/2014/main" id="{0DFAFAA1-8FA9-E7EB-3E67-165AB200B415}"/>
                </a:ext>
              </a:extLst>
            </p:cNvPr>
            <p:cNvSpPr/>
            <p:nvPr/>
          </p:nvSpPr>
          <p:spPr>
            <a:xfrm>
              <a:off x="3616657" y="4442945"/>
              <a:ext cx="5505872" cy="335787"/>
            </a:xfrm>
            <a:prstGeom prst="roundRect">
              <a:avLst>
                <a:gd name="adj" fmla="val 50000"/>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gradFill>
                    <a:gsLst>
                      <a:gs pos="0">
                        <a:srgbClr val="FFFFFF"/>
                      </a:gs>
                      <a:gs pos="100000">
                        <a:srgbClr val="FFFFFF"/>
                      </a:gs>
                    </a:gsLst>
                    <a:path path="circle">
                      <a:fillToRect l="100000" t="100000"/>
                    </a:path>
                  </a:gradFill>
                  <a:effectLst/>
                  <a:uLnTx/>
                  <a:uFillTx/>
                  <a:latin typeface="Segoe UI Semibold"/>
                  <a:ea typeface="+mn-ea"/>
                  <a:cs typeface="Segoe UI" panose="020B0502040204020203" pitchFamily="34" charset="0"/>
                </a:rPr>
                <a:t>Support continuous learning and optimization</a:t>
              </a:r>
            </a:p>
          </p:txBody>
        </p:sp>
      </p:grpSp>
      <p:sp>
        <p:nvSpPr>
          <p:cNvPr id="69" name="TextBox 68">
            <a:extLst>
              <a:ext uri="{FF2B5EF4-FFF2-40B4-BE49-F238E27FC236}">
                <a16:creationId xmlns:a16="http://schemas.microsoft.com/office/drawing/2014/main" id="{7AA76811-6ABE-7428-8982-C15956929A3D}"/>
              </a:ext>
            </a:extLst>
          </p:cNvPr>
          <p:cNvSpPr txBox="1"/>
          <p:nvPr/>
        </p:nvSpPr>
        <p:spPr>
          <a:xfrm rot="16200000">
            <a:off x="311368" y="5450924"/>
            <a:ext cx="1087506"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000" b="0" i="0" u="none" strike="noStrike" kern="1200" cap="all" spc="300" normalizeH="0" baseline="0" noProof="0">
                <a:ln>
                  <a:noFill/>
                </a:ln>
                <a:solidFill>
                  <a:srgbClr val="0078D4"/>
                </a:solidFill>
                <a:effectLst/>
                <a:uLnTx/>
                <a:uFillTx/>
                <a:latin typeface="Segoe UI Semibold"/>
                <a:ea typeface="+mn-ea"/>
                <a:cs typeface="Segoe UI" panose="020B0502040204020203" pitchFamily="34" charset="0"/>
              </a:rPr>
              <a:t>Microsoft resources</a:t>
            </a:r>
          </a:p>
        </p:txBody>
      </p:sp>
      <p:sp>
        <p:nvSpPr>
          <p:cNvPr id="74" name="TextBox 73">
            <a:extLst>
              <a:ext uri="{FF2B5EF4-FFF2-40B4-BE49-F238E27FC236}">
                <a16:creationId xmlns:a16="http://schemas.microsoft.com/office/drawing/2014/main" id="{99AC7B77-F66F-B687-E55B-C04655AF24BB}"/>
              </a:ext>
            </a:extLst>
          </p:cNvPr>
          <p:cNvSpPr txBox="1"/>
          <p:nvPr/>
        </p:nvSpPr>
        <p:spPr>
          <a:xfrm>
            <a:off x="2633898" y="5033117"/>
            <a:ext cx="2042658" cy="1112612"/>
          </a:xfrm>
          <a:prstGeom prst="rect">
            <a:avLst/>
          </a:prstGeom>
          <a:noFill/>
        </p:spPr>
        <p:txBody>
          <a:bodyPr wrap="square" lIns="0" tIns="0" rIns="0" bIns="0" rtlCol="0" anchor="t">
            <a:spAutoFit/>
          </a:bodyPr>
          <a:lstStyle>
            <a:defPPr>
              <a:defRPr lang="en-US"/>
            </a:defPPr>
            <a:lvl1pPr marR="0" lvl="0" indent="0" algn="ctr" defTabSz="932472" fontAlgn="base">
              <a:lnSpc>
                <a:spcPct val="90000"/>
              </a:lnSpc>
              <a:spcBef>
                <a:spcPct val="0"/>
              </a:spcBef>
              <a:spcAft>
                <a:spcPct val="0"/>
              </a:spcAft>
              <a:buClrTx/>
              <a:buSzTx/>
              <a:buFontTx/>
              <a:buNone/>
              <a:tabLst/>
              <a:defRPr kumimoji="0" sz="1100" b="0" i="0" u="none" strike="noStrike" cap="none" spc="0" normalizeH="0" baseline="0">
                <a:ln>
                  <a:noFill/>
                </a:ln>
                <a:solidFill>
                  <a:srgbClr val="505050"/>
                </a:solidFill>
                <a:effectLst/>
                <a:uLnTx/>
                <a:uFillTx/>
              </a:defRPr>
            </a:lvl1pPr>
          </a:lstStyle>
          <a:p>
            <a:pPr algn="l">
              <a:spcAft>
                <a:spcPts val="900"/>
              </a:spcAft>
              <a:defRPr/>
            </a:pPr>
            <a:r>
              <a:rPr lang="en-US" sz="1400" b="1" dirty="0">
                <a:gradFill>
                  <a:gsLst>
                    <a:gs pos="0">
                      <a:srgbClr val="0078D4"/>
                    </a:gs>
                    <a:gs pos="100000">
                      <a:srgbClr val="0078D4"/>
                    </a:gs>
                  </a:gsLst>
                  <a:lin ang="0" scaled="1"/>
                </a:gradFill>
                <a:latin typeface="Segoe UI Semibold"/>
                <a:cs typeface="Segoe UI Semibold"/>
                <a:hlinkClick r:id="rId6">
                  <a:extLst>
                    <a:ext uri="{A12FA001-AC4F-418D-AE19-62706E023703}">
                      <ahyp:hlinkClr xmlns:ahyp="http://schemas.microsoft.com/office/drawing/2018/hyperlinkcolor" val="tx"/>
                    </a:ext>
                  </a:extLst>
                </a:hlinkClick>
              </a:rPr>
              <a:t>Technical </a:t>
            </a:r>
            <a:br>
              <a:rPr lang="en-US" sz="1400" b="1" dirty="0">
                <a:gradFill>
                  <a:gsLst>
                    <a:gs pos="0">
                      <a:srgbClr val="0078D4"/>
                    </a:gs>
                    <a:gs pos="100000">
                      <a:srgbClr val="0078D4"/>
                    </a:gs>
                  </a:gsLst>
                  <a:lin ang="0" scaled="1"/>
                </a:gradFill>
                <a:latin typeface="Segoe UI Semibold"/>
                <a:cs typeface="Segoe UI Semibold"/>
                <a:hlinkClick r:id="rId6">
                  <a:extLst>
                    <a:ext uri="{A12FA001-AC4F-418D-AE19-62706E023703}">
                      <ahyp:hlinkClr xmlns:ahyp="http://schemas.microsoft.com/office/drawing/2018/hyperlinkcolor" val="tx"/>
                    </a:ext>
                  </a:extLst>
                </a:hlinkClick>
              </a:rPr>
            </a:br>
            <a:r>
              <a:rPr lang="en-US" sz="1400" b="1" dirty="0">
                <a:gradFill>
                  <a:gsLst>
                    <a:gs pos="0">
                      <a:srgbClr val="0078D4"/>
                    </a:gs>
                    <a:gs pos="100000">
                      <a:srgbClr val="0078D4"/>
                    </a:gs>
                  </a:gsLst>
                  <a:lin ang="0" scaled="1"/>
                </a:gradFill>
                <a:latin typeface="Segoe UI Semibold"/>
                <a:cs typeface="Segoe UI Semibold"/>
                <a:hlinkClick r:id="rId6">
                  <a:extLst>
                    <a:ext uri="{A12FA001-AC4F-418D-AE19-62706E023703}">
                      <ahyp:hlinkClr xmlns:ahyp="http://schemas.microsoft.com/office/drawing/2018/hyperlinkcolor" val="tx"/>
                    </a:ext>
                  </a:extLst>
                </a:hlinkClick>
              </a:rPr>
              <a:t>Readiness Guide</a:t>
            </a:r>
            <a:r>
              <a:rPr lang="en-US" sz="1400" b="1" dirty="0">
                <a:gradFill>
                  <a:gsLst>
                    <a:gs pos="0">
                      <a:srgbClr val="0078D4"/>
                    </a:gs>
                    <a:gs pos="100000">
                      <a:srgbClr val="0078D4"/>
                    </a:gs>
                  </a:gsLst>
                  <a:lin ang="0" scaled="1"/>
                </a:gradFill>
                <a:latin typeface="Segoe UI Semibold"/>
                <a:cs typeface="Segoe UI Semibold"/>
              </a:rPr>
              <a:t> </a:t>
            </a:r>
          </a:p>
          <a:p>
            <a:pPr algn="l">
              <a:spcAft>
                <a:spcPts val="900"/>
              </a:spcAft>
              <a:defRPr/>
            </a:pPr>
            <a:r>
              <a:rPr lang="en-US" dirty="0">
                <a:solidFill>
                  <a:prstClr val="black"/>
                </a:solidFill>
                <a:latin typeface="Segoe UI"/>
                <a:cs typeface="Segoe UI"/>
              </a:rPr>
              <a:t>Get up and running quickly with </a:t>
            </a:r>
            <a:br>
              <a:rPr lang="en-US" dirty="0">
                <a:solidFill>
                  <a:prstClr val="black"/>
                </a:solidFill>
                <a:latin typeface="Segoe UI"/>
                <a:cs typeface="Segoe UI"/>
              </a:rPr>
            </a:br>
            <a:r>
              <a:rPr lang="en-US" dirty="0">
                <a:solidFill>
                  <a:prstClr val="black"/>
                </a:solidFill>
                <a:latin typeface="Segoe UI"/>
                <a:cs typeface="Segoe UI"/>
              </a:rPr>
              <a:t>proper security and governance </a:t>
            </a:r>
            <a:br>
              <a:rPr lang="en-US" dirty="0">
                <a:solidFill>
                  <a:prstClr val="black"/>
                </a:solidFill>
                <a:latin typeface="Segoe UI"/>
                <a:cs typeface="Segoe UI"/>
              </a:rPr>
            </a:br>
            <a:r>
              <a:rPr lang="en-US" dirty="0">
                <a:solidFill>
                  <a:prstClr val="black"/>
                </a:solidFill>
                <a:latin typeface="Segoe UI"/>
                <a:cs typeface="Segoe UI"/>
              </a:rPr>
              <a:t>controls using our </a:t>
            </a:r>
            <a:r>
              <a:rPr lang="en-US" dirty="0">
                <a:solidFill>
                  <a:srgbClr val="000000"/>
                </a:solidFill>
                <a:latin typeface="Segoe UI"/>
                <a:cs typeface="Segoe UI"/>
              </a:rPr>
              <a:t>Technical Readiness Guide.</a:t>
            </a:r>
            <a:endParaRPr lang="en-US" dirty="0">
              <a:cs typeface="Segoe UI"/>
            </a:endParaRPr>
          </a:p>
        </p:txBody>
      </p:sp>
      <p:sp>
        <p:nvSpPr>
          <p:cNvPr id="76" name="TextBox 75">
            <a:extLst>
              <a:ext uri="{FF2B5EF4-FFF2-40B4-BE49-F238E27FC236}">
                <a16:creationId xmlns:a16="http://schemas.microsoft.com/office/drawing/2014/main" id="{7409B75F-E970-DE69-0EAB-7F8717C9A1A9}"/>
              </a:ext>
            </a:extLst>
          </p:cNvPr>
          <p:cNvSpPr txBox="1"/>
          <p:nvPr/>
        </p:nvSpPr>
        <p:spPr>
          <a:xfrm>
            <a:off x="6295041" y="5206241"/>
            <a:ext cx="1729941" cy="766364"/>
          </a:xfrm>
          <a:prstGeom prst="rect">
            <a:avLst/>
          </a:prstGeom>
          <a:noFill/>
        </p:spPr>
        <p:txBody>
          <a:bodyPr wrap="square" lIns="0" tIns="0" rIns="0" bIns="0" rtlCol="0" anchor="t">
            <a:spAutoFit/>
          </a:bodyPr>
          <a:lstStyle>
            <a:defPPr>
              <a:defRPr lang="en-US"/>
            </a:defPPr>
            <a:lvl1pPr marR="0" lvl="0" indent="0" algn="ctr" defTabSz="932472" fontAlgn="base">
              <a:lnSpc>
                <a:spcPct val="90000"/>
              </a:lnSpc>
              <a:spcBef>
                <a:spcPct val="0"/>
              </a:spcBef>
              <a:spcAft>
                <a:spcPct val="0"/>
              </a:spcAft>
              <a:buClrTx/>
              <a:buSzTx/>
              <a:buFontTx/>
              <a:buNone/>
              <a:tabLst/>
              <a:defRPr kumimoji="0" sz="1100" b="0" i="0" u="none" strike="noStrike" cap="none" spc="0" normalizeH="0" baseline="0">
                <a:ln>
                  <a:noFill/>
                </a:ln>
                <a:solidFill>
                  <a:srgbClr val="505050"/>
                </a:solidFill>
                <a:effectLst/>
                <a:uLnTx/>
                <a:uFillTx/>
              </a:defRPr>
            </a:lvl1pPr>
          </a:lstStyle>
          <a:p>
            <a:pPr algn="l">
              <a:spcAft>
                <a:spcPts val="900"/>
              </a:spcAft>
              <a:defRPr/>
            </a:pPr>
            <a:r>
              <a:rPr lang="en-US" sz="1400" b="1">
                <a:gradFill>
                  <a:gsLst>
                    <a:gs pos="0">
                      <a:srgbClr val="0078D4"/>
                    </a:gs>
                    <a:gs pos="100000">
                      <a:srgbClr val="0078D4"/>
                    </a:gs>
                  </a:gsLst>
                  <a:lin ang="0" scaled="1"/>
                </a:gradFill>
                <a:latin typeface="Segoe UI Semibold"/>
                <a:cs typeface="Segoe UI Semibold"/>
                <a:hlinkClick r:id="rId7">
                  <a:extLst>
                    <a:ext uri="{A12FA001-AC4F-418D-AE19-62706E023703}">
                      <ahyp:hlinkClr xmlns:ahyp="http://schemas.microsoft.com/office/drawing/2018/hyperlinkcolor" val="tx"/>
                    </a:ext>
                  </a:extLst>
                </a:hlinkClick>
              </a:rPr>
              <a:t>Microsoft FastTrack</a:t>
            </a:r>
            <a:r>
              <a:rPr lang="en-US" sz="1400" b="1">
                <a:gradFill>
                  <a:gsLst>
                    <a:gs pos="0">
                      <a:srgbClr val="0078D4"/>
                    </a:gs>
                    <a:gs pos="100000">
                      <a:srgbClr val="0078D4"/>
                    </a:gs>
                  </a:gsLst>
                  <a:lin ang="0" scaled="1"/>
                </a:gradFill>
                <a:latin typeface="Segoe UI Semibold"/>
                <a:cs typeface="Segoe UI Semibold"/>
              </a:rPr>
              <a:t> </a:t>
            </a:r>
          </a:p>
          <a:p>
            <a:pPr algn="l">
              <a:defRPr/>
            </a:pPr>
            <a:r>
              <a:rPr lang="en-US">
                <a:solidFill>
                  <a:prstClr val="black"/>
                </a:solidFill>
                <a:latin typeface="Segoe UI"/>
                <a:cs typeface="Segoe UI"/>
              </a:rPr>
              <a:t>FastTrack is a Microsoft delivered benefit </a:t>
            </a:r>
            <a:r>
              <a:rPr lang="en-US">
                <a:solidFill>
                  <a:srgbClr val="000000"/>
                </a:solidFill>
                <a:latin typeface="Segoe UI"/>
                <a:cs typeface="Segoe UI"/>
              </a:rPr>
              <a:t>to help you deploy </a:t>
            </a:r>
            <a:r>
              <a:rPr lang="en-US">
                <a:solidFill>
                  <a:prstClr val="black"/>
                </a:solidFill>
                <a:latin typeface="Segoe UI"/>
                <a:cs typeface="Segoe UI"/>
              </a:rPr>
              <a:t>Microsoft </a:t>
            </a:r>
            <a:r>
              <a:rPr lang="en-US">
                <a:solidFill>
                  <a:srgbClr val="000000"/>
                </a:solidFill>
                <a:latin typeface="Segoe UI"/>
                <a:cs typeface="Segoe UI"/>
              </a:rPr>
              <a:t>365.</a:t>
            </a:r>
            <a:endParaRPr lang="en-US">
              <a:solidFill>
                <a:prstClr val="black"/>
              </a:solidFill>
              <a:latin typeface="Segoe UI"/>
              <a:cs typeface="Segoe UI"/>
            </a:endParaRPr>
          </a:p>
        </p:txBody>
      </p:sp>
      <p:sp>
        <p:nvSpPr>
          <p:cNvPr id="75" name="TextBox 74">
            <a:extLst>
              <a:ext uri="{FF2B5EF4-FFF2-40B4-BE49-F238E27FC236}">
                <a16:creationId xmlns:a16="http://schemas.microsoft.com/office/drawing/2014/main" id="{4824B03D-763C-6591-2546-14DDE4E5CCB6}"/>
              </a:ext>
            </a:extLst>
          </p:cNvPr>
          <p:cNvSpPr txBox="1"/>
          <p:nvPr/>
        </p:nvSpPr>
        <p:spPr>
          <a:xfrm>
            <a:off x="9560470" y="5206241"/>
            <a:ext cx="1888982" cy="766364"/>
          </a:xfrm>
          <a:prstGeom prst="rect">
            <a:avLst/>
          </a:prstGeom>
          <a:noFill/>
        </p:spPr>
        <p:txBody>
          <a:bodyPr wrap="square" lIns="0" tIns="0" rIns="0" bIns="0" rtlCol="0" anchor="t">
            <a:spAutoFit/>
          </a:bodyPr>
          <a:lstStyle>
            <a:defPPr>
              <a:defRPr lang="en-US"/>
            </a:defPPr>
            <a:lvl1pPr marR="0" lvl="0" indent="0" algn="ctr" defTabSz="932472" fontAlgn="base">
              <a:lnSpc>
                <a:spcPct val="90000"/>
              </a:lnSpc>
              <a:spcBef>
                <a:spcPct val="0"/>
              </a:spcBef>
              <a:spcAft>
                <a:spcPct val="0"/>
              </a:spcAft>
              <a:buClrTx/>
              <a:buSzTx/>
              <a:buFontTx/>
              <a:buNone/>
              <a:tabLst/>
              <a:defRPr kumimoji="0" sz="1100" b="0" i="0" u="none" strike="noStrike" cap="none" spc="0" normalizeH="0" baseline="0">
                <a:ln>
                  <a:noFill/>
                </a:ln>
                <a:solidFill>
                  <a:srgbClr val="505050"/>
                </a:solidFill>
                <a:effectLst/>
                <a:uLnTx/>
                <a:uFillTx/>
              </a:defRPr>
            </a:lvl1pPr>
          </a:lstStyle>
          <a:p>
            <a:pPr algn="l">
              <a:spcAft>
                <a:spcPts val="900"/>
              </a:spcAft>
              <a:defRPr/>
            </a:pPr>
            <a:r>
              <a:rPr lang="en-US" sz="1400" b="1">
                <a:gradFill>
                  <a:gsLst>
                    <a:gs pos="0">
                      <a:srgbClr val="0078D4"/>
                    </a:gs>
                    <a:gs pos="100000">
                      <a:srgbClr val="0078D4"/>
                    </a:gs>
                  </a:gsLst>
                  <a:lin ang="0" scaled="1"/>
                </a:gradFill>
                <a:latin typeface="Segoe UI Semibold"/>
                <a:cs typeface="Segoe UI Semibold"/>
                <a:hlinkClick r:id="rId8"/>
              </a:rPr>
              <a:t>Copilot Dashboard</a:t>
            </a:r>
            <a:endParaRPr lang="en-US" sz="1400" b="1">
              <a:gradFill>
                <a:gsLst>
                  <a:gs pos="0">
                    <a:srgbClr val="0078D4"/>
                  </a:gs>
                  <a:gs pos="100000">
                    <a:srgbClr val="0078D4"/>
                  </a:gs>
                </a:gsLst>
                <a:lin ang="0" scaled="1"/>
              </a:gradFill>
              <a:latin typeface="Segoe UI Semibold"/>
              <a:cs typeface="Segoe UI Semibold"/>
            </a:endParaRPr>
          </a:p>
          <a:p>
            <a:pPr algn="l">
              <a:defRPr/>
            </a:pPr>
            <a:r>
              <a:rPr lang="en-US">
                <a:solidFill>
                  <a:prstClr val="black"/>
                </a:solidFill>
                <a:latin typeface="Segoe UI"/>
                <a:cs typeface="Segoe UI"/>
              </a:rPr>
              <a:t>Measure the </a:t>
            </a:r>
            <a:r>
              <a:rPr lang="en-US">
                <a:solidFill>
                  <a:srgbClr val="000000"/>
                </a:solidFill>
                <a:latin typeface="Segoe UI"/>
                <a:cs typeface="Segoe UI"/>
              </a:rPr>
              <a:t>impact of your Copilot investment with the Copilot Dashboard.</a:t>
            </a:r>
            <a:endParaRPr lang="en-US"/>
          </a:p>
        </p:txBody>
      </p:sp>
      <p:pic>
        <p:nvPicPr>
          <p:cNvPr id="77" name="Picture 76">
            <a:extLst>
              <a:ext uri="{FF2B5EF4-FFF2-40B4-BE49-F238E27FC236}">
                <a16:creationId xmlns:a16="http://schemas.microsoft.com/office/drawing/2014/main" id="{20E78BBC-1F3B-666F-0C50-2431946CA7A0}"/>
              </a:ex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1254490" y="5216009"/>
            <a:ext cx="1210831" cy="746829"/>
          </a:xfrm>
          <a:prstGeom prst="roundRect">
            <a:avLst>
              <a:gd name="adj" fmla="val 8014"/>
            </a:avLst>
          </a:prstGeom>
          <a:ln w="3175">
            <a:solidFill>
              <a:schemeClr val="bg1">
                <a:lumMod val="50000"/>
              </a:schemeClr>
            </a:solidFill>
          </a:ln>
        </p:spPr>
      </p:pic>
      <p:pic>
        <p:nvPicPr>
          <p:cNvPr id="78" name="Picture 77">
            <a:extLst>
              <a:ext uri="{FF2B5EF4-FFF2-40B4-BE49-F238E27FC236}">
                <a16:creationId xmlns:a16="http://schemas.microsoft.com/office/drawing/2014/main" id="{0234074E-634B-3D9C-0EFA-22FE1E8DE49B}"/>
              </a:ext>
              <a:ext uri="{C183D7F6-B498-43B3-948B-1728B52AA6E4}">
                <adec:decorative xmlns:adec="http://schemas.microsoft.com/office/drawing/2017/decorative" val="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193559" y="5215754"/>
            <a:ext cx="1198332" cy="747338"/>
          </a:xfrm>
          <a:prstGeom prst="roundRect">
            <a:avLst>
              <a:gd name="adj" fmla="val 8014"/>
            </a:avLst>
          </a:prstGeom>
          <a:ln w="3175">
            <a:solidFill>
              <a:schemeClr val="bg1">
                <a:lumMod val="50000"/>
              </a:schemeClr>
            </a:solidFill>
          </a:ln>
        </p:spPr>
      </p:pic>
      <p:pic>
        <p:nvPicPr>
          <p:cNvPr id="79" name="Picture 78">
            <a:extLst>
              <a:ext uri="{FF2B5EF4-FFF2-40B4-BE49-F238E27FC236}">
                <a16:creationId xmlns:a16="http://schemas.microsoft.com/office/drawing/2014/main" id="{72B47172-EF31-A2A8-BDC0-4A176FEE308F}"/>
              </a:ext>
              <a:ext uri="{C183D7F6-B498-43B3-948B-1728B52AA6E4}">
                <adec:decorative xmlns:adec="http://schemas.microsoft.com/office/drawing/2017/decorative" val="1"/>
              </a:ext>
            </a:extLst>
          </p:cNvPr>
          <p:cNvPicPr>
            <a:picLocks noChangeAspect="1"/>
          </p:cNvPicPr>
          <p:nvPr/>
        </p:nvPicPr>
        <p:blipFill>
          <a:blip r:embed="rId11" cstate="screen">
            <a:extLst>
              <a:ext uri="{28A0092B-C50C-407E-A947-70E740481C1C}">
                <a14:useLocalDpi xmlns:a14="http://schemas.microsoft.com/office/drawing/2010/main"/>
              </a:ext>
            </a:extLst>
          </a:blip>
          <a:srcRect l="-293"/>
          <a:stretch/>
        </p:blipFill>
        <p:spPr>
          <a:xfrm>
            <a:off x="4845133" y="5212715"/>
            <a:ext cx="1281331" cy="753416"/>
          </a:xfrm>
          <a:prstGeom prst="roundRect">
            <a:avLst>
              <a:gd name="adj" fmla="val 8014"/>
            </a:avLst>
          </a:prstGeom>
          <a:ln w="3175">
            <a:solidFill>
              <a:schemeClr val="bg1">
                <a:lumMod val="50000"/>
              </a:schemeClr>
            </a:solidFill>
          </a:ln>
        </p:spPr>
      </p:pic>
      <p:grpSp>
        <p:nvGrpSpPr>
          <p:cNvPr id="6" name="Group 5">
            <a:extLst>
              <a:ext uri="{FF2B5EF4-FFF2-40B4-BE49-F238E27FC236}">
                <a16:creationId xmlns:a16="http://schemas.microsoft.com/office/drawing/2014/main" id="{3451EC11-4642-89CB-FCF9-7B9C1D009345}"/>
              </a:ext>
              <a:ext uri="{C183D7F6-B498-43B3-948B-1728B52AA6E4}">
                <adec:decorative xmlns:adec="http://schemas.microsoft.com/office/drawing/2017/decorative" val="1"/>
              </a:ext>
            </a:extLst>
          </p:cNvPr>
          <p:cNvGrpSpPr/>
          <p:nvPr/>
        </p:nvGrpSpPr>
        <p:grpSpPr>
          <a:xfrm>
            <a:off x="1325318" y="2950474"/>
            <a:ext cx="173812" cy="710714"/>
            <a:chOff x="1325318" y="2950474"/>
            <a:chExt cx="173812" cy="710714"/>
          </a:xfrm>
        </p:grpSpPr>
        <p:sp>
          <p:nvSpPr>
            <p:cNvPr id="39" name="Graphic 17" descr="Badge Tick1 with solid fill">
              <a:extLst>
                <a:ext uri="{FF2B5EF4-FFF2-40B4-BE49-F238E27FC236}">
                  <a16:creationId xmlns:a16="http://schemas.microsoft.com/office/drawing/2014/main" id="{BE11056D-6DF8-8D0E-E44E-23045356BA0D}"/>
                </a:ext>
              </a:extLst>
            </p:cNvPr>
            <p:cNvSpPr/>
            <p:nvPr/>
          </p:nvSpPr>
          <p:spPr>
            <a:xfrm>
              <a:off x="1325318" y="2950474"/>
              <a:ext cx="173812" cy="173812"/>
            </a:xfrm>
            <a:custGeom>
              <a:avLst/>
              <a:gdLst>
                <a:gd name="connsiteX0" fmla="*/ 129060 w 258119"/>
                <a:gd name="connsiteY0" fmla="*/ 0 h 258119"/>
                <a:gd name="connsiteX1" fmla="*/ 0 w 258119"/>
                <a:gd name="connsiteY1" fmla="*/ 129060 h 258119"/>
                <a:gd name="connsiteX2" fmla="*/ 129060 w 258119"/>
                <a:gd name="connsiteY2" fmla="*/ 258120 h 258119"/>
                <a:gd name="connsiteX3" fmla="*/ 258120 w 258119"/>
                <a:gd name="connsiteY3" fmla="*/ 129060 h 258119"/>
                <a:gd name="connsiteX4" fmla="*/ 258120 w 258119"/>
                <a:gd name="connsiteY4" fmla="*/ 129050 h 258119"/>
                <a:gd name="connsiteX5" fmla="*/ 129158 w 258119"/>
                <a:gd name="connsiteY5" fmla="*/ 0 h 258119"/>
                <a:gd name="connsiteX6" fmla="*/ 129060 w 258119"/>
                <a:gd name="connsiteY6" fmla="*/ 0 h 258119"/>
                <a:gd name="connsiteX7" fmla="*/ 160323 w 258119"/>
                <a:gd name="connsiteY7" fmla="*/ 135224 h 258119"/>
                <a:gd name="connsiteX8" fmla="*/ 103573 w 258119"/>
                <a:gd name="connsiteY8" fmla="*/ 192032 h 258119"/>
                <a:gd name="connsiteX9" fmla="*/ 54945 w 258119"/>
                <a:gd name="connsiteY9" fmla="*/ 143404 h 258119"/>
                <a:gd name="connsiteX10" fmla="*/ 71192 w 258119"/>
                <a:gd name="connsiteY10" fmla="*/ 127157 h 258119"/>
                <a:gd name="connsiteX11" fmla="*/ 103573 w 258119"/>
                <a:gd name="connsiteY11" fmla="*/ 159538 h 258119"/>
                <a:gd name="connsiteX12" fmla="*/ 150468 w 258119"/>
                <a:gd name="connsiteY12" fmla="*/ 112035 h 258119"/>
                <a:gd name="connsiteX13" fmla="*/ 190706 w 258119"/>
                <a:gd name="connsiteY13" fmla="*/ 72307 h 258119"/>
                <a:gd name="connsiteX14" fmla="*/ 192171 w 258119"/>
                <a:gd name="connsiteY14" fmla="*/ 70947 h 258119"/>
                <a:gd name="connsiteX15" fmla="*/ 193530 w 258119"/>
                <a:gd name="connsiteY15" fmla="*/ 69479 h 258119"/>
                <a:gd name="connsiteX16" fmla="*/ 210005 w 258119"/>
                <a:gd name="connsiteY16" fmla="*/ 85726 h 258119"/>
                <a:gd name="connsiteX17" fmla="*/ 160320 w 258119"/>
                <a:gd name="connsiteY17" fmla="*/ 135214 h 25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8119" h="258119">
                  <a:moveTo>
                    <a:pt x="129060" y="0"/>
                  </a:moveTo>
                  <a:cubicBezTo>
                    <a:pt x="57782" y="0"/>
                    <a:pt x="0" y="57782"/>
                    <a:pt x="0" y="129060"/>
                  </a:cubicBezTo>
                  <a:cubicBezTo>
                    <a:pt x="0" y="200337"/>
                    <a:pt x="57782" y="258120"/>
                    <a:pt x="129060" y="258120"/>
                  </a:cubicBezTo>
                  <a:cubicBezTo>
                    <a:pt x="200337" y="258120"/>
                    <a:pt x="258120" y="200337"/>
                    <a:pt x="258120" y="129060"/>
                  </a:cubicBezTo>
                  <a:cubicBezTo>
                    <a:pt x="258120" y="129056"/>
                    <a:pt x="258120" y="129053"/>
                    <a:pt x="258120" y="129050"/>
                  </a:cubicBezTo>
                  <a:cubicBezTo>
                    <a:pt x="258144" y="57802"/>
                    <a:pt x="200406" y="24"/>
                    <a:pt x="129158" y="0"/>
                  </a:cubicBezTo>
                  <a:cubicBezTo>
                    <a:pt x="129125" y="0"/>
                    <a:pt x="129093" y="0"/>
                    <a:pt x="129060" y="0"/>
                  </a:cubicBezTo>
                  <a:close/>
                  <a:moveTo>
                    <a:pt x="160323" y="135224"/>
                  </a:moveTo>
                  <a:cubicBezTo>
                    <a:pt x="141520" y="153993"/>
                    <a:pt x="122603" y="172929"/>
                    <a:pt x="103573" y="192032"/>
                  </a:cubicBezTo>
                  <a:cubicBezTo>
                    <a:pt x="87402" y="175784"/>
                    <a:pt x="71193" y="159574"/>
                    <a:pt x="54945" y="143404"/>
                  </a:cubicBezTo>
                  <a:lnTo>
                    <a:pt x="71192" y="127157"/>
                  </a:lnTo>
                  <a:lnTo>
                    <a:pt x="103573" y="159538"/>
                  </a:lnTo>
                  <a:cubicBezTo>
                    <a:pt x="119293" y="143591"/>
                    <a:pt x="134925" y="127757"/>
                    <a:pt x="150468" y="112035"/>
                  </a:cubicBezTo>
                  <a:cubicBezTo>
                    <a:pt x="166001" y="96315"/>
                    <a:pt x="174595" y="87877"/>
                    <a:pt x="190706" y="72307"/>
                  </a:cubicBezTo>
                  <a:cubicBezTo>
                    <a:pt x="191158" y="71855"/>
                    <a:pt x="191644" y="71406"/>
                    <a:pt x="192171" y="70947"/>
                  </a:cubicBezTo>
                  <a:cubicBezTo>
                    <a:pt x="192681" y="70514"/>
                    <a:pt x="193138" y="70022"/>
                    <a:pt x="193530" y="69479"/>
                  </a:cubicBezTo>
                  <a:lnTo>
                    <a:pt x="210005" y="85726"/>
                  </a:lnTo>
                  <a:cubicBezTo>
                    <a:pt x="190869" y="104756"/>
                    <a:pt x="179125" y="116446"/>
                    <a:pt x="160320" y="135214"/>
                  </a:cubicBez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Segoe UI Semibold"/>
                <a:ea typeface="+mn-ea"/>
                <a:cs typeface="Segoe UI" panose="020B0502040204020203" pitchFamily="34" charset="0"/>
              </a:endParaRPr>
            </a:p>
          </p:txBody>
        </p:sp>
        <p:sp>
          <p:nvSpPr>
            <p:cNvPr id="44" name="Graphic 17" descr="Badge Tick1 with solid fill">
              <a:extLst>
                <a:ext uri="{FF2B5EF4-FFF2-40B4-BE49-F238E27FC236}">
                  <a16:creationId xmlns:a16="http://schemas.microsoft.com/office/drawing/2014/main" id="{6AAC6405-2DFC-5C7A-1EFD-E74A29D9E6AD}"/>
                </a:ext>
              </a:extLst>
            </p:cNvPr>
            <p:cNvSpPr/>
            <p:nvPr/>
          </p:nvSpPr>
          <p:spPr>
            <a:xfrm>
              <a:off x="1325318" y="3487376"/>
              <a:ext cx="173812" cy="173812"/>
            </a:xfrm>
            <a:custGeom>
              <a:avLst/>
              <a:gdLst>
                <a:gd name="connsiteX0" fmla="*/ 129060 w 258119"/>
                <a:gd name="connsiteY0" fmla="*/ 0 h 258119"/>
                <a:gd name="connsiteX1" fmla="*/ 0 w 258119"/>
                <a:gd name="connsiteY1" fmla="*/ 129060 h 258119"/>
                <a:gd name="connsiteX2" fmla="*/ 129060 w 258119"/>
                <a:gd name="connsiteY2" fmla="*/ 258120 h 258119"/>
                <a:gd name="connsiteX3" fmla="*/ 258120 w 258119"/>
                <a:gd name="connsiteY3" fmla="*/ 129060 h 258119"/>
                <a:gd name="connsiteX4" fmla="*/ 258120 w 258119"/>
                <a:gd name="connsiteY4" fmla="*/ 129050 h 258119"/>
                <a:gd name="connsiteX5" fmla="*/ 129158 w 258119"/>
                <a:gd name="connsiteY5" fmla="*/ 0 h 258119"/>
                <a:gd name="connsiteX6" fmla="*/ 129060 w 258119"/>
                <a:gd name="connsiteY6" fmla="*/ 0 h 258119"/>
                <a:gd name="connsiteX7" fmla="*/ 160323 w 258119"/>
                <a:gd name="connsiteY7" fmla="*/ 135224 h 258119"/>
                <a:gd name="connsiteX8" fmla="*/ 103573 w 258119"/>
                <a:gd name="connsiteY8" fmla="*/ 192032 h 258119"/>
                <a:gd name="connsiteX9" fmla="*/ 54945 w 258119"/>
                <a:gd name="connsiteY9" fmla="*/ 143404 h 258119"/>
                <a:gd name="connsiteX10" fmla="*/ 71192 w 258119"/>
                <a:gd name="connsiteY10" fmla="*/ 127157 h 258119"/>
                <a:gd name="connsiteX11" fmla="*/ 103573 w 258119"/>
                <a:gd name="connsiteY11" fmla="*/ 159538 h 258119"/>
                <a:gd name="connsiteX12" fmla="*/ 150468 w 258119"/>
                <a:gd name="connsiteY12" fmla="*/ 112035 h 258119"/>
                <a:gd name="connsiteX13" fmla="*/ 190706 w 258119"/>
                <a:gd name="connsiteY13" fmla="*/ 72307 h 258119"/>
                <a:gd name="connsiteX14" fmla="*/ 192171 w 258119"/>
                <a:gd name="connsiteY14" fmla="*/ 70947 h 258119"/>
                <a:gd name="connsiteX15" fmla="*/ 193530 w 258119"/>
                <a:gd name="connsiteY15" fmla="*/ 69479 h 258119"/>
                <a:gd name="connsiteX16" fmla="*/ 210005 w 258119"/>
                <a:gd name="connsiteY16" fmla="*/ 85726 h 258119"/>
                <a:gd name="connsiteX17" fmla="*/ 160320 w 258119"/>
                <a:gd name="connsiteY17" fmla="*/ 135214 h 25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8119" h="258119">
                  <a:moveTo>
                    <a:pt x="129060" y="0"/>
                  </a:moveTo>
                  <a:cubicBezTo>
                    <a:pt x="57782" y="0"/>
                    <a:pt x="0" y="57782"/>
                    <a:pt x="0" y="129060"/>
                  </a:cubicBezTo>
                  <a:cubicBezTo>
                    <a:pt x="0" y="200337"/>
                    <a:pt x="57782" y="258120"/>
                    <a:pt x="129060" y="258120"/>
                  </a:cubicBezTo>
                  <a:cubicBezTo>
                    <a:pt x="200337" y="258120"/>
                    <a:pt x="258120" y="200337"/>
                    <a:pt x="258120" y="129060"/>
                  </a:cubicBezTo>
                  <a:cubicBezTo>
                    <a:pt x="258120" y="129056"/>
                    <a:pt x="258120" y="129053"/>
                    <a:pt x="258120" y="129050"/>
                  </a:cubicBezTo>
                  <a:cubicBezTo>
                    <a:pt x="258144" y="57802"/>
                    <a:pt x="200406" y="24"/>
                    <a:pt x="129158" y="0"/>
                  </a:cubicBezTo>
                  <a:cubicBezTo>
                    <a:pt x="129125" y="0"/>
                    <a:pt x="129093" y="0"/>
                    <a:pt x="129060" y="0"/>
                  </a:cubicBezTo>
                  <a:close/>
                  <a:moveTo>
                    <a:pt x="160323" y="135224"/>
                  </a:moveTo>
                  <a:cubicBezTo>
                    <a:pt x="141520" y="153993"/>
                    <a:pt x="122603" y="172929"/>
                    <a:pt x="103573" y="192032"/>
                  </a:cubicBezTo>
                  <a:cubicBezTo>
                    <a:pt x="87402" y="175784"/>
                    <a:pt x="71193" y="159574"/>
                    <a:pt x="54945" y="143404"/>
                  </a:cubicBezTo>
                  <a:lnTo>
                    <a:pt x="71192" y="127157"/>
                  </a:lnTo>
                  <a:lnTo>
                    <a:pt x="103573" y="159538"/>
                  </a:lnTo>
                  <a:cubicBezTo>
                    <a:pt x="119293" y="143591"/>
                    <a:pt x="134925" y="127757"/>
                    <a:pt x="150468" y="112035"/>
                  </a:cubicBezTo>
                  <a:cubicBezTo>
                    <a:pt x="166001" y="96315"/>
                    <a:pt x="174595" y="87877"/>
                    <a:pt x="190706" y="72307"/>
                  </a:cubicBezTo>
                  <a:cubicBezTo>
                    <a:pt x="191158" y="71855"/>
                    <a:pt x="191644" y="71406"/>
                    <a:pt x="192171" y="70947"/>
                  </a:cubicBezTo>
                  <a:cubicBezTo>
                    <a:pt x="192681" y="70514"/>
                    <a:pt x="193138" y="70022"/>
                    <a:pt x="193530" y="69479"/>
                  </a:cubicBezTo>
                  <a:lnTo>
                    <a:pt x="210005" y="85726"/>
                  </a:lnTo>
                  <a:cubicBezTo>
                    <a:pt x="190869" y="104756"/>
                    <a:pt x="179125" y="116446"/>
                    <a:pt x="160320" y="135214"/>
                  </a:cubicBez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Segoe UI Semibold"/>
                <a:ea typeface="+mn-ea"/>
                <a:cs typeface="Segoe UI" panose="020B0502040204020203" pitchFamily="34" charset="0"/>
              </a:endParaRPr>
            </a:p>
          </p:txBody>
        </p:sp>
      </p:grpSp>
      <p:grpSp>
        <p:nvGrpSpPr>
          <p:cNvPr id="8" name="Group 7">
            <a:extLst>
              <a:ext uri="{FF2B5EF4-FFF2-40B4-BE49-F238E27FC236}">
                <a16:creationId xmlns:a16="http://schemas.microsoft.com/office/drawing/2014/main" id="{AC35173A-9B47-E689-34BE-C7C6A77DF780}"/>
              </a:ext>
              <a:ext uri="{C183D7F6-B498-43B3-948B-1728B52AA6E4}">
                <adec:decorative xmlns:adec="http://schemas.microsoft.com/office/drawing/2017/decorative" val="1"/>
              </a:ext>
            </a:extLst>
          </p:cNvPr>
          <p:cNvGrpSpPr/>
          <p:nvPr/>
        </p:nvGrpSpPr>
        <p:grpSpPr>
          <a:xfrm>
            <a:off x="6658583" y="3052770"/>
            <a:ext cx="173812" cy="591220"/>
            <a:chOff x="6658583" y="3052770"/>
            <a:chExt cx="173812" cy="591220"/>
          </a:xfrm>
        </p:grpSpPr>
        <p:sp>
          <p:nvSpPr>
            <p:cNvPr id="55" name="Graphic 17" descr="Badge Tick1 with solid fill">
              <a:extLst>
                <a:ext uri="{FF2B5EF4-FFF2-40B4-BE49-F238E27FC236}">
                  <a16:creationId xmlns:a16="http://schemas.microsoft.com/office/drawing/2014/main" id="{1DF00DD4-70E8-67D7-CD7D-4FE277B915F6}"/>
                </a:ext>
              </a:extLst>
            </p:cNvPr>
            <p:cNvSpPr/>
            <p:nvPr/>
          </p:nvSpPr>
          <p:spPr>
            <a:xfrm>
              <a:off x="6658583" y="3052770"/>
              <a:ext cx="173812" cy="173812"/>
            </a:xfrm>
            <a:custGeom>
              <a:avLst/>
              <a:gdLst>
                <a:gd name="connsiteX0" fmla="*/ 129060 w 258119"/>
                <a:gd name="connsiteY0" fmla="*/ 0 h 258119"/>
                <a:gd name="connsiteX1" fmla="*/ 0 w 258119"/>
                <a:gd name="connsiteY1" fmla="*/ 129060 h 258119"/>
                <a:gd name="connsiteX2" fmla="*/ 129060 w 258119"/>
                <a:gd name="connsiteY2" fmla="*/ 258120 h 258119"/>
                <a:gd name="connsiteX3" fmla="*/ 258120 w 258119"/>
                <a:gd name="connsiteY3" fmla="*/ 129060 h 258119"/>
                <a:gd name="connsiteX4" fmla="*/ 258120 w 258119"/>
                <a:gd name="connsiteY4" fmla="*/ 129050 h 258119"/>
                <a:gd name="connsiteX5" fmla="*/ 129158 w 258119"/>
                <a:gd name="connsiteY5" fmla="*/ 0 h 258119"/>
                <a:gd name="connsiteX6" fmla="*/ 129060 w 258119"/>
                <a:gd name="connsiteY6" fmla="*/ 0 h 258119"/>
                <a:gd name="connsiteX7" fmla="*/ 160323 w 258119"/>
                <a:gd name="connsiteY7" fmla="*/ 135224 h 258119"/>
                <a:gd name="connsiteX8" fmla="*/ 103573 w 258119"/>
                <a:gd name="connsiteY8" fmla="*/ 192032 h 258119"/>
                <a:gd name="connsiteX9" fmla="*/ 54945 w 258119"/>
                <a:gd name="connsiteY9" fmla="*/ 143404 h 258119"/>
                <a:gd name="connsiteX10" fmla="*/ 71192 w 258119"/>
                <a:gd name="connsiteY10" fmla="*/ 127157 h 258119"/>
                <a:gd name="connsiteX11" fmla="*/ 103573 w 258119"/>
                <a:gd name="connsiteY11" fmla="*/ 159538 h 258119"/>
                <a:gd name="connsiteX12" fmla="*/ 150468 w 258119"/>
                <a:gd name="connsiteY12" fmla="*/ 112035 h 258119"/>
                <a:gd name="connsiteX13" fmla="*/ 190706 w 258119"/>
                <a:gd name="connsiteY13" fmla="*/ 72307 h 258119"/>
                <a:gd name="connsiteX14" fmla="*/ 192171 w 258119"/>
                <a:gd name="connsiteY14" fmla="*/ 70947 h 258119"/>
                <a:gd name="connsiteX15" fmla="*/ 193530 w 258119"/>
                <a:gd name="connsiteY15" fmla="*/ 69479 h 258119"/>
                <a:gd name="connsiteX16" fmla="*/ 210005 w 258119"/>
                <a:gd name="connsiteY16" fmla="*/ 85726 h 258119"/>
                <a:gd name="connsiteX17" fmla="*/ 160320 w 258119"/>
                <a:gd name="connsiteY17" fmla="*/ 135214 h 25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8119" h="258119">
                  <a:moveTo>
                    <a:pt x="129060" y="0"/>
                  </a:moveTo>
                  <a:cubicBezTo>
                    <a:pt x="57782" y="0"/>
                    <a:pt x="0" y="57782"/>
                    <a:pt x="0" y="129060"/>
                  </a:cubicBezTo>
                  <a:cubicBezTo>
                    <a:pt x="0" y="200337"/>
                    <a:pt x="57782" y="258120"/>
                    <a:pt x="129060" y="258120"/>
                  </a:cubicBezTo>
                  <a:cubicBezTo>
                    <a:pt x="200337" y="258120"/>
                    <a:pt x="258120" y="200337"/>
                    <a:pt x="258120" y="129060"/>
                  </a:cubicBezTo>
                  <a:cubicBezTo>
                    <a:pt x="258120" y="129056"/>
                    <a:pt x="258120" y="129053"/>
                    <a:pt x="258120" y="129050"/>
                  </a:cubicBezTo>
                  <a:cubicBezTo>
                    <a:pt x="258144" y="57802"/>
                    <a:pt x="200406" y="24"/>
                    <a:pt x="129158" y="0"/>
                  </a:cubicBezTo>
                  <a:cubicBezTo>
                    <a:pt x="129125" y="0"/>
                    <a:pt x="129093" y="0"/>
                    <a:pt x="129060" y="0"/>
                  </a:cubicBezTo>
                  <a:close/>
                  <a:moveTo>
                    <a:pt x="160323" y="135224"/>
                  </a:moveTo>
                  <a:cubicBezTo>
                    <a:pt x="141520" y="153993"/>
                    <a:pt x="122603" y="172929"/>
                    <a:pt x="103573" y="192032"/>
                  </a:cubicBezTo>
                  <a:cubicBezTo>
                    <a:pt x="87402" y="175784"/>
                    <a:pt x="71193" y="159574"/>
                    <a:pt x="54945" y="143404"/>
                  </a:cubicBezTo>
                  <a:lnTo>
                    <a:pt x="71192" y="127157"/>
                  </a:lnTo>
                  <a:lnTo>
                    <a:pt x="103573" y="159538"/>
                  </a:lnTo>
                  <a:cubicBezTo>
                    <a:pt x="119293" y="143591"/>
                    <a:pt x="134925" y="127757"/>
                    <a:pt x="150468" y="112035"/>
                  </a:cubicBezTo>
                  <a:cubicBezTo>
                    <a:pt x="166001" y="96315"/>
                    <a:pt x="174595" y="87877"/>
                    <a:pt x="190706" y="72307"/>
                  </a:cubicBezTo>
                  <a:cubicBezTo>
                    <a:pt x="191158" y="71855"/>
                    <a:pt x="191644" y="71406"/>
                    <a:pt x="192171" y="70947"/>
                  </a:cubicBezTo>
                  <a:cubicBezTo>
                    <a:pt x="192681" y="70514"/>
                    <a:pt x="193138" y="70022"/>
                    <a:pt x="193530" y="69479"/>
                  </a:cubicBezTo>
                  <a:lnTo>
                    <a:pt x="210005" y="85726"/>
                  </a:lnTo>
                  <a:cubicBezTo>
                    <a:pt x="190869" y="104756"/>
                    <a:pt x="179125" y="116446"/>
                    <a:pt x="160320" y="135214"/>
                  </a:cubicBez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Segoe UI Semibold"/>
                <a:ea typeface="+mn-ea"/>
                <a:cs typeface="Segoe UI" panose="020B0502040204020203" pitchFamily="34" charset="0"/>
              </a:endParaRPr>
            </a:p>
          </p:txBody>
        </p:sp>
        <p:sp>
          <p:nvSpPr>
            <p:cNvPr id="57" name="Graphic 17" descr="Badge Tick1 with solid fill">
              <a:extLst>
                <a:ext uri="{FF2B5EF4-FFF2-40B4-BE49-F238E27FC236}">
                  <a16:creationId xmlns:a16="http://schemas.microsoft.com/office/drawing/2014/main" id="{C0FE145C-3DCB-81A7-F2EF-A5B7017A8A3B}"/>
                </a:ext>
              </a:extLst>
            </p:cNvPr>
            <p:cNvSpPr/>
            <p:nvPr/>
          </p:nvSpPr>
          <p:spPr>
            <a:xfrm>
              <a:off x="6658583" y="3470178"/>
              <a:ext cx="173812" cy="173812"/>
            </a:xfrm>
            <a:custGeom>
              <a:avLst/>
              <a:gdLst>
                <a:gd name="connsiteX0" fmla="*/ 129060 w 258119"/>
                <a:gd name="connsiteY0" fmla="*/ 0 h 258119"/>
                <a:gd name="connsiteX1" fmla="*/ 0 w 258119"/>
                <a:gd name="connsiteY1" fmla="*/ 129060 h 258119"/>
                <a:gd name="connsiteX2" fmla="*/ 129060 w 258119"/>
                <a:gd name="connsiteY2" fmla="*/ 258120 h 258119"/>
                <a:gd name="connsiteX3" fmla="*/ 258120 w 258119"/>
                <a:gd name="connsiteY3" fmla="*/ 129060 h 258119"/>
                <a:gd name="connsiteX4" fmla="*/ 258120 w 258119"/>
                <a:gd name="connsiteY4" fmla="*/ 129050 h 258119"/>
                <a:gd name="connsiteX5" fmla="*/ 129158 w 258119"/>
                <a:gd name="connsiteY5" fmla="*/ 0 h 258119"/>
                <a:gd name="connsiteX6" fmla="*/ 129060 w 258119"/>
                <a:gd name="connsiteY6" fmla="*/ 0 h 258119"/>
                <a:gd name="connsiteX7" fmla="*/ 160323 w 258119"/>
                <a:gd name="connsiteY7" fmla="*/ 135224 h 258119"/>
                <a:gd name="connsiteX8" fmla="*/ 103573 w 258119"/>
                <a:gd name="connsiteY8" fmla="*/ 192032 h 258119"/>
                <a:gd name="connsiteX9" fmla="*/ 54945 w 258119"/>
                <a:gd name="connsiteY9" fmla="*/ 143404 h 258119"/>
                <a:gd name="connsiteX10" fmla="*/ 71192 w 258119"/>
                <a:gd name="connsiteY10" fmla="*/ 127157 h 258119"/>
                <a:gd name="connsiteX11" fmla="*/ 103573 w 258119"/>
                <a:gd name="connsiteY11" fmla="*/ 159538 h 258119"/>
                <a:gd name="connsiteX12" fmla="*/ 150468 w 258119"/>
                <a:gd name="connsiteY12" fmla="*/ 112035 h 258119"/>
                <a:gd name="connsiteX13" fmla="*/ 190706 w 258119"/>
                <a:gd name="connsiteY13" fmla="*/ 72307 h 258119"/>
                <a:gd name="connsiteX14" fmla="*/ 192171 w 258119"/>
                <a:gd name="connsiteY14" fmla="*/ 70947 h 258119"/>
                <a:gd name="connsiteX15" fmla="*/ 193530 w 258119"/>
                <a:gd name="connsiteY15" fmla="*/ 69479 h 258119"/>
                <a:gd name="connsiteX16" fmla="*/ 210005 w 258119"/>
                <a:gd name="connsiteY16" fmla="*/ 85726 h 258119"/>
                <a:gd name="connsiteX17" fmla="*/ 160320 w 258119"/>
                <a:gd name="connsiteY17" fmla="*/ 135214 h 25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8119" h="258119">
                  <a:moveTo>
                    <a:pt x="129060" y="0"/>
                  </a:moveTo>
                  <a:cubicBezTo>
                    <a:pt x="57782" y="0"/>
                    <a:pt x="0" y="57782"/>
                    <a:pt x="0" y="129060"/>
                  </a:cubicBezTo>
                  <a:cubicBezTo>
                    <a:pt x="0" y="200337"/>
                    <a:pt x="57782" y="258120"/>
                    <a:pt x="129060" y="258120"/>
                  </a:cubicBezTo>
                  <a:cubicBezTo>
                    <a:pt x="200337" y="258120"/>
                    <a:pt x="258120" y="200337"/>
                    <a:pt x="258120" y="129060"/>
                  </a:cubicBezTo>
                  <a:cubicBezTo>
                    <a:pt x="258120" y="129056"/>
                    <a:pt x="258120" y="129053"/>
                    <a:pt x="258120" y="129050"/>
                  </a:cubicBezTo>
                  <a:cubicBezTo>
                    <a:pt x="258144" y="57802"/>
                    <a:pt x="200406" y="24"/>
                    <a:pt x="129158" y="0"/>
                  </a:cubicBezTo>
                  <a:cubicBezTo>
                    <a:pt x="129125" y="0"/>
                    <a:pt x="129093" y="0"/>
                    <a:pt x="129060" y="0"/>
                  </a:cubicBezTo>
                  <a:close/>
                  <a:moveTo>
                    <a:pt x="160323" y="135224"/>
                  </a:moveTo>
                  <a:cubicBezTo>
                    <a:pt x="141520" y="153993"/>
                    <a:pt x="122603" y="172929"/>
                    <a:pt x="103573" y="192032"/>
                  </a:cubicBezTo>
                  <a:cubicBezTo>
                    <a:pt x="87402" y="175784"/>
                    <a:pt x="71193" y="159574"/>
                    <a:pt x="54945" y="143404"/>
                  </a:cubicBezTo>
                  <a:lnTo>
                    <a:pt x="71192" y="127157"/>
                  </a:lnTo>
                  <a:lnTo>
                    <a:pt x="103573" y="159538"/>
                  </a:lnTo>
                  <a:cubicBezTo>
                    <a:pt x="119293" y="143591"/>
                    <a:pt x="134925" y="127757"/>
                    <a:pt x="150468" y="112035"/>
                  </a:cubicBezTo>
                  <a:cubicBezTo>
                    <a:pt x="166001" y="96315"/>
                    <a:pt x="174595" y="87877"/>
                    <a:pt x="190706" y="72307"/>
                  </a:cubicBezTo>
                  <a:cubicBezTo>
                    <a:pt x="191158" y="71855"/>
                    <a:pt x="191644" y="71406"/>
                    <a:pt x="192171" y="70947"/>
                  </a:cubicBezTo>
                  <a:cubicBezTo>
                    <a:pt x="192681" y="70514"/>
                    <a:pt x="193138" y="70022"/>
                    <a:pt x="193530" y="69479"/>
                  </a:cubicBezTo>
                  <a:lnTo>
                    <a:pt x="210005" y="85726"/>
                  </a:lnTo>
                  <a:cubicBezTo>
                    <a:pt x="190869" y="104756"/>
                    <a:pt x="179125" y="116446"/>
                    <a:pt x="160320" y="135214"/>
                  </a:cubicBez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Segoe UI Semibold"/>
                <a:ea typeface="+mn-ea"/>
                <a:cs typeface="Segoe UI" panose="020B0502040204020203" pitchFamily="34" charset="0"/>
              </a:endParaRPr>
            </a:p>
          </p:txBody>
        </p:sp>
      </p:grpSp>
      <p:grpSp>
        <p:nvGrpSpPr>
          <p:cNvPr id="9" name="Group 8">
            <a:extLst>
              <a:ext uri="{FF2B5EF4-FFF2-40B4-BE49-F238E27FC236}">
                <a16:creationId xmlns:a16="http://schemas.microsoft.com/office/drawing/2014/main" id="{0484ADD6-1EAB-211D-EBA0-3C54D2823923}"/>
              </a:ext>
              <a:ext uri="{C183D7F6-B498-43B3-948B-1728B52AA6E4}">
                <adec:decorative xmlns:adec="http://schemas.microsoft.com/office/drawing/2017/decorative" val="1"/>
              </a:ext>
            </a:extLst>
          </p:cNvPr>
          <p:cNvGrpSpPr/>
          <p:nvPr/>
        </p:nvGrpSpPr>
        <p:grpSpPr>
          <a:xfrm>
            <a:off x="9344772" y="3052770"/>
            <a:ext cx="173812" cy="706897"/>
            <a:chOff x="9344772" y="3052770"/>
            <a:chExt cx="173812" cy="706897"/>
          </a:xfrm>
        </p:grpSpPr>
        <p:sp>
          <p:nvSpPr>
            <p:cNvPr id="63" name="Graphic 17" descr="Badge Tick1 with solid fill">
              <a:extLst>
                <a:ext uri="{FF2B5EF4-FFF2-40B4-BE49-F238E27FC236}">
                  <a16:creationId xmlns:a16="http://schemas.microsoft.com/office/drawing/2014/main" id="{21ED1602-8B51-FA89-E034-21411FBEAA42}"/>
                </a:ext>
              </a:extLst>
            </p:cNvPr>
            <p:cNvSpPr/>
            <p:nvPr/>
          </p:nvSpPr>
          <p:spPr>
            <a:xfrm>
              <a:off x="9344772" y="3052770"/>
              <a:ext cx="173812" cy="173812"/>
            </a:xfrm>
            <a:custGeom>
              <a:avLst/>
              <a:gdLst>
                <a:gd name="connsiteX0" fmla="*/ 129060 w 258119"/>
                <a:gd name="connsiteY0" fmla="*/ 0 h 258119"/>
                <a:gd name="connsiteX1" fmla="*/ 0 w 258119"/>
                <a:gd name="connsiteY1" fmla="*/ 129060 h 258119"/>
                <a:gd name="connsiteX2" fmla="*/ 129060 w 258119"/>
                <a:gd name="connsiteY2" fmla="*/ 258120 h 258119"/>
                <a:gd name="connsiteX3" fmla="*/ 258120 w 258119"/>
                <a:gd name="connsiteY3" fmla="*/ 129060 h 258119"/>
                <a:gd name="connsiteX4" fmla="*/ 258120 w 258119"/>
                <a:gd name="connsiteY4" fmla="*/ 129050 h 258119"/>
                <a:gd name="connsiteX5" fmla="*/ 129158 w 258119"/>
                <a:gd name="connsiteY5" fmla="*/ 0 h 258119"/>
                <a:gd name="connsiteX6" fmla="*/ 129060 w 258119"/>
                <a:gd name="connsiteY6" fmla="*/ 0 h 258119"/>
                <a:gd name="connsiteX7" fmla="*/ 160323 w 258119"/>
                <a:gd name="connsiteY7" fmla="*/ 135224 h 258119"/>
                <a:gd name="connsiteX8" fmla="*/ 103573 w 258119"/>
                <a:gd name="connsiteY8" fmla="*/ 192032 h 258119"/>
                <a:gd name="connsiteX9" fmla="*/ 54945 w 258119"/>
                <a:gd name="connsiteY9" fmla="*/ 143404 h 258119"/>
                <a:gd name="connsiteX10" fmla="*/ 71192 w 258119"/>
                <a:gd name="connsiteY10" fmla="*/ 127157 h 258119"/>
                <a:gd name="connsiteX11" fmla="*/ 103573 w 258119"/>
                <a:gd name="connsiteY11" fmla="*/ 159538 h 258119"/>
                <a:gd name="connsiteX12" fmla="*/ 150468 w 258119"/>
                <a:gd name="connsiteY12" fmla="*/ 112035 h 258119"/>
                <a:gd name="connsiteX13" fmla="*/ 190706 w 258119"/>
                <a:gd name="connsiteY13" fmla="*/ 72307 h 258119"/>
                <a:gd name="connsiteX14" fmla="*/ 192171 w 258119"/>
                <a:gd name="connsiteY14" fmla="*/ 70947 h 258119"/>
                <a:gd name="connsiteX15" fmla="*/ 193530 w 258119"/>
                <a:gd name="connsiteY15" fmla="*/ 69479 h 258119"/>
                <a:gd name="connsiteX16" fmla="*/ 210005 w 258119"/>
                <a:gd name="connsiteY16" fmla="*/ 85726 h 258119"/>
                <a:gd name="connsiteX17" fmla="*/ 160320 w 258119"/>
                <a:gd name="connsiteY17" fmla="*/ 135214 h 25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8119" h="258119">
                  <a:moveTo>
                    <a:pt x="129060" y="0"/>
                  </a:moveTo>
                  <a:cubicBezTo>
                    <a:pt x="57782" y="0"/>
                    <a:pt x="0" y="57782"/>
                    <a:pt x="0" y="129060"/>
                  </a:cubicBezTo>
                  <a:cubicBezTo>
                    <a:pt x="0" y="200337"/>
                    <a:pt x="57782" y="258120"/>
                    <a:pt x="129060" y="258120"/>
                  </a:cubicBezTo>
                  <a:cubicBezTo>
                    <a:pt x="200337" y="258120"/>
                    <a:pt x="258120" y="200337"/>
                    <a:pt x="258120" y="129060"/>
                  </a:cubicBezTo>
                  <a:cubicBezTo>
                    <a:pt x="258120" y="129056"/>
                    <a:pt x="258120" y="129053"/>
                    <a:pt x="258120" y="129050"/>
                  </a:cubicBezTo>
                  <a:cubicBezTo>
                    <a:pt x="258144" y="57802"/>
                    <a:pt x="200406" y="24"/>
                    <a:pt x="129158" y="0"/>
                  </a:cubicBezTo>
                  <a:cubicBezTo>
                    <a:pt x="129125" y="0"/>
                    <a:pt x="129093" y="0"/>
                    <a:pt x="129060" y="0"/>
                  </a:cubicBezTo>
                  <a:close/>
                  <a:moveTo>
                    <a:pt x="160323" y="135224"/>
                  </a:moveTo>
                  <a:cubicBezTo>
                    <a:pt x="141520" y="153993"/>
                    <a:pt x="122603" y="172929"/>
                    <a:pt x="103573" y="192032"/>
                  </a:cubicBezTo>
                  <a:cubicBezTo>
                    <a:pt x="87402" y="175784"/>
                    <a:pt x="71193" y="159574"/>
                    <a:pt x="54945" y="143404"/>
                  </a:cubicBezTo>
                  <a:lnTo>
                    <a:pt x="71192" y="127157"/>
                  </a:lnTo>
                  <a:lnTo>
                    <a:pt x="103573" y="159538"/>
                  </a:lnTo>
                  <a:cubicBezTo>
                    <a:pt x="119293" y="143591"/>
                    <a:pt x="134925" y="127757"/>
                    <a:pt x="150468" y="112035"/>
                  </a:cubicBezTo>
                  <a:cubicBezTo>
                    <a:pt x="166001" y="96315"/>
                    <a:pt x="174595" y="87877"/>
                    <a:pt x="190706" y="72307"/>
                  </a:cubicBezTo>
                  <a:cubicBezTo>
                    <a:pt x="191158" y="71855"/>
                    <a:pt x="191644" y="71406"/>
                    <a:pt x="192171" y="70947"/>
                  </a:cubicBezTo>
                  <a:cubicBezTo>
                    <a:pt x="192681" y="70514"/>
                    <a:pt x="193138" y="70022"/>
                    <a:pt x="193530" y="69479"/>
                  </a:cubicBezTo>
                  <a:lnTo>
                    <a:pt x="210005" y="85726"/>
                  </a:lnTo>
                  <a:cubicBezTo>
                    <a:pt x="190869" y="104756"/>
                    <a:pt x="179125" y="116446"/>
                    <a:pt x="160320" y="135214"/>
                  </a:cubicBez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Segoe UI Semibold"/>
                <a:ea typeface="+mn-ea"/>
                <a:cs typeface="Segoe UI" panose="020B0502040204020203" pitchFamily="34" charset="0"/>
              </a:endParaRPr>
            </a:p>
          </p:txBody>
        </p:sp>
        <p:sp>
          <p:nvSpPr>
            <p:cNvPr id="65" name="Graphic 17" descr="Badge Tick1 with solid fill">
              <a:extLst>
                <a:ext uri="{FF2B5EF4-FFF2-40B4-BE49-F238E27FC236}">
                  <a16:creationId xmlns:a16="http://schemas.microsoft.com/office/drawing/2014/main" id="{22FD2842-BFCF-834A-0822-FE74E48B50F2}"/>
                </a:ext>
              </a:extLst>
            </p:cNvPr>
            <p:cNvSpPr/>
            <p:nvPr/>
          </p:nvSpPr>
          <p:spPr>
            <a:xfrm>
              <a:off x="9344772" y="3585855"/>
              <a:ext cx="173812" cy="173812"/>
            </a:xfrm>
            <a:custGeom>
              <a:avLst/>
              <a:gdLst>
                <a:gd name="connsiteX0" fmla="*/ 129060 w 258119"/>
                <a:gd name="connsiteY0" fmla="*/ 0 h 258119"/>
                <a:gd name="connsiteX1" fmla="*/ 0 w 258119"/>
                <a:gd name="connsiteY1" fmla="*/ 129060 h 258119"/>
                <a:gd name="connsiteX2" fmla="*/ 129060 w 258119"/>
                <a:gd name="connsiteY2" fmla="*/ 258120 h 258119"/>
                <a:gd name="connsiteX3" fmla="*/ 258120 w 258119"/>
                <a:gd name="connsiteY3" fmla="*/ 129060 h 258119"/>
                <a:gd name="connsiteX4" fmla="*/ 258120 w 258119"/>
                <a:gd name="connsiteY4" fmla="*/ 129050 h 258119"/>
                <a:gd name="connsiteX5" fmla="*/ 129158 w 258119"/>
                <a:gd name="connsiteY5" fmla="*/ 0 h 258119"/>
                <a:gd name="connsiteX6" fmla="*/ 129060 w 258119"/>
                <a:gd name="connsiteY6" fmla="*/ 0 h 258119"/>
                <a:gd name="connsiteX7" fmla="*/ 160323 w 258119"/>
                <a:gd name="connsiteY7" fmla="*/ 135224 h 258119"/>
                <a:gd name="connsiteX8" fmla="*/ 103573 w 258119"/>
                <a:gd name="connsiteY8" fmla="*/ 192032 h 258119"/>
                <a:gd name="connsiteX9" fmla="*/ 54945 w 258119"/>
                <a:gd name="connsiteY9" fmla="*/ 143404 h 258119"/>
                <a:gd name="connsiteX10" fmla="*/ 71192 w 258119"/>
                <a:gd name="connsiteY10" fmla="*/ 127157 h 258119"/>
                <a:gd name="connsiteX11" fmla="*/ 103573 w 258119"/>
                <a:gd name="connsiteY11" fmla="*/ 159538 h 258119"/>
                <a:gd name="connsiteX12" fmla="*/ 150468 w 258119"/>
                <a:gd name="connsiteY12" fmla="*/ 112035 h 258119"/>
                <a:gd name="connsiteX13" fmla="*/ 190706 w 258119"/>
                <a:gd name="connsiteY13" fmla="*/ 72307 h 258119"/>
                <a:gd name="connsiteX14" fmla="*/ 192171 w 258119"/>
                <a:gd name="connsiteY14" fmla="*/ 70947 h 258119"/>
                <a:gd name="connsiteX15" fmla="*/ 193530 w 258119"/>
                <a:gd name="connsiteY15" fmla="*/ 69479 h 258119"/>
                <a:gd name="connsiteX16" fmla="*/ 210005 w 258119"/>
                <a:gd name="connsiteY16" fmla="*/ 85726 h 258119"/>
                <a:gd name="connsiteX17" fmla="*/ 160320 w 258119"/>
                <a:gd name="connsiteY17" fmla="*/ 135214 h 25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8119" h="258119">
                  <a:moveTo>
                    <a:pt x="129060" y="0"/>
                  </a:moveTo>
                  <a:cubicBezTo>
                    <a:pt x="57782" y="0"/>
                    <a:pt x="0" y="57782"/>
                    <a:pt x="0" y="129060"/>
                  </a:cubicBezTo>
                  <a:cubicBezTo>
                    <a:pt x="0" y="200337"/>
                    <a:pt x="57782" y="258120"/>
                    <a:pt x="129060" y="258120"/>
                  </a:cubicBezTo>
                  <a:cubicBezTo>
                    <a:pt x="200337" y="258120"/>
                    <a:pt x="258120" y="200337"/>
                    <a:pt x="258120" y="129060"/>
                  </a:cubicBezTo>
                  <a:cubicBezTo>
                    <a:pt x="258120" y="129056"/>
                    <a:pt x="258120" y="129053"/>
                    <a:pt x="258120" y="129050"/>
                  </a:cubicBezTo>
                  <a:cubicBezTo>
                    <a:pt x="258144" y="57802"/>
                    <a:pt x="200406" y="24"/>
                    <a:pt x="129158" y="0"/>
                  </a:cubicBezTo>
                  <a:cubicBezTo>
                    <a:pt x="129125" y="0"/>
                    <a:pt x="129093" y="0"/>
                    <a:pt x="129060" y="0"/>
                  </a:cubicBezTo>
                  <a:close/>
                  <a:moveTo>
                    <a:pt x="160323" y="135224"/>
                  </a:moveTo>
                  <a:cubicBezTo>
                    <a:pt x="141520" y="153993"/>
                    <a:pt x="122603" y="172929"/>
                    <a:pt x="103573" y="192032"/>
                  </a:cubicBezTo>
                  <a:cubicBezTo>
                    <a:pt x="87402" y="175784"/>
                    <a:pt x="71193" y="159574"/>
                    <a:pt x="54945" y="143404"/>
                  </a:cubicBezTo>
                  <a:lnTo>
                    <a:pt x="71192" y="127157"/>
                  </a:lnTo>
                  <a:lnTo>
                    <a:pt x="103573" y="159538"/>
                  </a:lnTo>
                  <a:cubicBezTo>
                    <a:pt x="119293" y="143591"/>
                    <a:pt x="134925" y="127757"/>
                    <a:pt x="150468" y="112035"/>
                  </a:cubicBezTo>
                  <a:cubicBezTo>
                    <a:pt x="166001" y="96315"/>
                    <a:pt x="174595" y="87877"/>
                    <a:pt x="190706" y="72307"/>
                  </a:cubicBezTo>
                  <a:cubicBezTo>
                    <a:pt x="191158" y="71855"/>
                    <a:pt x="191644" y="71406"/>
                    <a:pt x="192171" y="70947"/>
                  </a:cubicBezTo>
                  <a:cubicBezTo>
                    <a:pt x="192681" y="70514"/>
                    <a:pt x="193138" y="70022"/>
                    <a:pt x="193530" y="69479"/>
                  </a:cubicBezTo>
                  <a:lnTo>
                    <a:pt x="210005" y="85726"/>
                  </a:lnTo>
                  <a:cubicBezTo>
                    <a:pt x="190869" y="104756"/>
                    <a:pt x="179125" y="116446"/>
                    <a:pt x="160320" y="135214"/>
                  </a:cubicBez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Segoe UI Semibold"/>
                <a:ea typeface="+mn-ea"/>
                <a:cs typeface="Segoe UI" panose="020B0502040204020203" pitchFamily="34" charset="0"/>
              </a:endParaRPr>
            </a:p>
          </p:txBody>
        </p:sp>
      </p:grpSp>
      <p:sp>
        <p:nvSpPr>
          <p:cNvPr id="50" name="Graphic 17" descr="Badge Tick1 with solid fill">
            <a:extLst>
              <a:ext uri="{FF2B5EF4-FFF2-40B4-BE49-F238E27FC236}">
                <a16:creationId xmlns:a16="http://schemas.microsoft.com/office/drawing/2014/main" id="{0B8DB18F-1686-8B81-6F6B-A13FF07FB480}"/>
              </a:ext>
            </a:extLst>
          </p:cNvPr>
          <p:cNvSpPr/>
          <p:nvPr/>
        </p:nvSpPr>
        <p:spPr>
          <a:xfrm>
            <a:off x="3956356" y="3052770"/>
            <a:ext cx="173812" cy="173812"/>
          </a:xfrm>
          <a:custGeom>
            <a:avLst/>
            <a:gdLst>
              <a:gd name="connsiteX0" fmla="*/ 129060 w 258119"/>
              <a:gd name="connsiteY0" fmla="*/ 0 h 258119"/>
              <a:gd name="connsiteX1" fmla="*/ 0 w 258119"/>
              <a:gd name="connsiteY1" fmla="*/ 129060 h 258119"/>
              <a:gd name="connsiteX2" fmla="*/ 129060 w 258119"/>
              <a:gd name="connsiteY2" fmla="*/ 258120 h 258119"/>
              <a:gd name="connsiteX3" fmla="*/ 258120 w 258119"/>
              <a:gd name="connsiteY3" fmla="*/ 129060 h 258119"/>
              <a:gd name="connsiteX4" fmla="*/ 258120 w 258119"/>
              <a:gd name="connsiteY4" fmla="*/ 129050 h 258119"/>
              <a:gd name="connsiteX5" fmla="*/ 129158 w 258119"/>
              <a:gd name="connsiteY5" fmla="*/ 0 h 258119"/>
              <a:gd name="connsiteX6" fmla="*/ 129060 w 258119"/>
              <a:gd name="connsiteY6" fmla="*/ 0 h 258119"/>
              <a:gd name="connsiteX7" fmla="*/ 160323 w 258119"/>
              <a:gd name="connsiteY7" fmla="*/ 135224 h 258119"/>
              <a:gd name="connsiteX8" fmla="*/ 103573 w 258119"/>
              <a:gd name="connsiteY8" fmla="*/ 192032 h 258119"/>
              <a:gd name="connsiteX9" fmla="*/ 54945 w 258119"/>
              <a:gd name="connsiteY9" fmla="*/ 143404 h 258119"/>
              <a:gd name="connsiteX10" fmla="*/ 71192 w 258119"/>
              <a:gd name="connsiteY10" fmla="*/ 127157 h 258119"/>
              <a:gd name="connsiteX11" fmla="*/ 103573 w 258119"/>
              <a:gd name="connsiteY11" fmla="*/ 159538 h 258119"/>
              <a:gd name="connsiteX12" fmla="*/ 150468 w 258119"/>
              <a:gd name="connsiteY12" fmla="*/ 112035 h 258119"/>
              <a:gd name="connsiteX13" fmla="*/ 190706 w 258119"/>
              <a:gd name="connsiteY13" fmla="*/ 72307 h 258119"/>
              <a:gd name="connsiteX14" fmla="*/ 192171 w 258119"/>
              <a:gd name="connsiteY14" fmla="*/ 70947 h 258119"/>
              <a:gd name="connsiteX15" fmla="*/ 193530 w 258119"/>
              <a:gd name="connsiteY15" fmla="*/ 69479 h 258119"/>
              <a:gd name="connsiteX16" fmla="*/ 210005 w 258119"/>
              <a:gd name="connsiteY16" fmla="*/ 85726 h 258119"/>
              <a:gd name="connsiteX17" fmla="*/ 160320 w 258119"/>
              <a:gd name="connsiteY17" fmla="*/ 135214 h 25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8119" h="258119">
                <a:moveTo>
                  <a:pt x="129060" y="0"/>
                </a:moveTo>
                <a:cubicBezTo>
                  <a:pt x="57782" y="0"/>
                  <a:pt x="0" y="57782"/>
                  <a:pt x="0" y="129060"/>
                </a:cubicBezTo>
                <a:cubicBezTo>
                  <a:pt x="0" y="200337"/>
                  <a:pt x="57782" y="258120"/>
                  <a:pt x="129060" y="258120"/>
                </a:cubicBezTo>
                <a:cubicBezTo>
                  <a:pt x="200337" y="258120"/>
                  <a:pt x="258120" y="200337"/>
                  <a:pt x="258120" y="129060"/>
                </a:cubicBezTo>
                <a:cubicBezTo>
                  <a:pt x="258120" y="129056"/>
                  <a:pt x="258120" y="129053"/>
                  <a:pt x="258120" y="129050"/>
                </a:cubicBezTo>
                <a:cubicBezTo>
                  <a:pt x="258144" y="57802"/>
                  <a:pt x="200406" y="24"/>
                  <a:pt x="129158" y="0"/>
                </a:cubicBezTo>
                <a:cubicBezTo>
                  <a:pt x="129125" y="0"/>
                  <a:pt x="129093" y="0"/>
                  <a:pt x="129060" y="0"/>
                </a:cubicBezTo>
                <a:close/>
                <a:moveTo>
                  <a:pt x="160323" y="135224"/>
                </a:moveTo>
                <a:cubicBezTo>
                  <a:pt x="141520" y="153993"/>
                  <a:pt x="122603" y="172929"/>
                  <a:pt x="103573" y="192032"/>
                </a:cubicBezTo>
                <a:cubicBezTo>
                  <a:pt x="87402" y="175784"/>
                  <a:pt x="71193" y="159574"/>
                  <a:pt x="54945" y="143404"/>
                </a:cubicBezTo>
                <a:lnTo>
                  <a:pt x="71192" y="127157"/>
                </a:lnTo>
                <a:lnTo>
                  <a:pt x="103573" y="159538"/>
                </a:lnTo>
                <a:cubicBezTo>
                  <a:pt x="119293" y="143591"/>
                  <a:pt x="134925" y="127757"/>
                  <a:pt x="150468" y="112035"/>
                </a:cubicBezTo>
                <a:cubicBezTo>
                  <a:pt x="166001" y="96315"/>
                  <a:pt x="174595" y="87877"/>
                  <a:pt x="190706" y="72307"/>
                </a:cubicBezTo>
                <a:cubicBezTo>
                  <a:pt x="191158" y="71855"/>
                  <a:pt x="191644" y="71406"/>
                  <a:pt x="192171" y="70947"/>
                </a:cubicBezTo>
                <a:cubicBezTo>
                  <a:pt x="192681" y="70514"/>
                  <a:pt x="193138" y="70022"/>
                  <a:pt x="193530" y="69479"/>
                </a:cubicBezTo>
                <a:lnTo>
                  <a:pt x="210005" y="85726"/>
                </a:lnTo>
                <a:cubicBezTo>
                  <a:pt x="190869" y="104756"/>
                  <a:pt x="179125" y="116446"/>
                  <a:pt x="160320" y="135214"/>
                </a:cubicBez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Segoe UI Semibold"/>
              <a:ea typeface="+mn-ea"/>
              <a:cs typeface="Segoe UI" panose="020B0502040204020203" pitchFamily="34" charset="0"/>
            </a:endParaRPr>
          </a:p>
        </p:txBody>
      </p:sp>
    </p:spTree>
    <p:extLst>
      <p:ext uri="{BB962C8B-B14F-4D97-AF65-F5344CB8AC3E}">
        <p14:creationId xmlns:p14="http://schemas.microsoft.com/office/powerpoint/2010/main" val="200332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FB9E13F-8E63-F915-597C-ACA2F840A45F}"/>
              </a:ext>
            </a:extLst>
          </p:cNvPr>
          <p:cNvSpPr txBox="1">
            <a:spLocks noGrp="1"/>
          </p:cNvSpPr>
          <p:nvPr>
            <p:ph type="title"/>
          </p:nvPr>
        </p:nvSpPr>
        <p:spPr>
          <a:xfrm>
            <a:off x="588963" y="585788"/>
            <a:ext cx="11010900" cy="553998"/>
          </a:xfr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defPPr>
              <a:defRPr lang="en-US"/>
            </a:defPPr>
            <a:lvl1pPr>
              <a:defRPr sz="4000">
                <a:gradFill>
                  <a:gsLst>
                    <a:gs pos="2917">
                      <a:schemeClr val="tx1"/>
                    </a:gs>
                    <a:gs pos="30000">
                      <a:schemeClr val="tx1"/>
                    </a:gs>
                  </a:gsLst>
                  <a:lin ang="5400000" scaled="0"/>
                </a:gradFill>
                <a:latin typeface="+mj-lt"/>
              </a:defRPr>
            </a:lvl1pPr>
          </a:lstStyle>
          <a:p>
            <a:pPr lvl="0" algn="ctr"/>
            <a:r>
              <a:rPr lang="en-US" sz="3600" noProof="0"/>
              <a:t>Extend &amp; optimize</a:t>
            </a:r>
          </a:p>
        </p:txBody>
      </p:sp>
      <p:grpSp>
        <p:nvGrpSpPr>
          <p:cNvPr id="2" name="Group 1">
            <a:extLst>
              <a:ext uri="{FF2B5EF4-FFF2-40B4-BE49-F238E27FC236}">
                <a16:creationId xmlns:a16="http://schemas.microsoft.com/office/drawing/2014/main" id="{DC77415D-0CAA-5958-E4A6-02A4A9D2A46E}"/>
              </a:ext>
              <a:ext uri="{C183D7F6-B498-43B3-948B-1728B52AA6E4}">
                <adec:decorative xmlns:adec="http://schemas.microsoft.com/office/drawing/2017/decorative" val="1"/>
              </a:ext>
            </a:extLst>
          </p:cNvPr>
          <p:cNvGrpSpPr/>
          <p:nvPr/>
        </p:nvGrpSpPr>
        <p:grpSpPr>
          <a:xfrm>
            <a:off x="10236573" y="187951"/>
            <a:ext cx="1955427" cy="459051"/>
            <a:chOff x="10236573" y="187951"/>
            <a:chExt cx="1955427" cy="459051"/>
          </a:xfrm>
        </p:grpSpPr>
        <p:sp>
          <p:nvSpPr>
            <p:cNvPr id="3" name="Round Same Side Corner Rectangle 2">
              <a:extLst>
                <a:ext uri="{FF2B5EF4-FFF2-40B4-BE49-F238E27FC236}">
                  <a16:creationId xmlns:a16="http://schemas.microsoft.com/office/drawing/2014/main" id="{09CA709C-3448-DEE4-587B-790AF4946225}"/>
                </a:ext>
              </a:extLst>
            </p:cNvPr>
            <p:cNvSpPr/>
            <p:nvPr/>
          </p:nvSpPr>
          <p:spPr bwMode="auto">
            <a:xfrm rot="16200000">
              <a:off x="10984761" y="-560237"/>
              <a:ext cx="459051" cy="1955427"/>
            </a:xfrm>
            <a:prstGeom prst="round2SameRect">
              <a:avLst>
                <a:gd name="adj1" fmla="val 50000"/>
                <a:gd name="adj2" fmla="val 0"/>
              </a:avLst>
            </a:prstGeom>
            <a:solidFill>
              <a:srgbClr val="0078D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 name="Rectangle 3">
              <a:extLst>
                <a:ext uri="{FF2B5EF4-FFF2-40B4-BE49-F238E27FC236}">
                  <a16:creationId xmlns:a16="http://schemas.microsoft.com/office/drawing/2014/main" id="{5BE66502-4C8F-2F10-984A-37A2F4B6C774}"/>
                </a:ext>
              </a:extLst>
            </p:cNvPr>
            <p:cNvSpPr/>
            <p:nvPr/>
          </p:nvSpPr>
          <p:spPr bwMode="auto">
            <a:xfrm>
              <a:off x="10757428" y="285996"/>
              <a:ext cx="1434572" cy="26296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11" rtl="0" eaLnBrk="1" fontAlgn="auto" latinLnBrk="0" hangingPunct="1">
                <a:lnSpc>
                  <a:spcPct val="90000"/>
                </a:lnSpc>
                <a:spcBef>
                  <a:spcPct val="0"/>
                </a:spcBef>
                <a:spcAft>
                  <a:spcPts val="0"/>
                </a:spcAft>
                <a:buClrTx/>
                <a:buSzTx/>
                <a:buFontTx/>
                <a:buNone/>
                <a:tabLst/>
                <a:defRPr/>
              </a:pPr>
              <a:r>
                <a:rPr kumimoji="0" lang="en-US" sz="1100" b="1" i="0" u="none" strike="noStrike" kern="1200" cap="none" spc="0" normalizeH="0" baseline="0" noProof="0">
                  <a:ln>
                    <a:noFill/>
                  </a:ln>
                  <a:solidFill>
                    <a:srgbClr val="FFFFFF"/>
                  </a:solidFill>
                  <a:effectLst/>
                  <a:uLnTx/>
                  <a:uFillTx/>
                  <a:latin typeface="Segoe UI Semibold"/>
                  <a:ea typeface="+mn-ea"/>
                  <a:cs typeface="Segoe UI Semibold" panose="020B0402040204020203" pitchFamily="34" charset="0"/>
                </a:rPr>
                <a:t>Technical readiness</a:t>
              </a:r>
            </a:p>
          </p:txBody>
        </p:sp>
        <p:sp>
          <p:nvSpPr>
            <p:cNvPr id="5" name="Graphic 21">
              <a:extLst>
                <a:ext uri="{FF2B5EF4-FFF2-40B4-BE49-F238E27FC236}">
                  <a16:creationId xmlns:a16="http://schemas.microsoft.com/office/drawing/2014/main" id="{8E7DD1CE-BCC2-2A93-E172-CA29D3BACAE2}"/>
                </a:ext>
                <a:ext uri="{C183D7F6-B498-43B3-948B-1728B52AA6E4}">
                  <adec:decorative xmlns:adec="http://schemas.microsoft.com/office/drawing/2017/decorative" val="1"/>
                </a:ext>
              </a:extLst>
            </p:cNvPr>
            <p:cNvSpPr/>
            <p:nvPr/>
          </p:nvSpPr>
          <p:spPr>
            <a:xfrm>
              <a:off x="10416904" y="294743"/>
              <a:ext cx="265413" cy="262967"/>
            </a:xfrm>
            <a:custGeom>
              <a:avLst/>
              <a:gdLst>
                <a:gd name="connsiteX0" fmla="*/ 33055 w 458686"/>
                <a:gd name="connsiteY0" fmla="*/ 242402 h 454459"/>
                <a:gd name="connsiteX1" fmla="*/ 238193 w 458686"/>
                <a:gd name="connsiteY1" fmla="*/ 242402 h 454459"/>
                <a:gd name="connsiteX2" fmla="*/ 198329 w 458686"/>
                <a:gd name="connsiteY2" fmla="*/ 341566 h 454459"/>
                <a:gd name="connsiteX3" fmla="*/ 214614 w 458686"/>
                <a:gd name="connsiteY3" fmla="*/ 407963 h 454459"/>
                <a:gd name="connsiteX4" fmla="*/ 143238 w 458686"/>
                <a:gd name="connsiteY4" fmla="*/ 418694 h 454459"/>
                <a:gd name="connsiteX5" fmla="*/ 110 w 458686"/>
                <a:gd name="connsiteY5" fmla="*/ 324598 h 454459"/>
                <a:gd name="connsiteX6" fmla="*/ 0 w 458686"/>
                <a:gd name="connsiteY6" fmla="*/ 319530 h 454459"/>
                <a:gd name="connsiteX7" fmla="*/ 0 w 458686"/>
                <a:gd name="connsiteY7" fmla="*/ 275457 h 454459"/>
                <a:gd name="connsiteX8" fmla="*/ 29882 w 458686"/>
                <a:gd name="connsiteY8" fmla="*/ 242556 h 454459"/>
                <a:gd name="connsiteX9" fmla="*/ 33055 w 458686"/>
                <a:gd name="connsiteY9" fmla="*/ 242402 h 454459"/>
                <a:gd name="connsiteX10" fmla="*/ 418694 w 458686"/>
                <a:gd name="connsiteY10" fmla="*/ 121201 h 454459"/>
                <a:gd name="connsiteX11" fmla="*/ 341566 w 458686"/>
                <a:gd name="connsiteY11" fmla="*/ 198329 h 454459"/>
                <a:gd name="connsiteX12" fmla="*/ 264439 w 458686"/>
                <a:gd name="connsiteY12" fmla="*/ 121201 h 454459"/>
                <a:gd name="connsiteX13" fmla="*/ 341566 w 458686"/>
                <a:gd name="connsiteY13" fmla="*/ 44073 h 454459"/>
                <a:gd name="connsiteX14" fmla="*/ 418694 w 458686"/>
                <a:gd name="connsiteY14" fmla="*/ 121201 h 454459"/>
                <a:gd name="connsiteX15" fmla="*/ 143238 w 458686"/>
                <a:gd name="connsiteY15" fmla="*/ 0 h 454459"/>
                <a:gd name="connsiteX16" fmla="*/ 242402 w 458686"/>
                <a:gd name="connsiteY16" fmla="*/ 99164 h 454459"/>
                <a:gd name="connsiteX17" fmla="*/ 143238 w 458686"/>
                <a:gd name="connsiteY17" fmla="*/ 198329 h 454459"/>
                <a:gd name="connsiteX18" fmla="*/ 44073 w 458686"/>
                <a:gd name="connsiteY18" fmla="*/ 99164 h 454459"/>
                <a:gd name="connsiteX19" fmla="*/ 143238 w 458686"/>
                <a:gd name="connsiteY19" fmla="*/ 0 h 454459"/>
                <a:gd name="connsiteX20" fmla="*/ 270543 w 458686"/>
                <a:gd name="connsiteY20" fmla="*/ 263888 h 454459"/>
                <a:gd name="connsiteX21" fmla="*/ 240445 w 458686"/>
                <a:gd name="connsiteY21" fmla="*/ 318468 h 454459"/>
                <a:gd name="connsiteX22" fmla="*/ 238788 w 458686"/>
                <a:gd name="connsiteY22" fmla="*/ 318913 h 454459"/>
                <a:gd name="connsiteX23" fmla="*/ 225919 w 458686"/>
                <a:gd name="connsiteY23" fmla="*/ 322086 h 454459"/>
                <a:gd name="connsiteX24" fmla="*/ 226051 w 458686"/>
                <a:gd name="connsiteY24" fmla="*/ 361906 h 454459"/>
                <a:gd name="connsiteX25" fmla="*/ 237951 w 458686"/>
                <a:gd name="connsiteY25" fmla="*/ 364771 h 454459"/>
                <a:gd name="connsiteX26" fmla="*/ 270477 w 458686"/>
                <a:gd name="connsiteY26" fmla="*/ 417938 h 454459"/>
                <a:gd name="connsiteX27" fmla="*/ 269904 w 458686"/>
                <a:gd name="connsiteY27" fmla="*/ 420083 h 454459"/>
                <a:gd name="connsiteX28" fmla="*/ 265783 w 458686"/>
                <a:gd name="connsiteY28" fmla="*/ 434010 h 454459"/>
                <a:gd name="connsiteX29" fmla="*/ 298507 w 458686"/>
                <a:gd name="connsiteY29" fmla="*/ 454305 h 454459"/>
                <a:gd name="connsiteX30" fmla="*/ 309371 w 458686"/>
                <a:gd name="connsiteY30" fmla="*/ 442890 h 454459"/>
                <a:gd name="connsiteX31" fmla="*/ 371679 w 458686"/>
                <a:gd name="connsiteY31" fmla="*/ 441315 h 454459"/>
                <a:gd name="connsiteX32" fmla="*/ 373255 w 458686"/>
                <a:gd name="connsiteY32" fmla="*/ 442890 h 454459"/>
                <a:gd name="connsiteX33" fmla="*/ 384251 w 458686"/>
                <a:gd name="connsiteY33" fmla="*/ 454460 h 454459"/>
                <a:gd name="connsiteX34" fmla="*/ 416909 w 458686"/>
                <a:gd name="connsiteY34" fmla="*/ 434340 h 454459"/>
                <a:gd name="connsiteX35" fmla="*/ 412546 w 458686"/>
                <a:gd name="connsiteY35" fmla="*/ 419223 h 454459"/>
                <a:gd name="connsiteX36" fmla="*/ 442677 w 458686"/>
                <a:gd name="connsiteY36" fmla="*/ 364661 h 454459"/>
                <a:gd name="connsiteX37" fmla="*/ 444323 w 458686"/>
                <a:gd name="connsiteY37" fmla="*/ 364220 h 454459"/>
                <a:gd name="connsiteX38" fmla="*/ 457170 w 458686"/>
                <a:gd name="connsiteY38" fmla="*/ 361047 h 454459"/>
                <a:gd name="connsiteX39" fmla="*/ 457038 w 458686"/>
                <a:gd name="connsiteY39" fmla="*/ 321205 h 454459"/>
                <a:gd name="connsiteX40" fmla="*/ 445138 w 458686"/>
                <a:gd name="connsiteY40" fmla="*/ 318340 h 454459"/>
                <a:gd name="connsiteX41" fmla="*/ 412636 w 458686"/>
                <a:gd name="connsiteY41" fmla="*/ 265155 h 454459"/>
                <a:gd name="connsiteX42" fmla="*/ 413207 w 458686"/>
                <a:gd name="connsiteY42" fmla="*/ 263028 h 454459"/>
                <a:gd name="connsiteX43" fmla="*/ 417306 w 458686"/>
                <a:gd name="connsiteY43" fmla="*/ 249145 h 454459"/>
                <a:gd name="connsiteX44" fmla="*/ 384604 w 458686"/>
                <a:gd name="connsiteY44" fmla="*/ 228805 h 454459"/>
                <a:gd name="connsiteX45" fmla="*/ 373740 w 458686"/>
                <a:gd name="connsiteY45" fmla="*/ 240242 h 454459"/>
                <a:gd name="connsiteX46" fmla="*/ 311431 w 458686"/>
                <a:gd name="connsiteY46" fmla="*/ 241840 h 454459"/>
                <a:gd name="connsiteX47" fmla="*/ 309834 w 458686"/>
                <a:gd name="connsiteY47" fmla="*/ 240242 h 454459"/>
                <a:gd name="connsiteX48" fmla="*/ 298860 w 458686"/>
                <a:gd name="connsiteY48" fmla="*/ 228673 h 454459"/>
                <a:gd name="connsiteX49" fmla="*/ 266179 w 458686"/>
                <a:gd name="connsiteY49" fmla="*/ 248771 h 454459"/>
                <a:gd name="connsiteX50" fmla="*/ 270543 w 458686"/>
                <a:gd name="connsiteY50" fmla="*/ 263888 h 454459"/>
                <a:gd name="connsiteX51" fmla="*/ 341566 w 458686"/>
                <a:gd name="connsiteY51" fmla="*/ 374621 h 454459"/>
                <a:gd name="connsiteX52" fmla="*/ 309613 w 458686"/>
                <a:gd name="connsiteY52" fmla="*/ 341566 h 454459"/>
                <a:gd name="connsiteX53" fmla="*/ 341566 w 458686"/>
                <a:gd name="connsiteY53" fmla="*/ 308512 h 454459"/>
                <a:gd name="connsiteX54" fmla="*/ 373519 w 458686"/>
                <a:gd name="connsiteY54" fmla="*/ 341566 h 454459"/>
                <a:gd name="connsiteX55" fmla="*/ 341566 w 458686"/>
                <a:gd name="connsiteY55" fmla="*/ 374621 h 454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58686" h="454459">
                  <a:moveTo>
                    <a:pt x="33055" y="242402"/>
                  </a:moveTo>
                  <a:lnTo>
                    <a:pt x="238193" y="242402"/>
                  </a:lnTo>
                  <a:cubicBezTo>
                    <a:pt x="212564" y="269049"/>
                    <a:pt x="198276" y="304596"/>
                    <a:pt x="198329" y="341566"/>
                  </a:cubicBezTo>
                  <a:cubicBezTo>
                    <a:pt x="198329" y="365520"/>
                    <a:pt x="204213" y="388108"/>
                    <a:pt x="214614" y="407963"/>
                  </a:cubicBezTo>
                  <a:cubicBezTo>
                    <a:pt x="191476" y="415675"/>
                    <a:pt x="165957" y="418694"/>
                    <a:pt x="143238" y="418694"/>
                  </a:cubicBezTo>
                  <a:cubicBezTo>
                    <a:pt x="83254" y="418694"/>
                    <a:pt x="3636" y="397627"/>
                    <a:pt x="110" y="324598"/>
                  </a:cubicBezTo>
                  <a:lnTo>
                    <a:pt x="0" y="319530"/>
                  </a:lnTo>
                  <a:lnTo>
                    <a:pt x="0" y="275457"/>
                  </a:lnTo>
                  <a:cubicBezTo>
                    <a:pt x="1" y="258431"/>
                    <a:pt x="12934" y="244191"/>
                    <a:pt x="29882" y="242556"/>
                  </a:cubicBezTo>
                  <a:lnTo>
                    <a:pt x="33055" y="242402"/>
                  </a:lnTo>
                  <a:close/>
                  <a:moveTo>
                    <a:pt x="418694" y="121201"/>
                  </a:moveTo>
                  <a:cubicBezTo>
                    <a:pt x="418694" y="163798"/>
                    <a:pt x="384163" y="198329"/>
                    <a:pt x="341566" y="198329"/>
                  </a:cubicBezTo>
                  <a:cubicBezTo>
                    <a:pt x="298970" y="198329"/>
                    <a:pt x="264439" y="163798"/>
                    <a:pt x="264439" y="121201"/>
                  </a:cubicBezTo>
                  <a:cubicBezTo>
                    <a:pt x="264439" y="78604"/>
                    <a:pt x="298970" y="44073"/>
                    <a:pt x="341566" y="44073"/>
                  </a:cubicBezTo>
                  <a:cubicBezTo>
                    <a:pt x="384163" y="44073"/>
                    <a:pt x="418694" y="78604"/>
                    <a:pt x="418694" y="121201"/>
                  </a:cubicBezTo>
                  <a:close/>
                  <a:moveTo>
                    <a:pt x="143238" y="0"/>
                  </a:moveTo>
                  <a:cubicBezTo>
                    <a:pt x="198005" y="0"/>
                    <a:pt x="242402" y="44397"/>
                    <a:pt x="242402" y="99164"/>
                  </a:cubicBezTo>
                  <a:cubicBezTo>
                    <a:pt x="242402" y="153931"/>
                    <a:pt x="198005" y="198329"/>
                    <a:pt x="143238" y="198329"/>
                  </a:cubicBezTo>
                  <a:cubicBezTo>
                    <a:pt x="88471" y="198329"/>
                    <a:pt x="44073" y="153931"/>
                    <a:pt x="44073" y="99164"/>
                  </a:cubicBezTo>
                  <a:cubicBezTo>
                    <a:pt x="44073" y="44397"/>
                    <a:pt x="88471" y="0"/>
                    <a:pt x="143238" y="0"/>
                  </a:cubicBezTo>
                  <a:close/>
                  <a:moveTo>
                    <a:pt x="270543" y="263888"/>
                  </a:moveTo>
                  <a:cubicBezTo>
                    <a:pt x="277303" y="287271"/>
                    <a:pt x="263828" y="311707"/>
                    <a:pt x="240445" y="318468"/>
                  </a:cubicBezTo>
                  <a:cubicBezTo>
                    <a:pt x="239896" y="318626"/>
                    <a:pt x="239343" y="318776"/>
                    <a:pt x="238788" y="318913"/>
                  </a:cubicBezTo>
                  <a:lnTo>
                    <a:pt x="225919" y="322086"/>
                  </a:lnTo>
                  <a:cubicBezTo>
                    <a:pt x="223856" y="335284"/>
                    <a:pt x="223900" y="348724"/>
                    <a:pt x="226051" y="361906"/>
                  </a:cubicBezTo>
                  <a:lnTo>
                    <a:pt x="237951" y="364771"/>
                  </a:lnTo>
                  <a:cubicBezTo>
                    <a:pt x="261616" y="370472"/>
                    <a:pt x="276177" y="394276"/>
                    <a:pt x="270477" y="417938"/>
                  </a:cubicBezTo>
                  <a:cubicBezTo>
                    <a:pt x="270305" y="418659"/>
                    <a:pt x="270113" y="419373"/>
                    <a:pt x="269904" y="420083"/>
                  </a:cubicBezTo>
                  <a:lnTo>
                    <a:pt x="265783" y="434010"/>
                  </a:lnTo>
                  <a:cubicBezTo>
                    <a:pt x="275479" y="442516"/>
                    <a:pt x="286497" y="449413"/>
                    <a:pt x="298507" y="454305"/>
                  </a:cubicBezTo>
                  <a:lnTo>
                    <a:pt x="309371" y="442890"/>
                  </a:lnTo>
                  <a:cubicBezTo>
                    <a:pt x="326143" y="425250"/>
                    <a:pt x="354039" y="424545"/>
                    <a:pt x="371679" y="441315"/>
                  </a:cubicBezTo>
                  <a:cubicBezTo>
                    <a:pt x="372217" y="441826"/>
                    <a:pt x="372744" y="442353"/>
                    <a:pt x="373255" y="442890"/>
                  </a:cubicBezTo>
                  <a:lnTo>
                    <a:pt x="384251" y="454460"/>
                  </a:lnTo>
                  <a:cubicBezTo>
                    <a:pt x="396175" y="449605"/>
                    <a:pt x="407211" y="442807"/>
                    <a:pt x="416909" y="434340"/>
                  </a:cubicBezTo>
                  <a:lnTo>
                    <a:pt x="412546" y="419223"/>
                  </a:lnTo>
                  <a:cubicBezTo>
                    <a:pt x="405799" y="395836"/>
                    <a:pt x="419289" y="371408"/>
                    <a:pt x="442677" y="364661"/>
                  </a:cubicBezTo>
                  <a:cubicBezTo>
                    <a:pt x="443223" y="364504"/>
                    <a:pt x="443772" y="364357"/>
                    <a:pt x="444323" y="364220"/>
                  </a:cubicBezTo>
                  <a:lnTo>
                    <a:pt x="457170" y="361047"/>
                  </a:lnTo>
                  <a:cubicBezTo>
                    <a:pt x="459235" y="347842"/>
                    <a:pt x="459191" y="334396"/>
                    <a:pt x="457038" y="321205"/>
                  </a:cubicBezTo>
                  <a:lnTo>
                    <a:pt x="445138" y="318340"/>
                  </a:lnTo>
                  <a:cubicBezTo>
                    <a:pt x="421478" y="312628"/>
                    <a:pt x="406925" y="288818"/>
                    <a:pt x="412636" y="265155"/>
                  </a:cubicBezTo>
                  <a:cubicBezTo>
                    <a:pt x="412808" y="264443"/>
                    <a:pt x="413000" y="263733"/>
                    <a:pt x="413207" y="263028"/>
                  </a:cubicBezTo>
                  <a:lnTo>
                    <a:pt x="417306" y="249145"/>
                  </a:lnTo>
                  <a:cubicBezTo>
                    <a:pt x="407612" y="240595"/>
                    <a:pt x="396559" y="233722"/>
                    <a:pt x="384604" y="228805"/>
                  </a:cubicBezTo>
                  <a:lnTo>
                    <a:pt x="373740" y="240242"/>
                  </a:lnTo>
                  <a:cubicBezTo>
                    <a:pt x="356974" y="257889"/>
                    <a:pt x="329078" y="258605"/>
                    <a:pt x="311431" y="241840"/>
                  </a:cubicBezTo>
                  <a:cubicBezTo>
                    <a:pt x="310885" y="241322"/>
                    <a:pt x="310352" y="240789"/>
                    <a:pt x="309834" y="240242"/>
                  </a:cubicBezTo>
                  <a:lnTo>
                    <a:pt x="298860" y="228673"/>
                  </a:lnTo>
                  <a:cubicBezTo>
                    <a:pt x="286872" y="233521"/>
                    <a:pt x="275853" y="240353"/>
                    <a:pt x="266179" y="248771"/>
                  </a:cubicBezTo>
                  <a:lnTo>
                    <a:pt x="270543" y="263888"/>
                  </a:lnTo>
                  <a:close/>
                  <a:moveTo>
                    <a:pt x="341566" y="374621"/>
                  </a:moveTo>
                  <a:cubicBezTo>
                    <a:pt x="323937" y="374621"/>
                    <a:pt x="309613" y="359813"/>
                    <a:pt x="309613" y="341566"/>
                  </a:cubicBezTo>
                  <a:cubicBezTo>
                    <a:pt x="309613" y="323298"/>
                    <a:pt x="323937" y="308512"/>
                    <a:pt x="341566" y="308512"/>
                  </a:cubicBezTo>
                  <a:cubicBezTo>
                    <a:pt x="359196" y="308512"/>
                    <a:pt x="373519" y="323298"/>
                    <a:pt x="373519" y="341566"/>
                  </a:cubicBezTo>
                  <a:cubicBezTo>
                    <a:pt x="373519" y="359813"/>
                    <a:pt x="359196" y="374621"/>
                    <a:pt x="341566" y="374621"/>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grpSp>
      <p:sp useBgFill="1">
        <p:nvSpPr>
          <p:cNvPr id="8" name="Rounded Rectangle 1">
            <a:extLst>
              <a:ext uri="{FF2B5EF4-FFF2-40B4-BE49-F238E27FC236}">
                <a16:creationId xmlns:a16="http://schemas.microsoft.com/office/drawing/2014/main" id="{B3F2568A-7FC3-6B3C-8F53-E44D1A483629}"/>
              </a:ext>
              <a:ext uri="{C183D7F6-B498-43B3-948B-1728B52AA6E4}">
                <adec:decorative xmlns:adec="http://schemas.microsoft.com/office/drawing/2017/decorative" val="1"/>
              </a:ext>
            </a:extLst>
          </p:cNvPr>
          <p:cNvSpPr/>
          <p:nvPr/>
        </p:nvSpPr>
        <p:spPr bwMode="auto">
          <a:xfrm>
            <a:off x="4456397" y="1764669"/>
            <a:ext cx="3279204" cy="4102682"/>
          </a:xfrm>
          <a:prstGeom prst="roundRect">
            <a:avLst>
              <a:gd name="adj" fmla="val 2901"/>
            </a:avLst>
          </a:prstGeom>
          <a:gradFill flip="none" rotWithShape="1">
            <a:gsLst>
              <a:gs pos="0">
                <a:schemeClr val="bg1">
                  <a:alpha val="30000"/>
                </a:schemeClr>
              </a:gs>
              <a:gs pos="100000">
                <a:schemeClr val="bg1">
                  <a:alpha val="80000"/>
                </a:schemeClr>
              </a:gs>
            </a:gsLst>
            <a:lin ang="18900000" scaled="1"/>
            <a:tileRect/>
          </a:gradFill>
          <a:ln w="19050">
            <a:gradFill flip="none" rotWithShape="1">
              <a:gsLst>
                <a:gs pos="50000">
                  <a:schemeClr val="bg1">
                    <a:alpha val="20000"/>
                  </a:schemeClr>
                </a:gs>
                <a:gs pos="0">
                  <a:schemeClr val="bg1"/>
                </a:gs>
                <a:gs pos="100000">
                  <a:schemeClr val="bg1"/>
                </a:gs>
              </a:gsLst>
              <a:lin ang="81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a:solidFill>
                <a:schemeClr val="tx1"/>
              </a:solidFill>
              <a:latin typeface="Segoe UI"/>
              <a:cs typeface="Segoe UI" pitchFamily="34" charset="0"/>
            </a:endParaRPr>
          </a:p>
        </p:txBody>
      </p:sp>
      <p:sp>
        <p:nvSpPr>
          <p:cNvPr id="9" name="Rounded Rectangle 1">
            <a:extLst>
              <a:ext uri="{FF2B5EF4-FFF2-40B4-BE49-F238E27FC236}">
                <a16:creationId xmlns:a16="http://schemas.microsoft.com/office/drawing/2014/main" id="{4991A65F-4FC0-2D4D-48B9-B2B463A746F0}"/>
              </a:ext>
              <a:ext uri="{C183D7F6-B498-43B3-948B-1728B52AA6E4}">
                <adec:decorative xmlns:adec="http://schemas.microsoft.com/office/drawing/2017/decorative" val="1"/>
              </a:ext>
            </a:extLst>
          </p:cNvPr>
          <p:cNvSpPr/>
          <p:nvPr/>
        </p:nvSpPr>
        <p:spPr bwMode="auto">
          <a:xfrm>
            <a:off x="925812" y="1764669"/>
            <a:ext cx="3279204" cy="4102682"/>
          </a:xfrm>
          <a:prstGeom prst="roundRect">
            <a:avLst>
              <a:gd name="adj" fmla="val 2901"/>
            </a:avLst>
          </a:prstGeom>
          <a:gradFill flip="none" rotWithShape="1">
            <a:gsLst>
              <a:gs pos="0">
                <a:schemeClr val="bg1">
                  <a:alpha val="30000"/>
                </a:schemeClr>
              </a:gs>
              <a:gs pos="100000">
                <a:schemeClr val="bg1">
                  <a:alpha val="80000"/>
                </a:schemeClr>
              </a:gs>
            </a:gsLst>
            <a:lin ang="18900000" scaled="1"/>
            <a:tileRect/>
          </a:gradFill>
          <a:ln w="19050">
            <a:gradFill flip="none" rotWithShape="1">
              <a:gsLst>
                <a:gs pos="50000">
                  <a:schemeClr val="bg1">
                    <a:alpha val="20000"/>
                  </a:schemeClr>
                </a:gs>
                <a:gs pos="0">
                  <a:schemeClr val="bg1"/>
                </a:gs>
                <a:gs pos="100000">
                  <a:schemeClr val="bg1"/>
                </a:gs>
              </a:gsLst>
              <a:lin ang="81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a:solidFill>
                <a:schemeClr val="tx1"/>
              </a:solidFill>
              <a:latin typeface="Segoe UI"/>
              <a:cs typeface="Segoe UI" pitchFamily="34" charset="0"/>
            </a:endParaRPr>
          </a:p>
        </p:txBody>
      </p:sp>
      <p:sp>
        <p:nvSpPr>
          <p:cNvPr id="6" name="Rounded Rectangle 1">
            <a:extLst>
              <a:ext uri="{FF2B5EF4-FFF2-40B4-BE49-F238E27FC236}">
                <a16:creationId xmlns:a16="http://schemas.microsoft.com/office/drawing/2014/main" id="{B8924CF8-C452-3E43-DB74-5BDEA57A6EF6}"/>
              </a:ext>
              <a:ext uri="{C183D7F6-B498-43B3-948B-1728B52AA6E4}">
                <adec:decorative xmlns:adec="http://schemas.microsoft.com/office/drawing/2017/decorative" val="1"/>
              </a:ext>
            </a:extLst>
          </p:cNvPr>
          <p:cNvSpPr/>
          <p:nvPr/>
        </p:nvSpPr>
        <p:spPr bwMode="auto">
          <a:xfrm>
            <a:off x="7986985" y="1764669"/>
            <a:ext cx="3279204" cy="4102682"/>
          </a:xfrm>
          <a:prstGeom prst="roundRect">
            <a:avLst>
              <a:gd name="adj" fmla="val 2901"/>
            </a:avLst>
          </a:prstGeom>
          <a:gradFill flip="none" rotWithShape="1">
            <a:gsLst>
              <a:gs pos="0">
                <a:schemeClr val="bg1">
                  <a:alpha val="30000"/>
                </a:schemeClr>
              </a:gs>
              <a:gs pos="100000">
                <a:schemeClr val="bg1">
                  <a:alpha val="80000"/>
                </a:schemeClr>
              </a:gs>
            </a:gsLst>
            <a:lin ang="18900000" scaled="1"/>
            <a:tileRect/>
          </a:gradFill>
          <a:ln w="19050">
            <a:gradFill flip="none" rotWithShape="1">
              <a:gsLst>
                <a:gs pos="50000">
                  <a:schemeClr val="bg1">
                    <a:alpha val="20000"/>
                  </a:schemeClr>
                </a:gs>
                <a:gs pos="0">
                  <a:schemeClr val="bg1"/>
                </a:gs>
                <a:gs pos="100000">
                  <a:schemeClr val="bg1"/>
                </a:gs>
              </a:gsLst>
              <a:lin ang="81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a:solidFill>
                <a:schemeClr val="tx1"/>
              </a:solidFill>
              <a:latin typeface="Segoe UI"/>
              <a:cs typeface="Segoe UI" pitchFamily="34" charset="0"/>
            </a:endParaRPr>
          </a:p>
        </p:txBody>
      </p:sp>
      <p:sp>
        <p:nvSpPr>
          <p:cNvPr id="15" name="TextBox 14">
            <a:extLst>
              <a:ext uri="{FF2B5EF4-FFF2-40B4-BE49-F238E27FC236}">
                <a16:creationId xmlns:a16="http://schemas.microsoft.com/office/drawing/2014/main" id="{401B00B0-B05D-7A92-03BE-A093C04D39D6}"/>
              </a:ext>
            </a:extLst>
          </p:cNvPr>
          <p:cNvSpPr txBox="1"/>
          <p:nvPr/>
        </p:nvSpPr>
        <p:spPr>
          <a:xfrm>
            <a:off x="1330719" y="2729714"/>
            <a:ext cx="2524814" cy="430887"/>
          </a:xfrm>
          <a:prstGeom prst="rect">
            <a:avLst/>
          </a:prstGeom>
          <a:noFill/>
        </p:spPr>
        <p:txBody>
          <a:bodyPr wrap="square" lIns="0" tIns="0" rIns="0" bIns="0" anchor="t">
            <a:spAutoFit/>
          </a:bodyPr>
          <a:lstStyle/>
          <a:p>
            <a:pPr marL="0" marR="0" lvl="0" indent="0" algn="l" defTabSz="914400" rtl="0" eaLnBrk="1" fontAlgn="auto" latinLnBrk="0" hangingPunct="1">
              <a:lnSpc>
                <a:spcPct val="100000"/>
              </a:lnSpc>
              <a:spcBef>
                <a:spcPts val="0"/>
              </a:spcBef>
              <a:spcAft>
                <a:spcPts val="700"/>
              </a:spcAft>
              <a:buClrTx/>
              <a:buSzTx/>
              <a:buFontTx/>
              <a:buNone/>
              <a:tabLst/>
              <a:defRPr/>
            </a:pPr>
            <a:r>
              <a:rPr kumimoji="0" lang="en-US" sz="2800" b="1" i="0" u="none" strike="noStrike" kern="1200" cap="none" spc="0" normalizeH="0" baseline="0" noProof="0">
                <a:ln>
                  <a:noFill/>
                </a:ln>
                <a:gradFill>
                  <a:gsLst>
                    <a:gs pos="52000">
                      <a:srgbClr val="0078D4"/>
                    </a:gs>
                    <a:gs pos="0">
                      <a:srgbClr val="0078D4"/>
                    </a:gs>
                  </a:gsLst>
                  <a:path path="circle">
                    <a:fillToRect l="100000" t="100000"/>
                  </a:path>
                </a:gradFill>
                <a:effectLst/>
                <a:uLnTx/>
                <a:uFillTx/>
                <a:latin typeface="Segoe UI Semibold" panose="020B0502040204020203" pitchFamily="34" charset="0"/>
                <a:ea typeface="+mn-ea"/>
                <a:cs typeface="Segoe UI Semibold" panose="020B0502040204020203" pitchFamily="34" charset="0"/>
              </a:rPr>
              <a:t>Explore</a:t>
            </a:r>
          </a:p>
        </p:txBody>
      </p:sp>
      <p:sp>
        <p:nvSpPr>
          <p:cNvPr id="24" name="TextBox 23">
            <a:extLst>
              <a:ext uri="{FF2B5EF4-FFF2-40B4-BE49-F238E27FC236}">
                <a16:creationId xmlns:a16="http://schemas.microsoft.com/office/drawing/2014/main" id="{C8593701-1EA3-BBFF-AEC5-2BB04A3A336B}"/>
              </a:ext>
            </a:extLst>
          </p:cNvPr>
          <p:cNvSpPr txBox="1"/>
          <p:nvPr/>
        </p:nvSpPr>
        <p:spPr>
          <a:xfrm>
            <a:off x="1330719" y="3262012"/>
            <a:ext cx="2142030" cy="553998"/>
          </a:xfrm>
          <a:prstGeom prst="rect">
            <a:avLst/>
          </a:prstGeom>
          <a:noFill/>
        </p:spPr>
        <p:txBody>
          <a:bodyPr wrap="square" lIns="0" tIns="0" rIns="0" bIns="0" anchor="t">
            <a:spAutoFit/>
          </a:bodyPr>
          <a:lstStyle/>
          <a:p>
            <a:pPr marL="0" marR="0" lvl="0" indent="0" algn="l" defTabSz="914400" rtl="0" eaLnBrk="1" fontAlgn="auto" latinLnBrk="0" hangingPunct="1">
              <a:lnSpc>
                <a:spcPct val="100000"/>
              </a:lnSpc>
              <a:spcBef>
                <a:spcPts val="0"/>
              </a:spcBef>
              <a:spcAft>
                <a:spcPts val="700"/>
              </a:spcAft>
              <a:buClrTx/>
              <a:buSzTx/>
              <a:buFontTx/>
              <a:buNone/>
              <a:tabLst/>
              <a:defRPr/>
            </a:pPr>
            <a:r>
              <a:rPr kumimoji="0" lang="en-US" sz="1800" b="1" i="0" u="none" strike="noStrike" kern="1200" cap="none" spc="0" normalizeH="0" baseline="0" noProof="0">
                <a:ln>
                  <a:noFill/>
                </a:ln>
                <a:solidFill>
                  <a:prstClr val="black"/>
                </a:solidFill>
                <a:effectLst/>
                <a:uLnTx/>
                <a:uFillTx/>
                <a:latin typeface="Segoe UI Semibold" panose="020B0502040204020203" pitchFamily="34" charset="0"/>
                <a:ea typeface="+mn-ea"/>
                <a:cs typeface="Segoe UI Semibold" panose="020B0502040204020203" pitchFamily="34" charset="0"/>
              </a:rPr>
              <a:t>Identify new high value scenarios</a:t>
            </a:r>
          </a:p>
        </p:txBody>
      </p:sp>
      <p:sp>
        <p:nvSpPr>
          <p:cNvPr id="27" name="TextBox 26">
            <a:extLst>
              <a:ext uri="{FF2B5EF4-FFF2-40B4-BE49-F238E27FC236}">
                <a16:creationId xmlns:a16="http://schemas.microsoft.com/office/drawing/2014/main" id="{AE08C427-6C25-1054-9591-646CA0DBA1E9}"/>
              </a:ext>
            </a:extLst>
          </p:cNvPr>
          <p:cNvSpPr txBox="1"/>
          <p:nvPr/>
        </p:nvSpPr>
        <p:spPr>
          <a:xfrm>
            <a:off x="1629298" y="3931921"/>
            <a:ext cx="2142030" cy="1511183"/>
          </a:xfrm>
          <a:prstGeom prst="rect">
            <a:avLst/>
          </a:prstGeom>
          <a:noFill/>
        </p:spPr>
        <p:txBody>
          <a:bodyPr wrap="square" lIns="0" tIns="0" rIns="0" bIns="0" anchor="t">
            <a:spAutoFit/>
          </a:bodyPr>
          <a:lstStyle/>
          <a:p>
            <a:pPr marL="0" marR="0" lvl="0" indent="0" algn="l" defTabSz="932472" rtl="0" eaLnBrk="1" fontAlgn="base" latinLnBrk="0" hangingPunct="1">
              <a:lnSpc>
                <a:spcPct val="90000"/>
              </a:lnSpc>
              <a:spcBef>
                <a:spcPts val="600"/>
              </a:spcBef>
              <a:spcAft>
                <a:spcPct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Segoe UI"/>
                <a:ea typeface="Segoe UI" pitchFamily="34" charset="0"/>
                <a:cs typeface="Segoe UI" pitchFamily="34" charset="0"/>
              </a:rPr>
              <a:t>Gather data from service health reviews</a:t>
            </a:r>
          </a:p>
          <a:p>
            <a:pPr marL="0" marR="0" lvl="0" indent="0" algn="l" defTabSz="932472" rtl="0" eaLnBrk="1" fontAlgn="base" latinLnBrk="0" hangingPunct="1">
              <a:lnSpc>
                <a:spcPct val="90000"/>
              </a:lnSpc>
              <a:spcBef>
                <a:spcPts val="600"/>
              </a:spcBef>
              <a:spcAft>
                <a:spcPct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Segoe UI"/>
                <a:ea typeface="Segoe UI" pitchFamily="34" charset="0"/>
                <a:cs typeface="Segoe UI" pitchFamily="34" charset="0"/>
              </a:rPr>
              <a:t>Prioritize via AI Council and leadership engagement</a:t>
            </a:r>
          </a:p>
          <a:p>
            <a:pPr marL="0" marR="0" lvl="0" indent="0" algn="l" defTabSz="932472" rtl="0" eaLnBrk="1" fontAlgn="base" latinLnBrk="0" hangingPunct="1">
              <a:lnSpc>
                <a:spcPct val="90000"/>
              </a:lnSpc>
              <a:spcBef>
                <a:spcPts val="600"/>
              </a:spcBef>
              <a:spcAft>
                <a:spcPct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Segoe UI"/>
                <a:ea typeface="Segoe UI" pitchFamily="34" charset="0"/>
                <a:cs typeface="Segoe UI" pitchFamily="34" charset="0"/>
              </a:rPr>
              <a:t>Skill/acquire talent for extensibility opportunities</a:t>
            </a:r>
          </a:p>
        </p:txBody>
      </p:sp>
      <p:sp>
        <p:nvSpPr>
          <p:cNvPr id="31" name="TextBox 30">
            <a:extLst>
              <a:ext uri="{FF2B5EF4-FFF2-40B4-BE49-F238E27FC236}">
                <a16:creationId xmlns:a16="http://schemas.microsoft.com/office/drawing/2014/main" id="{C6C2BFEE-8098-2554-3FBD-35AE9725A8E4}"/>
              </a:ext>
            </a:extLst>
          </p:cNvPr>
          <p:cNvSpPr txBox="1"/>
          <p:nvPr/>
        </p:nvSpPr>
        <p:spPr>
          <a:xfrm>
            <a:off x="4902172" y="2729714"/>
            <a:ext cx="2524814" cy="430887"/>
          </a:xfrm>
          <a:prstGeom prst="rect">
            <a:avLst/>
          </a:prstGeom>
          <a:noFill/>
        </p:spPr>
        <p:txBody>
          <a:bodyPr wrap="square" lIns="0" tIns="0" rIns="0" bIns="0" anchor="t">
            <a:spAutoFit/>
          </a:bodyPr>
          <a:lstStyle/>
          <a:p>
            <a:pPr marL="0" marR="0" lvl="0" indent="0" algn="l" defTabSz="914400" rtl="0" eaLnBrk="1" fontAlgn="auto" latinLnBrk="0" hangingPunct="1">
              <a:lnSpc>
                <a:spcPct val="100000"/>
              </a:lnSpc>
              <a:spcBef>
                <a:spcPts val="0"/>
              </a:spcBef>
              <a:spcAft>
                <a:spcPts val="700"/>
              </a:spcAft>
              <a:buClrTx/>
              <a:buSzTx/>
              <a:buFontTx/>
              <a:buNone/>
              <a:tabLst/>
              <a:defRPr/>
            </a:pPr>
            <a:r>
              <a:rPr lang="en-US" sz="2800" b="1">
                <a:gradFill>
                  <a:gsLst>
                    <a:gs pos="52000">
                      <a:srgbClr val="0078D4"/>
                    </a:gs>
                    <a:gs pos="0">
                      <a:srgbClr val="0078D4"/>
                    </a:gs>
                  </a:gsLst>
                  <a:path path="circle">
                    <a:fillToRect l="100000" t="100000"/>
                  </a:path>
                </a:gradFill>
                <a:latin typeface="Segoe UI Semibold"/>
                <a:cs typeface="Segoe UI Semibold"/>
              </a:rPr>
              <a:t>Expand</a:t>
            </a:r>
            <a:endParaRPr kumimoji="0" lang="en-US" sz="2800" b="1" i="0" u="none" strike="noStrike" kern="1200" cap="none" spc="0" normalizeH="0" baseline="0" noProof="0">
              <a:ln>
                <a:noFill/>
              </a:ln>
              <a:gradFill>
                <a:gsLst>
                  <a:gs pos="52000">
                    <a:srgbClr val="0078D4"/>
                  </a:gs>
                  <a:gs pos="0">
                    <a:srgbClr val="0078D4"/>
                  </a:gs>
                </a:gsLst>
                <a:path path="circle">
                  <a:fillToRect l="100000" t="100000"/>
                </a:path>
              </a:gradFill>
              <a:effectLst/>
              <a:uLnTx/>
              <a:uFillTx/>
              <a:latin typeface="Segoe UI Semibold" panose="020B0502040204020203" pitchFamily="34" charset="0"/>
              <a:ea typeface="+mn-ea"/>
              <a:cs typeface="Segoe UI Semibold" panose="020B0502040204020203" pitchFamily="34" charset="0"/>
            </a:endParaRPr>
          </a:p>
        </p:txBody>
      </p:sp>
      <p:sp>
        <p:nvSpPr>
          <p:cNvPr id="32" name="TextBox 31">
            <a:extLst>
              <a:ext uri="{FF2B5EF4-FFF2-40B4-BE49-F238E27FC236}">
                <a16:creationId xmlns:a16="http://schemas.microsoft.com/office/drawing/2014/main" id="{52372858-9F7D-8D4C-60C8-CF9EA7B9C9FB}"/>
              </a:ext>
            </a:extLst>
          </p:cNvPr>
          <p:cNvSpPr txBox="1"/>
          <p:nvPr/>
        </p:nvSpPr>
        <p:spPr>
          <a:xfrm>
            <a:off x="4902172" y="3262012"/>
            <a:ext cx="2142030" cy="553998"/>
          </a:xfrm>
          <a:prstGeom prst="rect">
            <a:avLst/>
          </a:prstGeom>
          <a:noFill/>
        </p:spPr>
        <p:txBody>
          <a:bodyPr wrap="square" lIns="0" tIns="0" rIns="0" bIns="0" anchor="t">
            <a:spAutoFit/>
          </a:bodyPr>
          <a:lstStyle/>
          <a:p>
            <a:pPr marL="0" marR="0" lvl="0" indent="0" algn="l" defTabSz="914400" rtl="0" eaLnBrk="1" fontAlgn="auto" latinLnBrk="0" hangingPunct="1">
              <a:lnSpc>
                <a:spcPct val="100000"/>
              </a:lnSpc>
              <a:spcBef>
                <a:spcPts val="0"/>
              </a:spcBef>
              <a:spcAft>
                <a:spcPts val="700"/>
              </a:spcAft>
              <a:buClrTx/>
              <a:buSzTx/>
              <a:buFontTx/>
              <a:buNone/>
              <a:tabLst/>
              <a:defRPr/>
            </a:pPr>
            <a:r>
              <a:rPr kumimoji="0" lang="en-US" sz="1800" b="1" i="0" u="none" strike="noStrike" kern="1200" cap="none" spc="0" normalizeH="0" baseline="0" noProof="0">
                <a:ln>
                  <a:noFill/>
                </a:ln>
                <a:solidFill>
                  <a:prstClr val="black"/>
                </a:solidFill>
                <a:effectLst/>
                <a:uLnTx/>
                <a:uFillTx/>
                <a:latin typeface="Segoe UI Semibold" panose="020B0502040204020203" pitchFamily="34" charset="0"/>
                <a:ea typeface="+mn-ea"/>
                <a:cs typeface="Segoe UI Semibold" panose="020B0502040204020203" pitchFamily="34" charset="0"/>
              </a:rPr>
              <a:t>Understand Copilot Studio capabilities</a:t>
            </a:r>
          </a:p>
        </p:txBody>
      </p:sp>
      <p:sp>
        <p:nvSpPr>
          <p:cNvPr id="33" name="TextBox 32">
            <a:extLst>
              <a:ext uri="{FF2B5EF4-FFF2-40B4-BE49-F238E27FC236}">
                <a16:creationId xmlns:a16="http://schemas.microsoft.com/office/drawing/2014/main" id="{C03B0AAC-5E20-C600-D9AB-EAB0BE532B3A}"/>
              </a:ext>
            </a:extLst>
          </p:cNvPr>
          <p:cNvSpPr txBox="1"/>
          <p:nvPr/>
        </p:nvSpPr>
        <p:spPr>
          <a:xfrm>
            <a:off x="5200751" y="3931921"/>
            <a:ext cx="2142030" cy="861774"/>
          </a:xfrm>
          <a:prstGeom prst="rect">
            <a:avLst/>
          </a:prstGeom>
          <a:noFill/>
        </p:spPr>
        <p:txBody>
          <a:bodyPr wrap="square" lIns="0" tIns="0" rIns="0" bIns="0" anchor="t">
            <a:spAutoFit/>
          </a:bodyPr>
          <a:lstStyle/>
          <a:p>
            <a:pPr marL="0" marR="0" lvl="0" indent="0" algn="l" defTabSz="932472" rtl="0" eaLnBrk="1" fontAlgn="base" latinLnBrk="0" hangingPunct="1">
              <a:lnSpc>
                <a:spcPct val="90000"/>
              </a:lnSpc>
              <a:spcBef>
                <a:spcPts val="600"/>
              </a:spcBef>
              <a:spcAft>
                <a:spcPct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Segoe UI"/>
                <a:ea typeface="+mn-ea"/>
                <a:cs typeface="Segoe UI" pitchFamily="34" charset="0"/>
              </a:rPr>
              <a:t>Build, automate, and administer agents</a:t>
            </a:r>
          </a:p>
          <a:p>
            <a:pPr marL="0" marR="0" lvl="0" indent="0" algn="l" defTabSz="932472" rtl="0" eaLnBrk="1" fontAlgn="base" latinLnBrk="0" hangingPunct="1">
              <a:lnSpc>
                <a:spcPct val="90000"/>
              </a:lnSpc>
              <a:spcBef>
                <a:spcPts val="600"/>
              </a:spcBef>
              <a:spcAft>
                <a:spcPct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Segoe UI"/>
                <a:ea typeface="+mn-ea"/>
                <a:cs typeface="Segoe UI" pitchFamily="34" charset="0"/>
              </a:rPr>
              <a:t>Select extensibility scenarios</a:t>
            </a:r>
          </a:p>
        </p:txBody>
      </p:sp>
      <p:sp>
        <p:nvSpPr>
          <p:cNvPr id="34" name="Graphic 17">
            <a:extLst>
              <a:ext uri="{FF2B5EF4-FFF2-40B4-BE49-F238E27FC236}">
                <a16:creationId xmlns:a16="http://schemas.microsoft.com/office/drawing/2014/main" id="{F66990A3-33F7-5164-6056-340A7E7756E6}"/>
              </a:ext>
              <a:ext uri="{C183D7F6-B498-43B3-948B-1728B52AA6E4}">
                <adec:decorative xmlns:adec="http://schemas.microsoft.com/office/drawing/2017/decorative" val="1"/>
              </a:ext>
            </a:extLst>
          </p:cNvPr>
          <p:cNvSpPr>
            <a:spLocks noChangeAspect="1"/>
          </p:cNvSpPr>
          <p:nvPr/>
        </p:nvSpPr>
        <p:spPr>
          <a:xfrm>
            <a:off x="4902172" y="3931921"/>
            <a:ext cx="180000" cy="180000"/>
          </a:xfrm>
          <a:custGeom>
            <a:avLst/>
            <a:gdLst>
              <a:gd name="connsiteX0" fmla="*/ 131987 w 263973"/>
              <a:gd name="connsiteY0" fmla="*/ 0 h 263973"/>
              <a:gd name="connsiteX1" fmla="*/ 263973 w 263973"/>
              <a:gd name="connsiteY1" fmla="*/ 131987 h 263973"/>
              <a:gd name="connsiteX2" fmla="*/ 131987 w 263973"/>
              <a:gd name="connsiteY2" fmla="*/ 263973 h 263973"/>
              <a:gd name="connsiteX3" fmla="*/ 0 w 263973"/>
              <a:gd name="connsiteY3" fmla="*/ 131987 h 263973"/>
              <a:gd name="connsiteX4" fmla="*/ 131987 w 263973"/>
              <a:gd name="connsiteY4" fmla="*/ 0 h 263973"/>
              <a:gd name="connsiteX5" fmla="*/ 174482 w 263973"/>
              <a:gd name="connsiteY5" fmla="*/ 91990 h 263973"/>
              <a:gd name="connsiteX6" fmla="*/ 115488 w 263973"/>
              <a:gd name="connsiteY6" fmla="*/ 150984 h 263973"/>
              <a:gd name="connsiteX7" fmla="*/ 89491 w 263973"/>
              <a:gd name="connsiteY7" fmla="*/ 124987 h 263973"/>
              <a:gd name="connsiteX8" fmla="*/ 75492 w 263973"/>
              <a:gd name="connsiteY8" fmla="*/ 124987 h 263973"/>
              <a:gd name="connsiteX9" fmla="*/ 75492 w 263973"/>
              <a:gd name="connsiteY9" fmla="*/ 138986 h 263973"/>
              <a:gd name="connsiteX10" fmla="*/ 108489 w 263973"/>
              <a:gd name="connsiteY10" fmla="*/ 171983 h 263973"/>
              <a:gd name="connsiteX11" fmla="*/ 122488 w 263973"/>
              <a:gd name="connsiteY11" fmla="*/ 171983 h 263973"/>
              <a:gd name="connsiteX12" fmla="*/ 188481 w 263973"/>
              <a:gd name="connsiteY12" fmla="*/ 105989 h 263973"/>
              <a:gd name="connsiteX13" fmla="*/ 188481 w 263973"/>
              <a:gd name="connsiteY13" fmla="*/ 91990 h 263973"/>
              <a:gd name="connsiteX14" fmla="*/ 174482 w 263973"/>
              <a:gd name="connsiteY14" fmla="*/ 91990 h 26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3973" h="263973">
                <a:moveTo>
                  <a:pt x="131987" y="0"/>
                </a:moveTo>
                <a:cubicBezTo>
                  <a:pt x="204880" y="0"/>
                  <a:pt x="263973" y="59092"/>
                  <a:pt x="263973" y="131987"/>
                </a:cubicBezTo>
                <a:cubicBezTo>
                  <a:pt x="263973" y="204880"/>
                  <a:pt x="204880" y="263973"/>
                  <a:pt x="131987" y="263973"/>
                </a:cubicBezTo>
                <a:cubicBezTo>
                  <a:pt x="59092" y="263973"/>
                  <a:pt x="0" y="204880"/>
                  <a:pt x="0" y="131987"/>
                </a:cubicBezTo>
                <a:cubicBezTo>
                  <a:pt x="0" y="59092"/>
                  <a:pt x="59092" y="0"/>
                  <a:pt x="131987" y="0"/>
                </a:cubicBezTo>
                <a:close/>
                <a:moveTo>
                  <a:pt x="174482" y="91990"/>
                </a:moveTo>
                <a:lnTo>
                  <a:pt x="115488" y="150984"/>
                </a:lnTo>
                <a:lnTo>
                  <a:pt x="89491" y="124987"/>
                </a:lnTo>
                <a:cubicBezTo>
                  <a:pt x="85626" y="121122"/>
                  <a:pt x="79358" y="121122"/>
                  <a:pt x="75492" y="124987"/>
                </a:cubicBezTo>
                <a:cubicBezTo>
                  <a:pt x="71626" y="128853"/>
                  <a:pt x="71626" y="135120"/>
                  <a:pt x="75492" y="138986"/>
                </a:cubicBezTo>
                <a:lnTo>
                  <a:pt x="108489" y="171983"/>
                </a:lnTo>
                <a:cubicBezTo>
                  <a:pt x="112355" y="175848"/>
                  <a:pt x="118622" y="175848"/>
                  <a:pt x="122488" y="171983"/>
                </a:cubicBezTo>
                <a:lnTo>
                  <a:pt x="188481" y="105989"/>
                </a:lnTo>
                <a:cubicBezTo>
                  <a:pt x="192347" y="102124"/>
                  <a:pt x="192347" y="95856"/>
                  <a:pt x="188481" y="91990"/>
                </a:cubicBezTo>
                <a:cubicBezTo>
                  <a:pt x="184615" y="88125"/>
                  <a:pt x="178348" y="88125"/>
                  <a:pt x="174482" y="91990"/>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endParaRPr>
          </a:p>
        </p:txBody>
      </p:sp>
      <p:sp>
        <p:nvSpPr>
          <p:cNvPr id="35" name="Graphic 17">
            <a:extLst>
              <a:ext uri="{FF2B5EF4-FFF2-40B4-BE49-F238E27FC236}">
                <a16:creationId xmlns:a16="http://schemas.microsoft.com/office/drawing/2014/main" id="{91421E88-CCD6-D35D-7D95-C90FADE76490}"/>
              </a:ext>
              <a:ext uri="{C183D7F6-B498-43B3-948B-1728B52AA6E4}">
                <adec:decorative xmlns:adec="http://schemas.microsoft.com/office/drawing/2017/decorative" val="1"/>
              </a:ext>
            </a:extLst>
          </p:cNvPr>
          <p:cNvSpPr>
            <a:spLocks noChangeAspect="1"/>
          </p:cNvSpPr>
          <p:nvPr/>
        </p:nvSpPr>
        <p:spPr>
          <a:xfrm>
            <a:off x="4902172" y="4392838"/>
            <a:ext cx="180000" cy="180000"/>
          </a:xfrm>
          <a:custGeom>
            <a:avLst/>
            <a:gdLst>
              <a:gd name="connsiteX0" fmla="*/ 131987 w 263973"/>
              <a:gd name="connsiteY0" fmla="*/ 0 h 263973"/>
              <a:gd name="connsiteX1" fmla="*/ 263973 w 263973"/>
              <a:gd name="connsiteY1" fmla="*/ 131987 h 263973"/>
              <a:gd name="connsiteX2" fmla="*/ 131987 w 263973"/>
              <a:gd name="connsiteY2" fmla="*/ 263973 h 263973"/>
              <a:gd name="connsiteX3" fmla="*/ 0 w 263973"/>
              <a:gd name="connsiteY3" fmla="*/ 131987 h 263973"/>
              <a:gd name="connsiteX4" fmla="*/ 131987 w 263973"/>
              <a:gd name="connsiteY4" fmla="*/ 0 h 263973"/>
              <a:gd name="connsiteX5" fmla="*/ 174482 w 263973"/>
              <a:gd name="connsiteY5" fmla="*/ 91990 h 263973"/>
              <a:gd name="connsiteX6" fmla="*/ 115488 w 263973"/>
              <a:gd name="connsiteY6" fmla="*/ 150984 h 263973"/>
              <a:gd name="connsiteX7" fmla="*/ 89491 w 263973"/>
              <a:gd name="connsiteY7" fmla="*/ 124987 h 263973"/>
              <a:gd name="connsiteX8" fmla="*/ 75492 w 263973"/>
              <a:gd name="connsiteY8" fmla="*/ 124987 h 263973"/>
              <a:gd name="connsiteX9" fmla="*/ 75492 w 263973"/>
              <a:gd name="connsiteY9" fmla="*/ 138986 h 263973"/>
              <a:gd name="connsiteX10" fmla="*/ 108489 w 263973"/>
              <a:gd name="connsiteY10" fmla="*/ 171983 h 263973"/>
              <a:gd name="connsiteX11" fmla="*/ 122488 w 263973"/>
              <a:gd name="connsiteY11" fmla="*/ 171983 h 263973"/>
              <a:gd name="connsiteX12" fmla="*/ 188481 w 263973"/>
              <a:gd name="connsiteY12" fmla="*/ 105989 h 263973"/>
              <a:gd name="connsiteX13" fmla="*/ 188481 w 263973"/>
              <a:gd name="connsiteY13" fmla="*/ 91990 h 263973"/>
              <a:gd name="connsiteX14" fmla="*/ 174482 w 263973"/>
              <a:gd name="connsiteY14" fmla="*/ 91990 h 26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3973" h="263973">
                <a:moveTo>
                  <a:pt x="131987" y="0"/>
                </a:moveTo>
                <a:cubicBezTo>
                  <a:pt x="204880" y="0"/>
                  <a:pt x="263973" y="59092"/>
                  <a:pt x="263973" y="131987"/>
                </a:cubicBezTo>
                <a:cubicBezTo>
                  <a:pt x="263973" y="204880"/>
                  <a:pt x="204880" y="263973"/>
                  <a:pt x="131987" y="263973"/>
                </a:cubicBezTo>
                <a:cubicBezTo>
                  <a:pt x="59092" y="263973"/>
                  <a:pt x="0" y="204880"/>
                  <a:pt x="0" y="131987"/>
                </a:cubicBezTo>
                <a:cubicBezTo>
                  <a:pt x="0" y="59092"/>
                  <a:pt x="59092" y="0"/>
                  <a:pt x="131987" y="0"/>
                </a:cubicBezTo>
                <a:close/>
                <a:moveTo>
                  <a:pt x="174482" y="91990"/>
                </a:moveTo>
                <a:lnTo>
                  <a:pt x="115488" y="150984"/>
                </a:lnTo>
                <a:lnTo>
                  <a:pt x="89491" y="124987"/>
                </a:lnTo>
                <a:cubicBezTo>
                  <a:pt x="85626" y="121122"/>
                  <a:pt x="79358" y="121122"/>
                  <a:pt x="75492" y="124987"/>
                </a:cubicBezTo>
                <a:cubicBezTo>
                  <a:pt x="71626" y="128853"/>
                  <a:pt x="71626" y="135120"/>
                  <a:pt x="75492" y="138986"/>
                </a:cubicBezTo>
                <a:lnTo>
                  <a:pt x="108489" y="171983"/>
                </a:lnTo>
                <a:cubicBezTo>
                  <a:pt x="112355" y="175848"/>
                  <a:pt x="118622" y="175848"/>
                  <a:pt x="122488" y="171983"/>
                </a:cubicBezTo>
                <a:lnTo>
                  <a:pt x="188481" y="105989"/>
                </a:lnTo>
                <a:cubicBezTo>
                  <a:pt x="192347" y="102124"/>
                  <a:pt x="192347" y="95856"/>
                  <a:pt x="188481" y="91990"/>
                </a:cubicBezTo>
                <a:cubicBezTo>
                  <a:pt x="184615" y="88125"/>
                  <a:pt x="178348" y="88125"/>
                  <a:pt x="174482" y="91990"/>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endParaRPr>
          </a:p>
        </p:txBody>
      </p:sp>
      <p:sp>
        <p:nvSpPr>
          <p:cNvPr id="55" name="Graphic 47">
            <a:extLst>
              <a:ext uri="{FF2B5EF4-FFF2-40B4-BE49-F238E27FC236}">
                <a16:creationId xmlns:a16="http://schemas.microsoft.com/office/drawing/2014/main" id="{A781CEC6-D569-FAD4-02D7-B723398BDAAA}"/>
              </a:ext>
              <a:ext uri="{C183D7F6-B498-43B3-948B-1728B52AA6E4}">
                <adec:decorative xmlns:adec="http://schemas.microsoft.com/office/drawing/2017/decorative" val="1"/>
              </a:ext>
            </a:extLst>
          </p:cNvPr>
          <p:cNvSpPr>
            <a:spLocks noChangeAspect="1"/>
          </p:cNvSpPr>
          <p:nvPr/>
        </p:nvSpPr>
        <p:spPr>
          <a:xfrm>
            <a:off x="4902172" y="2197711"/>
            <a:ext cx="394350" cy="394350"/>
          </a:xfrm>
          <a:custGeom>
            <a:avLst/>
            <a:gdLst>
              <a:gd name="connsiteX0" fmla="*/ 38700 w 309603"/>
              <a:gd name="connsiteY0" fmla="*/ 0 h 309603"/>
              <a:gd name="connsiteX1" fmla="*/ 0 w 309603"/>
              <a:gd name="connsiteY1" fmla="*/ 38700 h 309603"/>
              <a:gd name="connsiteX2" fmla="*/ 0 w 309603"/>
              <a:gd name="connsiteY2" fmla="*/ 270903 h 309603"/>
              <a:gd name="connsiteX3" fmla="*/ 38700 w 309603"/>
              <a:gd name="connsiteY3" fmla="*/ 309603 h 309603"/>
              <a:gd name="connsiteX4" fmla="*/ 270903 w 309603"/>
              <a:gd name="connsiteY4" fmla="*/ 309603 h 309603"/>
              <a:gd name="connsiteX5" fmla="*/ 309603 w 309603"/>
              <a:gd name="connsiteY5" fmla="*/ 270903 h 309603"/>
              <a:gd name="connsiteX6" fmla="*/ 309603 w 309603"/>
              <a:gd name="connsiteY6" fmla="*/ 38700 h 309603"/>
              <a:gd name="connsiteX7" fmla="*/ 270903 w 309603"/>
              <a:gd name="connsiteY7" fmla="*/ 0 h 309603"/>
              <a:gd name="connsiteX8" fmla="*/ 38700 w 309603"/>
              <a:gd name="connsiteY8" fmla="*/ 0 h 309603"/>
              <a:gd name="connsiteX9" fmla="*/ 51601 w 309603"/>
              <a:gd name="connsiteY9" fmla="*/ 64501 h 309603"/>
              <a:gd name="connsiteX10" fmla="*/ 64501 w 309603"/>
              <a:gd name="connsiteY10" fmla="*/ 51601 h 309603"/>
              <a:gd name="connsiteX11" fmla="*/ 107501 w 309603"/>
              <a:gd name="connsiteY11" fmla="*/ 51601 h 309603"/>
              <a:gd name="connsiteX12" fmla="*/ 120401 w 309603"/>
              <a:gd name="connsiteY12" fmla="*/ 64501 h 309603"/>
              <a:gd name="connsiteX13" fmla="*/ 107501 w 309603"/>
              <a:gd name="connsiteY13" fmla="*/ 77401 h 309603"/>
              <a:gd name="connsiteX14" fmla="*/ 95633 w 309603"/>
              <a:gd name="connsiteY14" fmla="*/ 77401 h 309603"/>
              <a:gd name="connsiteX15" fmla="*/ 125217 w 309603"/>
              <a:gd name="connsiteY15" fmla="*/ 106985 h 309603"/>
              <a:gd name="connsiteX16" fmla="*/ 125861 w 309603"/>
              <a:gd name="connsiteY16" fmla="*/ 125217 h 309603"/>
              <a:gd name="connsiteX17" fmla="*/ 107629 w 309603"/>
              <a:gd name="connsiteY17" fmla="*/ 125861 h 309603"/>
              <a:gd name="connsiteX18" fmla="*/ 106985 w 309603"/>
              <a:gd name="connsiteY18" fmla="*/ 125217 h 309603"/>
              <a:gd name="connsiteX19" fmla="*/ 77401 w 309603"/>
              <a:gd name="connsiteY19" fmla="*/ 95633 h 309603"/>
              <a:gd name="connsiteX20" fmla="*/ 77401 w 309603"/>
              <a:gd name="connsiteY20" fmla="*/ 107518 h 309603"/>
              <a:gd name="connsiteX21" fmla="*/ 64501 w 309603"/>
              <a:gd name="connsiteY21" fmla="*/ 120418 h 309603"/>
              <a:gd name="connsiteX22" fmla="*/ 51601 w 309603"/>
              <a:gd name="connsiteY22" fmla="*/ 107518 h 309603"/>
              <a:gd name="connsiteX23" fmla="*/ 51601 w 309603"/>
              <a:gd name="connsiteY23" fmla="*/ 64501 h 309603"/>
              <a:gd name="connsiteX24" fmla="*/ 254218 w 309603"/>
              <a:gd name="connsiteY24" fmla="*/ 254236 h 309603"/>
              <a:gd name="connsiteX25" fmla="*/ 245102 w 309603"/>
              <a:gd name="connsiteY25" fmla="*/ 258020 h 309603"/>
              <a:gd name="connsiteX26" fmla="*/ 202102 w 309603"/>
              <a:gd name="connsiteY26" fmla="*/ 258020 h 309603"/>
              <a:gd name="connsiteX27" fmla="*/ 189202 w 309603"/>
              <a:gd name="connsiteY27" fmla="*/ 245120 h 309603"/>
              <a:gd name="connsiteX28" fmla="*/ 202102 w 309603"/>
              <a:gd name="connsiteY28" fmla="*/ 232219 h 309603"/>
              <a:gd name="connsiteX29" fmla="*/ 213970 w 309603"/>
              <a:gd name="connsiteY29" fmla="*/ 232219 h 309603"/>
              <a:gd name="connsiteX30" fmla="*/ 184386 w 309603"/>
              <a:gd name="connsiteY30" fmla="*/ 202635 h 309603"/>
              <a:gd name="connsiteX31" fmla="*/ 184694 w 309603"/>
              <a:gd name="connsiteY31" fmla="*/ 184394 h 309603"/>
              <a:gd name="connsiteX32" fmla="*/ 202618 w 309603"/>
              <a:gd name="connsiteY32" fmla="*/ 184386 h 309603"/>
              <a:gd name="connsiteX33" fmla="*/ 232202 w 309603"/>
              <a:gd name="connsiteY33" fmla="*/ 213970 h 309603"/>
              <a:gd name="connsiteX34" fmla="*/ 232202 w 309603"/>
              <a:gd name="connsiteY34" fmla="*/ 202102 h 309603"/>
              <a:gd name="connsiteX35" fmla="*/ 245102 w 309603"/>
              <a:gd name="connsiteY35" fmla="*/ 189202 h 309603"/>
              <a:gd name="connsiteX36" fmla="*/ 258003 w 309603"/>
              <a:gd name="connsiteY36" fmla="*/ 202102 h 309603"/>
              <a:gd name="connsiteX37" fmla="*/ 258003 w 309603"/>
              <a:gd name="connsiteY37" fmla="*/ 245120 h 309603"/>
              <a:gd name="connsiteX38" fmla="*/ 254218 w 309603"/>
              <a:gd name="connsiteY38" fmla="*/ 254236 h 309603"/>
              <a:gd name="connsiteX39" fmla="*/ 258003 w 309603"/>
              <a:gd name="connsiteY39" fmla="*/ 64518 h 309603"/>
              <a:gd name="connsiteX40" fmla="*/ 258003 w 309603"/>
              <a:gd name="connsiteY40" fmla="*/ 107518 h 309603"/>
              <a:gd name="connsiteX41" fmla="*/ 245102 w 309603"/>
              <a:gd name="connsiteY41" fmla="*/ 120418 h 309603"/>
              <a:gd name="connsiteX42" fmla="*/ 232202 w 309603"/>
              <a:gd name="connsiteY42" fmla="*/ 107518 h 309603"/>
              <a:gd name="connsiteX43" fmla="*/ 232202 w 309603"/>
              <a:gd name="connsiteY43" fmla="*/ 95650 h 309603"/>
              <a:gd name="connsiteX44" fmla="*/ 202618 w 309603"/>
              <a:gd name="connsiteY44" fmla="*/ 125234 h 309603"/>
              <a:gd name="connsiteX45" fmla="*/ 184377 w 309603"/>
              <a:gd name="connsiteY45" fmla="*/ 125542 h 309603"/>
              <a:gd name="connsiteX46" fmla="*/ 184069 w 309603"/>
              <a:gd name="connsiteY46" fmla="*/ 107302 h 309603"/>
              <a:gd name="connsiteX47" fmla="*/ 184386 w 309603"/>
              <a:gd name="connsiteY47" fmla="*/ 106985 h 309603"/>
              <a:gd name="connsiteX48" fmla="*/ 213970 w 309603"/>
              <a:gd name="connsiteY48" fmla="*/ 77401 h 309603"/>
              <a:gd name="connsiteX49" fmla="*/ 202102 w 309603"/>
              <a:gd name="connsiteY49" fmla="*/ 77401 h 309603"/>
              <a:gd name="connsiteX50" fmla="*/ 189202 w 309603"/>
              <a:gd name="connsiteY50" fmla="*/ 64501 h 309603"/>
              <a:gd name="connsiteX51" fmla="*/ 202102 w 309603"/>
              <a:gd name="connsiteY51" fmla="*/ 51601 h 309603"/>
              <a:gd name="connsiteX52" fmla="*/ 245102 w 309603"/>
              <a:gd name="connsiteY52" fmla="*/ 51601 h 309603"/>
              <a:gd name="connsiteX53" fmla="*/ 258003 w 309603"/>
              <a:gd name="connsiteY53" fmla="*/ 64501 h 309603"/>
              <a:gd name="connsiteX54" fmla="*/ 55385 w 309603"/>
              <a:gd name="connsiteY54" fmla="*/ 254218 h 309603"/>
              <a:gd name="connsiteX55" fmla="*/ 51601 w 309603"/>
              <a:gd name="connsiteY55" fmla="*/ 245102 h 309603"/>
              <a:gd name="connsiteX56" fmla="*/ 51601 w 309603"/>
              <a:gd name="connsiteY56" fmla="*/ 202102 h 309603"/>
              <a:gd name="connsiteX57" fmla="*/ 64501 w 309603"/>
              <a:gd name="connsiteY57" fmla="*/ 189202 h 309603"/>
              <a:gd name="connsiteX58" fmla="*/ 77401 w 309603"/>
              <a:gd name="connsiteY58" fmla="*/ 202102 h 309603"/>
              <a:gd name="connsiteX59" fmla="*/ 77401 w 309603"/>
              <a:gd name="connsiteY59" fmla="*/ 213953 h 309603"/>
              <a:gd name="connsiteX60" fmla="*/ 106985 w 309603"/>
              <a:gd name="connsiteY60" fmla="*/ 184369 h 309603"/>
              <a:gd name="connsiteX61" fmla="*/ 125217 w 309603"/>
              <a:gd name="connsiteY61" fmla="*/ 185012 h 309603"/>
              <a:gd name="connsiteX62" fmla="*/ 125217 w 309603"/>
              <a:gd name="connsiteY62" fmla="*/ 202601 h 309603"/>
              <a:gd name="connsiteX63" fmla="*/ 95633 w 309603"/>
              <a:gd name="connsiteY63" fmla="*/ 232202 h 309603"/>
              <a:gd name="connsiteX64" fmla="*/ 107518 w 309603"/>
              <a:gd name="connsiteY64" fmla="*/ 232202 h 309603"/>
              <a:gd name="connsiteX65" fmla="*/ 120418 w 309603"/>
              <a:gd name="connsiteY65" fmla="*/ 245102 h 309603"/>
              <a:gd name="connsiteX66" fmla="*/ 107518 w 309603"/>
              <a:gd name="connsiteY66" fmla="*/ 258003 h 309603"/>
              <a:gd name="connsiteX67" fmla="*/ 64501 w 309603"/>
              <a:gd name="connsiteY67" fmla="*/ 258003 h 309603"/>
              <a:gd name="connsiteX68" fmla="*/ 55385 w 309603"/>
              <a:gd name="connsiteY68" fmla="*/ 254218 h 309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09603" h="309603">
                <a:moveTo>
                  <a:pt x="38700" y="0"/>
                </a:moveTo>
                <a:cubicBezTo>
                  <a:pt x="17327" y="0"/>
                  <a:pt x="0" y="17327"/>
                  <a:pt x="0" y="38700"/>
                </a:cubicBezTo>
                <a:lnTo>
                  <a:pt x="0" y="270903"/>
                </a:lnTo>
                <a:cubicBezTo>
                  <a:pt x="0" y="292276"/>
                  <a:pt x="17327" y="309603"/>
                  <a:pt x="38700" y="309603"/>
                </a:cubicBezTo>
                <a:lnTo>
                  <a:pt x="270903" y="309603"/>
                </a:lnTo>
                <a:cubicBezTo>
                  <a:pt x="292276" y="309603"/>
                  <a:pt x="309603" y="292276"/>
                  <a:pt x="309603" y="270903"/>
                </a:cubicBezTo>
                <a:lnTo>
                  <a:pt x="309603" y="38700"/>
                </a:lnTo>
                <a:cubicBezTo>
                  <a:pt x="309603" y="17327"/>
                  <a:pt x="292276" y="0"/>
                  <a:pt x="270903" y="0"/>
                </a:cubicBezTo>
                <a:lnTo>
                  <a:pt x="38700" y="0"/>
                </a:lnTo>
                <a:close/>
                <a:moveTo>
                  <a:pt x="51601" y="64501"/>
                </a:moveTo>
                <a:cubicBezTo>
                  <a:pt x="51601" y="57376"/>
                  <a:pt x="57376" y="51601"/>
                  <a:pt x="64501" y="51601"/>
                </a:cubicBezTo>
                <a:lnTo>
                  <a:pt x="107501" y="51601"/>
                </a:lnTo>
                <a:cubicBezTo>
                  <a:pt x="114626" y="51601"/>
                  <a:pt x="120401" y="57376"/>
                  <a:pt x="120401" y="64501"/>
                </a:cubicBezTo>
                <a:cubicBezTo>
                  <a:pt x="120401" y="71625"/>
                  <a:pt x="114626" y="77401"/>
                  <a:pt x="107501" y="77401"/>
                </a:cubicBezTo>
                <a:lnTo>
                  <a:pt x="95633" y="77401"/>
                </a:lnTo>
                <a:lnTo>
                  <a:pt x="125217" y="106985"/>
                </a:lnTo>
                <a:cubicBezTo>
                  <a:pt x="130429" y="111842"/>
                  <a:pt x="130718" y="120005"/>
                  <a:pt x="125861" y="125217"/>
                </a:cubicBezTo>
                <a:cubicBezTo>
                  <a:pt x="121003" y="130429"/>
                  <a:pt x="112841" y="130718"/>
                  <a:pt x="107629" y="125861"/>
                </a:cubicBezTo>
                <a:cubicBezTo>
                  <a:pt x="107407" y="125654"/>
                  <a:pt x="107192" y="125439"/>
                  <a:pt x="106985" y="125217"/>
                </a:cubicBezTo>
                <a:lnTo>
                  <a:pt x="77401" y="95633"/>
                </a:lnTo>
                <a:lnTo>
                  <a:pt x="77401" y="107518"/>
                </a:lnTo>
                <a:cubicBezTo>
                  <a:pt x="77401" y="114643"/>
                  <a:pt x="71625" y="120418"/>
                  <a:pt x="64501" y="120418"/>
                </a:cubicBezTo>
                <a:cubicBezTo>
                  <a:pt x="57376" y="120418"/>
                  <a:pt x="51601" y="114643"/>
                  <a:pt x="51601" y="107518"/>
                </a:cubicBezTo>
                <a:lnTo>
                  <a:pt x="51601" y="64501"/>
                </a:lnTo>
                <a:close/>
                <a:moveTo>
                  <a:pt x="254218" y="254236"/>
                </a:moveTo>
                <a:cubicBezTo>
                  <a:pt x="251802" y="256656"/>
                  <a:pt x="248522" y="258016"/>
                  <a:pt x="245102" y="258020"/>
                </a:cubicBezTo>
                <a:lnTo>
                  <a:pt x="202102" y="258020"/>
                </a:lnTo>
                <a:cubicBezTo>
                  <a:pt x="194978" y="258020"/>
                  <a:pt x="189202" y="252244"/>
                  <a:pt x="189202" y="245120"/>
                </a:cubicBezTo>
                <a:cubicBezTo>
                  <a:pt x="189202" y="237995"/>
                  <a:pt x="194978" y="232219"/>
                  <a:pt x="202102" y="232219"/>
                </a:cubicBezTo>
                <a:lnTo>
                  <a:pt x="213970" y="232219"/>
                </a:lnTo>
                <a:lnTo>
                  <a:pt x="184386" y="202635"/>
                </a:lnTo>
                <a:cubicBezTo>
                  <a:pt x="179434" y="197513"/>
                  <a:pt x="179571" y="189346"/>
                  <a:pt x="184694" y="184394"/>
                </a:cubicBezTo>
                <a:cubicBezTo>
                  <a:pt x="189690" y="179563"/>
                  <a:pt x="197616" y="179559"/>
                  <a:pt x="202618" y="184386"/>
                </a:cubicBezTo>
                <a:lnTo>
                  <a:pt x="232202" y="213970"/>
                </a:lnTo>
                <a:lnTo>
                  <a:pt x="232202" y="202102"/>
                </a:lnTo>
                <a:cubicBezTo>
                  <a:pt x="232202" y="194978"/>
                  <a:pt x="237978" y="189202"/>
                  <a:pt x="245102" y="189202"/>
                </a:cubicBezTo>
                <a:cubicBezTo>
                  <a:pt x="252227" y="189202"/>
                  <a:pt x="258003" y="194978"/>
                  <a:pt x="258003" y="202102"/>
                </a:cubicBezTo>
                <a:lnTo>
                  <a:pt x="258003" y="245120"/>
                </a:lnTo>
                <a:cubicBezTo>
                  <a:pt x="257999" y="248539"/>
                  <a:pt x="256639" y="251819"/>
                  <a:pt x="254218" y="254236"/>
                </a:cubicBezTo>
                <a:close/>
                <a:moveTo>
                  <a:pt x="258003" y="64518"/>
                </a:moveTo>
                <a:lnTo>
                  <a:pt x="258003" y="107518"/>
                </a:lnTo>
                <a:cubicBezTo>
                  <a:pt x="258003" y="114643"/>
                  <a:pt x="252227" y="120418"/>
                  <a:pt x="245102" y="120418"/>
                </a:cubicBezTo>
                <a:cubicBezTo>
                  <a:pt x="237978" y="120418"/>
                  <a:pt x="232202" y="114643"/>
                  <a:pt x="232202" y="107518"/>
                </a:cubicBezTo>
                <a:lnTo>
                  <a:pt x="232202" y="95650"/>
                </a:lnTo>
                <a:lnTo>
                  <a:pt x="202618" y="125234"/>
                </a:lnTo>
                <a:cubicBezTo>
                  <a:pt x="197666" y="130357"/>
                  <a:pt x="189499" y="130494"/>
                  <a:pt x="184377" y="125542"/>
                </a:cubicBezTo>
                <a:cubicBezTo>
                  <a:pt x="179255" y="120590"/>
                  <a:pt x="179117" y="112424"/>
                  <a:pt x="184069" y="107302"/>
                </a:cubicBezTo>
                <a:cubicBezTo>
                  <a:pt x="184173" y="107194"/>
                  <a:pt x="184277" y="107089"/>
                  <a:pt x="184386" y="106985"/>
                </a:cubicBezTo>
                <a:lnTo>
                  <a:pt x="213970" y="77401"/>
                </a:lnTo>
                <a:lnTo>
                  <a:pt x="202102" y="77401"/>
                </a:lnTo>
                <a:cubicBezTo>
                  <a:pt x="194978" y="77401"/>
                  <a:pt x="189202" y="71625"/>
                  <a:pt x="189202" y="64501"/>
                </a:cubicBezTo>
                <a:cubicBezTo>
                  <a:pt x="189202" y="57376"/>
                  <a:pt x="194978" y="51601"/>
                  <a:pt x="202102" y="51601"/>
                </a:cubicBezTo>
                <a:lnTo>
                  <a:pt x="245102" y="51601"/>
                </a:lnTo>
                <a:cubicBezTo>
                  <a:pt x="252227" y="51601"/>
                  <a:pt x="258003" y="57376"/>
                  <a:pt x="258003" y="64501"/>
                </a:cubicBezTo>
                <a:close/>
                <a:moveTo>
                  <a:pt x="55385" y="254218"/>
                </a:moveTo>
                <a:cubicBezTo>
                  <a:pt x="52965" y="251802"/>
                  <a:pt x="51603" y="248522"/>
                  <a:pt x="51601" y="245102"/>
                </a:cubicBezTo>
                <a:lnTo>
                  <a:pt x="51601" y="202102"/>
                </a:lnTo>
                <a:cubicBezTo>
                  <a:pt x="51601" y="194978"/>
                  <a:pt x="57376" y="189202"/>
                  <a:pt x="64501" y="189202"/>
                </a:cubicBezTo>
                <a:cubicBezTo>
                  <a:pt x="71625" y="189202"/>
                  <a:pt x="77401" y="194978"/>
                  <a:pt x="77401" y="202102"/>
                </a:cubicBezTo>
                <a:lnTo>
                  <a:pt x="77401" y="213953"/>
                </a:lnTo>
                <a:lnTo>
                  <a:pt x="106985" y="184369"/>
                </a:lnTo>
                <a:cubicBezTo>
                  <a:pt x="112197" y="179511"/>
                  <a:pt x="120360" y="179800"/>
                  <a:pt x="125217" y="185012"/>
                </a:cubicBezTo>
                <a:cubicBezTo>
                  <a:pt x="129834" y="189966"/>
                  <a:pt x="129834" y="197647"/>
                  <a:pt x="125217" y="202601"/>
                </a:cubicBezTo>
                <a:lnTo>
                  <a:pt x="95633" y="232202"/>
                </a:lnTo>
                <a:lnTo>
                  <a:pt x="107518" y="232202"/>
                </a:lnTo>
                <a:cubicBezTo>
                  <a:pt x="114643" y="232202"/>
                  <a:pt x="120418" y="237978"/>
                  <a:pt x="120418" y="245102"/>
                </a:cubicBezTo>
                <a:cubicBezTo>
                  <a:pt x="120418" y="252227"/>
                  <a:pt x="114643" y="258003"/>
                  <a:pt x="107518" y="258003"/>
                </a:cubicBezTo>
                <a:lnTo>
                  <a:pt x="64501" y="258003"/>
                </a:lnTo>
                <a:cubicBezTo>
                  <a:pt x="61080" y="257999"/>
                  <a:pt x="57802" y="256639"/>
                  <a:pt x="55385" y="254218"/>
                </a:cubicBezTo>
                <a:close/>
              </a:path>
            </a:pathLst>
          </a:custGeom>
          <a:gradFill flip="none" rotWithShape="1">
            <a:gsLst>
              <a:gs pos="52000">
                <a:srgbClr val="818EFF"/>
              </a:gs>
              <a:gs pos="97000">
                <a:srgbClr val="D660FF"/>
              </a:gs>
              <a:gs pos="3000">
                <a:srgbClr val="2DB4FF"/>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sp>
        <p:nvSpPr>
          <p:cNvPr id="28" name="Graphic 17">
            <a:extLst>
              <a:ext uri="{FF2B5EF4-FFF2-40B4-BE49-F238E27FC236}">
                <a16:creationId xmlns:a16="http://schemas.microsoft.com/office/drawing/2014/main" id="{7DF4F6CC-5138-65BF-CBFC-8B995DE5B843}"/>
              </a:ext>
              <a:ext uri="{C183D7F6-B498-43B3-948B-1728B52AA6E4}">
                <adec:decorative xmlns:adec="http://schemas.microsoft.com/office/drawing/2017/decorative" val="1"/>
              </a:ext>
            </a:extLst>
          </p:cNvPr>
          <p:cNvSpPr>
            <a:spLocks noChangeAspect="1"/>
          </p:cNvSpPr>
          <p:nvPr/>
        </p:nvSpPr>
        <p:spPr>
          <a:xfrm>
            <a:off x="1330719" y="3931921"/>
            <a:ext cx="180000" cy="180000"/>
          </a:xfrm>
          <a:custGeom>
            <a:avLst/>
            <a:gdLst>
              <a:gd name="connsiteX0" fmla="*/ 131987 w 263973"/>
              <a:gd name="connsiteY0" fmla="*/ 0 h 263973"/>
              <a:gd name="connsiteX1" fmla="*/ 263973 w 263973"/>
              <a:gd name="connsiteY1" fmla="*/ 131987 h 263973"/>
              <a:gd name="connsiteX2" fmla="*/ 131987 w 263973"/>
              <a:gd name="connsiteY2" fmla="*/ 263973 h 263973"/>
              <a:gd name="connsiteX3" fmla="*/ 0 w 263973"/>
              <a:gd name="connsiteY3" fmla="*/ 131987 h 263973"/>
              <a:gd name="connsiteX4" fmla="*/ 131987 w 263973"/>
              <a:gd name="connsiteY4" fmla="*/ 0 h 263973"/>
              <a:gd name="connsiteX5" fmla="*/ 174482 w 263973"/>
              <a:gd name="connsiteY5" fmla="*/ 91990 h 263973"/>
              <a:gd name="connsiteX6" fmla="*/ 115488 w 263973"/>
              <a:gd name="connsiteY6" fmla="*/ 150984 h 263973"/>
              <a:gd name="connsiteX7" fmla="*/ 89491 w 263973"/>
              <a:gd name="connsiteY7" fmla="*/ 124987 h 263973"/>
              <a:gd name="connsiteX8" fmla="*/ 75492 w 263973"/>
              <a:gd name="connsiteY8" fmla="*/ 124987 h 263973"/>
              <a:gd name="connsiteX9" fmla="*/ 75492 w 263973"/>
              <a:gd name="connsiteY9" fmla="*/ 138986 h 263973"/>
              <a:gd name="connsiteX10" fmla="*/ 108489 w 263973"/>
              <a:gd name="connsiteY10" fmla="*/ 171983 h 263973"/>
              <a:gd name="connsiteX11" fmla="*/ 122488 w 263973"/>
              <a:gd name="connsiteY11" fmla="*/ 171983 h 263973"/>
              <a:gd name="connsiteX12" fmla="*/ 188481 w 263973"/>
              <a:gd name="connsiteY12" fmla="*/ 105989 h 263973"/>
              <a:gd name="connsiteX13" fmla="*/ 188481 w 263973"/>
              <a:gd name="connsiteY13" fmla="*/ 91990 h 263973"/>
              <a:gd name="connsiteX14" fmla="*/ 174482 w 263973"/>
              <a:gd name="connsiteY14" fmla="*/ 91990 h 26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3973" h="263973">
                <a:moveTo>
                  <a:pt x="131987" y="0"/>
                </a:moveTo>
                <a:cubicBezTo>
                  <a:pt x="204880" y="0"/>
                  <a:pt x="263973" y="59092"/>
                  <a:pt x="263973" y="131987"/>
                </a:cubicBezTo>
                <a:cubicBezTo>
                  <a:pt x="263973" y="204880"/>
                  <a:pt x="204880" y="263973"/>
                  <a:pt x="131987" y="263973"/>
                </a:cubicBezTo>
                <a:cubicBezTo>
                  <a:pt x="59092" y="263973"/>
                  <a:pt x="0" y="204880"/>
                  <a:pt x="0" y="131987"/>
                </a:cubicBezTo>
                <a:cubicBezTo>
                  <a:pt x="0" y="59092"/>
                  <a:pt x="59092" y="0"/>
                  <a:pt x="131987" y="0"/>
                </a:cubicBezTo>
                <a:close/>
                <a:moveTo>
                  <a:pt x="174482" y="91990"/>
                </a:moveTo>
                <a:lnTo>
                  <a:pt x="115488" y="150984"/>
                </a:lnTo>
                <a:lnTo>
                  <a:pt x="89491" y="124987"/>
                </a:lnTo>
                <a:cubicBezTo>
                  <a:pt x="85626" y="121122"/>
                  <a:pt x="79358" y="121122"/>
                  <a:pt x="75492" y="124987"/>
                </a:cubicBezTo>
                <a:cubicBezTo>
                  <a:pt x="71626" y="128853"/>
                  <a:pt x="71626" y="135120"/>
                  <a:pt x="75492" y="138986"/>
                </a:cubicBezTo>
                <a:lnTo>
                  <a:pt x="108489" y="171983"/>
                </a:lnTo>
                <a:cubicBezTo>
                  <a:pt x="112355" y="175848"/>
                  <a:pt x="118622" y="175848"/>
                  <a:pt x="122488" y="171983"/>
                </a:cubicBezTo>
                <a:lnTo>
                  <a:pt x="188481" y="105989"/>
                </a:lnTo>
                <a:cubicBezTo>
                  <a:pt x="192347" y="102124"/>
                  <a:pt x="192347" y="95856"/>
                  <a:pt x="188481" y="91990"/>
                </a:cubicBezTo>
                <a:cubicBezTo>
                  <a:pt x="184615" y="88125"/>
                  <a:pt x="178348" y="88125"/>
                  <a:pt x="174482" y="91990"/>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endParaRPr>
          </a:p>
        </p:txBody>
      </p:sp>
      <p:sp>
        <p:nvSpPr>
          <p:cNvPr id="29" name="Graphic 17">
            <a:extLst>
              <a:ext uri="{FF2B5EF4-FFF2-40B4-BE49-F238E27FC236}">
                <a16:creationId xmlns:a16="http://schemas.microsoft.com/office/drawing/2014/main" id="{26D82CF5-8F7A-E059-0F9D-510502B11ED2}"/>
              </a:ext>
              <a:ext uri="{C183D7F6-B498-43B3-948B-1728B52AA6E4}">
                <adec:decorative xmlns:adec="http://schemas.microsoft.com/office/drawing/2017/decorative" val="1"/>
              </a:ext>
            </a:extLst>
          </p:cNvPr>
          <p:cNvSpPr>
            <a:spLocks noChangeAspect="1"/>
          </p:cNvSpPr>
          <p:nvPr/>
        </p:nvSpPr>
        <p:spPr>
          <a:xfrm>
            <a:off x="1330719" y="4392838"/>
            <a:ext cx="180000" cy="180000"/>
          </a:xfrm>
          <a:custGeom>
            <a:avLst/>
            <a:gdLst>
              <a:gd name="connsiteX0" fmla="*/ 131987 w 263973"/>
              <a:gd name="connsiteY0" fmla="*/ 0 h 263973"/>
              <a:gd name="connsiteX1" fmla="*/ 263973 w 263973"/>
              <a:gd name="connsiteY1" fmla="*/ 131987 h 263973"/>
              <a:gd name="connsiteX2" fmla="*/ 131987 w 263973"/>
              <a:gd name="connsiteY2" fmla="*/ 263973 h 263973"/>
              <a:gd name="connsiteX3" fmla="*/ 0 w 263973"/>
              <a:gd name="connsiteY3" fmla="*/ 131987 h 263973"/>
              <a:gd name="connsiteX4" fmla="*/ 131987 w 263973"/>
              <a:gd name="connsiteY4" fmla="*/ 0 h 263973"/>
              <a:gd name="connsiteX5" fmla="*/ 174482 w 263973"/>
              <a:gd name="connsiteY5" fmla="*/ 91990 h 263973"/>
              <a:gd name="connsiteX6" fmla="*/ 115488 w 263973"/>
              <a:gd name="connsiteY6" fmla="*/ 150984 h 263973"/>
              <a:gd name="connsiteX7" fmla="*/ 89491 w 263973"/>
              <a:gd name="connsiteY7" fmla="*/ 124987 h 263973"/>
              <a:gd name="connsiteX8" fmla="*/ 75492 w 263973"/>
              <a:gd name="connsiteY8" fmla="*/ 124987 h 263973"/>
              <a:gd name="connsiteX9" fmla="*/ 75492 w 263973"/>
              <a:gd name="connsiteY9" fmla="*/ 138986 h 263973"/>
              <a:gd name="connsiteX10" fmla="*/ 108489 w 263973"/>
              <a:gd name="connsiteY10" fmla="*/ 171983 h 263973"/>
              <a:gd name="connsiteX11" fmla="*/ 122488 w 263973"/>
              <a:gd name="connsiteY11" fmla="*/ 171983 h 263973"/>
              <a:gd name="connsiteX12" fmla="*/ 188481 w 263973"/>
              <a:gd name="connsiteY12" fmla="*/ 105989 h 263973"/>
              <a:gd name="connsiteX13" fmla="*/ 188481 w 263973"/>
              <a:gd name="connsiteY13" fmla="*/ 91990 h 263973"/>
              <a:gd name="connsiteX14" fmla="*/ 174482 w 263973"/>
              <a:gd name="connsiteY14" fmla="*/ 91990 h 26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3973" h="263973">
                <a:moveTo>
                  <a:pt x="131987" y="0"/>
                </a:moveTo>
                <a:cubicBezTo>
                  <a:pt x="204880" y="0"/>
                  <a:pt x="263973" y="59092"/>
                  <a:pt x="263973" y="131987"/>
                </a:cubicBezTo>
                <a:cubicBezTo>
                  <a:pt x="263973" y="204880"/>
                  <a:pt x="204880" y="263973"/>
                  <a:pt x="131987" y="263973"/>
                </a:cubicBezTo>
                <a:cubicBezTo>
                  <a:pt x="59092" y="263973"/>
                  <a:pt x="0" y="204880"/>
                  <a:pt x="0" y="131987"/>
                </a:cubicBezTo>
                <a:cubicBezTo>
                  <a:pt x="0" y="59092"/>
                  <a:pt x="59092" y="0"/>
                  <a:pt x="131987" y="0"/>
                </a:cubicBezTo>
                <a:close/>
                <a:moveTo>
                  <a:pt x="174482" y="91990"/>
                </a:moveTo>
                <a:lnTo>
                  <a:pt x="115488" y="150984"/>
                </a:lnTo>
                <a:lnTo>
                  <a:pt x="89491" y="124987"/>
                </a:lnTo>
                <a:cubicBezTo>
                  <a:pt x="85626" y="121122"/>
                  <a:pt x="79358" y="121122"/>
                  <a:pt x="75492" y="124987"/>
                </a:cubicBezTo>
                <a:cubicBezTo>
                  <a:pt x="71626" y="128853"/>
                  <a:pt x="71626" y="135120"/>
                  <a:pt x="75492" y="138986"/>
                </a:cubicBezTo>
                <a:lnTo>
                  <a:pt x="108489" y="171983"/>
                </a:lnTo>
                <a:cubicBezTo>
                  <a:pt x="112355" y="175848"/>
                  <a:pt x="118622" y="175848"/>
                  <a:pt x="122488" y="171983"/>
                </a:cubicBezTo>
                <a:lnTo>
                  <a:pt x="188481" y="105989"/>
                </a:lnTo>
                <a:cubicBezTo>
                  <a:pt x="192347" y="102124"/>
                  <a:pt x="192347" y="95856"/>
                  <a:pt x="188481" y="91990"/>
                </a:cubicBezTo>
                <a:cubicBezTo>
                  <a:pt x="184615" y="88125"/>
                  <a:pt x="178348" y="88125"/>
                  <a:pt x="174482" y="91990"/>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endParaRPr>
          </a:p>
        </p:txBody>
      </p:sp>
      <p:sp>
        <p:nvSpPr>
          <p:cNvPr id="30" name="Graphic 17">
            <a:extLst>
              <a:ext uri="{FF2B5EF4-FFF2-40B4-BE49-F238E27FC236}">
                <a16:creationId xmlns:a16="http://schemas.microsoft.com/office/drawing/2014/main" id="{907616F9-9569-4B01-FD38-D64EC27EDA1D}"/>
              </a:ext>
              <a:ext uri="{C183D7F6-B498-43B3-948B-1728B52AA6E4}">
                <adec:decorative xmlns:adec="http://schemas.microsoft.com/office/drawing/2017/decorative" val="1"/>
              </a:ext>
            </a:extLst>
          </p:cNvPr>
          <p:cNvSpPr>
            <a:spLocks noChangeAspect="1"/>
          </p:cNvSpPr>
          <p:nvPr/>
        </p:nvSpPr>
        <p:spPr>
          <a:xfrm>
            <a:off x="1330719" y="5043401"/>
            <a:ext cx="180000" cy="180000"/>
          </a:xfrm>
          <a:custGeom>
            <a:avLst/>
            <a:gdLst>
              <a:gd name="connsiteX0" fmla="*/ 131987 w 263973"/>
              <a:gd name="connsiteY0" fmla="*/ 0 h 263973"/>
              <a:gd name="connsiteX1" fmla="*/ 263973 w 263973"/>
              <a:gd name="connsiteY1" fmla="*/ 131987 h 263973"/>
              <a:gd name="connsiteX2" fmla="*/ 131987 w 263973"/>
              <a:gd name="connsiteY2" fmla="*/ 263973 h 263973"/>
              <a:gd name="connsiteX3" fmla="*/ 0 w 263973"/>
              <a:gd name="connsiteY3" fmla="*/ 131987 h 263973"/>
              <a:gd name="connsiteX4" fmla="*/ 131987 w 263973"/>
              <a:gd name="connsiteY4" fmla="*/ 0 h 263973"/>
              <a:gd name="connsiteX5" fmla="*/ 174482 w 263973"/>
              <a:gd name="connsiteY5" fmla="*/ 91990 h 263973"/>
              <a:gd name="connsiteX6" fmla="*/ 115488 w 263973"/>
              <a:gd name="connsiteY6" fmla="*/ 150984 h 263973"/>
              <a:gd name="connsiteX7" fmla="*/ 89491 w 263973"/>
              <a:gd name="connsiteY7" fmla="*/ 124987 h 263973"/>
              <a:gd name="connsiteX8" fmla="*/ 75492 w 263973"/>
              <a:gd name="connsiteY8" fmla="*/ 124987 h 263973"/>
              <a:gd name="connsiteX9" fmla="*/ 75492 w 263973"/>
              <a:gd name="connsiteY9" fmla="*/ 138986 h 263973"/>
              <a:gd name="connsiteX10" fmla="*/ 108489 w 263973"/>
              <a:gd name="connsiteY10" fmla="*/ 171983 h 263973"/>
              <a:gd name="connsiteX11" fmla="*/ 122488 w 263973"/>
              <a:gd name="connsiteY11" fmla="*/ 171983 h 263973"/>
              <a:gd name="connsiteX12" fmla="*/ 188481 w 263973"/>
              <a:gd name="connsiteY12" fmla="*/ 105989 h 263973"/>
              <a:gd name="connsiteX13" fmla="*/ 188481 w 263973"/>
              <a:gd name="connsiteY13" fmla="*/ 91990 h 263973"/>
              <a:gd name="connsiteX14" fmla="*/ 174482 w 263973"/>
              <a:gd name="connsiteY14" fmla="*/ 91990 h 26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3973" h="263973">
                <a:moveTo>
                  <a:pt x="131987" y="0"/>
                </a:moveTo>
                <a:cubicBezTo>
                  <a:pt x="204880" y="0"/>
                  <a:pt x="263973" y="59092"/>
                  <a:pt x="263973" y="131987"/>
                </a:cubicBezTo>
                <a:cubicBezTo>
                  <a:pt x="263973" y="204880"/>
                  <a:pt x="204880" y="263973"/>
                  <a:pt x="131987" y="263973"/>
                </a:cubicBezTo>
                <a:cubicBezTo>
                  <a:pt x="59092" y="263973"/>
                  <a:pt x="0" y="204880"/>
                  <a:pt x="0" y="131987"/>
                </a:cubicBezTo>
                <a:cubicBezTo>
                  <a:pt x="0" y="59092"/>
                  <a:pt x="59092" y="0"/>
                  <a:pt x="131987" y="0"/>
                </a:cubicBezTo>
                <a:close/>
                <a:moveTo>
                  <a:pt x="174482" y="91990"/>
                </a:moveTo>
                <a:lnTo>
                  <a:pt x="115488" y="150984"/>
                </a:lnTo>
                <a:lnTo>
                  <a:pt x="89491" y="124987"/>
                </a:lnTo>
                <a:cubicBezTo>
                  <a:pt x="85626" y="121122"/>
                  <a:pt x="79358" y="121122"/>
                  <a:pt x="75492" y="124987"/>
                </a:cubicBezTo>
                <a:cubicBezTo>
                  <a:pt x="71626" y="128853"/>
                  <a:pt x="71626" y="135120"/>
                  <a:pt x="75492" y="138986"/>
                </a:cubicBezTo>
                <a:lnTo>
                  <a:pt x="108489" y="171983"/>
                </a:lnTo>
                <a:cubicBezTo>
                  <a:pt x="112355" y="175848"/>
                  <a:pt x="118622" y="175848"/>
                  <a:pt x="122488" y="171983"/>
                </a:cubicBezTo>
                <a:lnTo>
                  <a:pt x="188481" y="105989"/>
                </a:lnTo>
                <a:cubicBezTo>
                  <a:pt x="192347" y="102124"/>
                  <a:pt x="192347" y="95856"/>
                  <a:pt x="188481" y="91990"/>
                </a:cubicBezTo>
                <a:cubicBezTo>
                  <a:pt x="184615" y="88125"/>
                  <a:pt x="178348" y="88125"/>
                  <a:pt x="174482" y="91990"/>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endParaRPr>
          </a:p>
        </p:txBody>
      </p:sp>
      <p:sp>
        <p:nvSpPr>
          <p:cNvPr id="54" name="Graphic 49">
            <a:extLst>
              <a:ext uri="{FF2B5EF4-FFF2-40B4-BE49-F238E27FC236}">
                <a16:creationId xmlns:a16="http://schemas.microsoft.com/office/drawing/2014/main" id="{75D51923-FCDC-8804-2510-67973B1BB198}"/>
              </a:ext>
              <a:ext uri="{C183D7F6-B498-43B3-948B-1728B52AA6E4}">
                <adec:decorative xmlns:adec="http://schemas.microsoft.com/office/drawing/2017/decorative" val="1"/>
              </a:ext>
            </a:extLst>
          </p:cNvPr>
          <p:cNvSpPr>
            <a:spLocks noChangeAspect="1"/>
          </p:cNvSpPr>
          <p:nvPr/>
        </p:nvSpPr>
        <p:spPr>
          <a:xfrm>
            <a:off x="1330718" y="2181414"/>
            <a:ext cx="421729" cy="421388"/>
          </a:xfrm>
          <a:custGeom>
            <a:avLst/>
            <a:gdLst>
              <a:gd name="connsiteX0" fmla="*/ 23884 w 331098"/>
              <a:gd name="connsiteY0" fmla="*/ 131486 h 330830"/>
              <a:gd name="connsiteX1" fmla="*/ 23811 w 331098"/>
              <a:gd name="connsiteY1" fmla="*/ 246631 h 330830"/>
              <a:gd name="connsiteX2" fmla="*/ 126907 w 331098"/>
              <a:gd name="connsiteY2" fmla="*/ 256624 h 330830"/>
              <a:gd name="connsiteX3" fmla="*/ 197253 w 331098"/>
              <a:gd name="connsiteY3" fmla="*/ 326987 h 330830"/>
              <a:gd name="connsiteX4" fmla="*/ 215321 w 331098"/>
              <a:gd name="connsiteY4" fmla="*/ 327188 h 330830"/>
              <a:gd name="connsiteX5" fmla="*/ 216575 w 331098"/>
              <a:gd name="connsiteY5" fmla="*/ 310342 h 330830"/>
              <a:gd name="connsiteX6" fmla="*/ 215336 w 331098"/>
              <a:gd name="connsiteY6" fmla="*/ 308904 h 330830"/>
              <a:gd name="connsiteX7" fmla="*/ 145618 w 331098"/>
              <a:gd name="connsiteY7" fmla="*/ 239186 h 330830"/>
              <a:gd name="connsiteX8" fmla="*/ 131225 w 331098"/>
              <a:gd name="connsiteY8" fmla="*/ 124920 h 330830"/>
              <a:gd name="connsiteX9" fmla="*/ 23884 w 331098"/>
              <a:gd name="connsiteY9" fmla="*/ 131486 h 330830"/>
              <a:gd name="connsiteX10" fmla="*/ 242277 w 331098"/>
              <a:gd name="connsiteY10" fmla="*/ 239666 h 330830"/>
              <a:gd name="connsiteX11" fmla="*/ 226542 w 331098"/>
              <a:gd name="connsiteY11" fmla="*/ 296756 h 330830"/>
              <a:gd name="connsiteX12" fmla="*/ 227021 w 331098"/>
              <a:gd name="connsiteY12" fmla="*/ 297219 h 330830"/>
              <a:gd name="connsiteX13" fmla="*/ 229088 w 331098"/>
              <a:gd name="connsiteY13" fmla="*/ 299533 h 330830"/>
              <a:gd name="connsiteX14" fmla="*/ 235335 w 331098"/>
              <a:gd name="connsiteY14" fmla="*/ 315268 h 330830"/>
              <a:gd name="connsiteX15" fmla="*/ 313450 w 331098"/>
              <a:gd name="connsiteY15" fmla="*/ 239666 h 330830"/>
              <a:gd name="connsiteX16" fmla="*/ 242277 w 331098"/>
              <a:gd name="connsiteY16" fmla="*/ 239666 h 330830"/>
              <a:gd name="connsiteX17" fmla="*/ 169485 w 331098"/>
              <a:gd name="connsiteY17" fmla="*/ 239649 h 330830"/>
              <a:gd name="connsiteX18" fmla="*/ 207237 w 331098"/>
              <a:gd name="connsiteY18" fmla="*/ 277450 h 330830"/>
              <a:gd name="connsiteX19" fmla="*/ 215997 w 331098"/>
              <a:gd name="connsiteY19" fmla="*/ 244525 h 330830"/>
              <a:gd name="connsiteX20" fmla="*/ 216939 w 331098"/>
              <a:gd name="connsiteY20" fmla="*/ 239666 h 330830"/>
              <a:gd name="connsiteX21" fmla="*/ 169502 w 331098"/>
              <a:gd name="connsiteY21" fmla="*/ 239649 h 330830"/>
              <a:gd name="connsiteX22" fmla="*/ 120957 w 331098"/>
              <a:gd name="connsiteY22" fmla="*/ 149568 h 330830"/>
              <a:gd name="connsiteX23" fmla="*/ 122138 w 331098"/>
              <a:gd name="connsiteY23" fmla="*/ 228567 h 330830"/>
              <a:gd name="connsiteX24" fmla="*/ 43139 w 331098"/>
              <a:gd name="connsiteY24" fmla="*/ 229748 h 330830"/>
              <a:gd name="connsiteX25" fmla="*/ 41950 w 331098"/>
              <a:gd name="connsiteY25" fmla="*/ 228558 h 330830"/>
              <a:gd name="connsiteX26" fmla="*/ 42281 w 331098"/>
              <a:gd name="connsiteY26" fmla="*/ 149551 h 330830"/>
              <a:gd name="connsiteX27" fmla="*/ 120957 w 331098"/>
              <a:gd name="connsiteY27" fmla="*/ 149551 h 330830"/>
              <a:gd name="connsiteX28" fmla="*/ 222377 w 331098"/>
              <a:gd name="connsiteY28" fmla="*/ 132213 h 330830"/>
              <a:gd name="connsiteX29" fmla="*/ 161221 w 331098"/>
              <a:gd name="connsiteY29" fmla="*/ 132213 h 330830"/>
              <a:gd name="connsiteX30" fmla="*/ 175964 w 331098"/>
              <a:gd name="connsiteY30" fmla="*/ 214856 h 330830"/>
              <a:gd name="connsiteX31" fmla="*/ 220757 w 331098"/>
              <a:gd name="connsiteY31" fmla="*/ 214873 h 330830"/>
              <a:gd name="connsiteX32" fmla="*/ 222939 w 331098"/>
              <a:gd name="connsiteY32" fmla="*/ 140295 h 330830"/>
              <a:gd name="connsiteX33" fmla="*/ 222377 w 331098"/>
              <a:gd name="connsiteY33" fmla="*/ 132213 h 330830"/>
              <a:gd name="connsiteX34" fmla="*/ 247286 w 331098"/>
              <a:gd name="connsiteY34" fmla="*/ 132213 h 330830"/>
              <a:gd name="connsiteX35" fmla="*/ 246740 w 331098"/>
              <a:gd name="connsiteY35" fmla="*/ 205270 h 330830"/>
              <a:gd name="connsiteX36" fmla="*/ 245798 w 331098"/>
              <a:gd name="connsiteY36" fmla="*/ 214856 h 330830"/>
              <a:gd name="connsiteX37" fmla="*/ 323516 w 331098"/>
              <a:gd name="connsiteY37" fmla="*/ 214856 h 330830"/>
              <a:gd name="connsiteX38" fmla="*/ 327780 w 331098"/>
              <a:gd name="connsiteY38" fmla="*/ 132213 h 330830"/>
              <a:gd name="connsiteX39" fmla="*/ 247286 w 331098"/>
              <a:gd name="connsiteY39" fmla="*/ 132213 h 330830"/>
              <a:gd name="connsiteX40" fmla="*/ 212658 w 331098"/>
              <a:gd name="connsiteY40" fmla="*/ 6711 h 330830"/>
              <a:gd name="connsiteX41" fmla="*/ 243782 w 331098"/>
              <a:gd name="connsiteY41" fmla="*/ 100164 h 330830"/>
              <a:gd name="connsiteX42" fmla="*/ 244806 w 331098"/>
              <a:gd name="connsiteY42" fmla="*/ 107436 h 330830"/>
              <a:gd name="connsiteX43" fmla="*/ 320673 w 331098"/>
              <a:gd name="connsiteY43" fmla="*/ 107436 h 330830"/>
              <a:gd name="connsiteX44" fmla="*/ 219699 w 331098"/>
              <a:gd name="connsiteY44" fmla="*/ 8959 h 330830"/>
              <a:gd name="connsiteX45" fmla="*/ 214675 w 331098"/>
              <a:gd name="connsiteY45" fmla="*/ 7306 h 330830"/>
              <a:gd name="connsiteX46" fmla="*/ 212658 w 331098"/>
              <a:gd name="connsiteY46" fmla="*/ 6711 h 330830"/>
              <a:gd name="connsiteX47" fmla="*/ 165783 w 331098"/>
              <a:gd name="connsiteY47" fmla="*/ 0 h 330830"/>
              <a:gd name="connsiteX48" fmla="*/ 113585 w 331098"/>
              <a:gd name="connsiteY48" fmla="*/ 96511 h 330830"/>
              <a:gd name="connsiteX49" fmla="*/ 135585 w 331098"/>
              <a:gd name="connsiteY49" fmla="*/ 107387 h 330830"/>
              <a:gd name="connsiteX50" fmla="*/ 219683 w 331098"/>
              <a:gd name="connsiteY50" fmla="*/ 107403 h 330830"/>
              <a:gd name="connsiteX51" fmla="*/ 165783 w 331098"/>
              <a:gd name="connsiteY51" fmla="*/ 0 h 330830"/>
              <a:gd name="connsiteX52" fmla="*/ 118891 w 331098"/>
              <a:gd name="connsiteY52" fmla="*/ 6694 h 330830"/>
              <a:gd name="connsiteX53" fmla="*/ 10876 w 331098"/>
              <a:gd name="connsiteY53" fmla="*/ 107403 h 330830"/>
              <a:gd name="connsiteX54" fmla="*/ 27322 w 331098"/>
              <a:gd name="connsiteY54" fmla="*/ 107403 h 330830"/>
              <a:gd name="connsiteX55" fmla="*/ 89189 w 331098"/>
              <a:gd name="connsiteY55" fmla="*/ 91404 h 330830"/>
              <a:gd name="connsiteX56" fmla="*/ 114428 w 331098"/>
              <a:gd name="connsiteY56" fmla="*/ 14049 h 330830"/>
              <a:gd name="connsiteX57" fmla="*/ 117106 w 331098"/>
              <a:gd name="connsiteY57" fmla="*/ 9504 h 330830"/>
              <a:gd name="connsiteX58" fmla="*/ 118891 w 331098"/>
              <a:gd name="connsiteY58" fmla="*/ 6694 h 330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31098" h="330830">
                <a:moveTo>
                  <a:pt x="23884" y="131486"/>
                </a:moveTo>
                <a:cubicBezTo>
                  <a:pt x="-7933" y="163262"/>
                  <a:pt x="-7966" y="214815"/>
                  <a:pt x="23811" y="246631"/>
                </a:cubicBezTo>
                <a:cubicBezTo>
                  <a:pt x="51354" y="274211"/>
                  <a:pt x="94580" y="278399"/>
                  <a:pt x="126907" y="256624"/>
                </a:cubicBezTo>
                <a:lnTo>
                  <a:pt x="197253" y="326987"/>
                </a:lnTo>
                <a:cubicBezTo>
                  <a:pt x="202187" y="332031"/>
                  <a:pt x="210276" y="332122"/>
                  <a:pt x="215321" y="327188"/>
                </a:cubicBezTo>
                <a:cubicBezTo>
                  <a:pt x="219922" y="322691"/>
                  <a:pt x="220460" y="315473"/>
                  <a:pt x="216575" y="310342"/>
                </a:cubicBezTo>
                <a:lnTo>
                  <a:pt x="215336" y="308904"/>
                </a:lnTo>
                <a:lnTo>
                  <a:pt x="145618" y="239186"/>
                </a:lnTo>
                <a:cubicBezTo>
                  <a:pt x="173198" y="203658"/>
                  <a:pt x="166753" y="152500"/>
                  <a:pt x="131225" y="124920"/>
                </a:cubicBezTo>
                <a:cubicBezTo>
                  <a:pt x="98882" y="99814"/>
                  <a:pt x="52926" y="102624"/>
                  <a:pt x="23884" y="131486"/>
                </a:cubicBezTo>
                <a:close/>
                <a:moveTo>
                  <a:pt x="242277" y="239666"/>
                </a:moveTo>
                <a:cubicBezTo>
                  <a:pt x="238559" y="260938"/>
                  <a:pt x="233220" y="280260"/>
                  <a:pt x="226542" y="296756"/>
                </a:cubicBezTo>
                <a:lnTo>
                  <a:pt x="227021" y="297219"/>
                </a:lnTo>
                <a:lnTo>
                  <a:pt x="229088" y="299533"/>
                </a:lnTo>
                <a:cubicBezTo>
                  <a:pt x="232724" y="304408"/>
                  <a:pt x="234773" y="309846"/>
                  <a:pt x="235335" y="315268"/>
                </a:cubicBezTo>
                <a:cubicBezTo>
                  <a:pt x="269128" y="299559"/>
                  <a:pt x="296645" y="272926"/>
                  <a:pt x="313450" y="239666"/>
                </a:cubicBezTo>
                <a:lnTo>
                  <a:pt x="242277" y="239666"/>
                </a:lnTo>
                <a:close/>
                <a:moveTo>
                  <a:pt x="169485" y="239649"/>
                </a:moveTo>
                <a:lnTo>
                  <a:pt x="207237" y="277450"/>
                </a:lnTo>
                <a:cubicBezTo>
                  <a:pt x="210575" y="267533"/>
                  <a:pt x="213534" y="256492"/>
                  <a:pt x="215997" y="244525"/>
                </a:cubicBezTo>
                <a:lnTo>
                  <a:pt x="216939" y="239666"/>
                </a:lnTo>
                <a:lnTo>
                  <a:pt x="169502" y="239649"/>
                </a:lnTo>
                <a:close/>
                <a:moveTo>
                  <a:pt x="120957" y="149568"/>
                </a:moveTo>
                <a:cubicBezTo>
                  <a:pt x="143099" y="171057"/>
                  <a:pt x="143628" y="206425"/>
                  <a:pt x="122138" y="228567"/>
                </a:cubicBezTo>
                <a:cubicBezTo>
                  <a:pt x="100650" y="250708"/>
                  <a:pt x="65281" y="251237"/>
                  <a:pt x="43139" y="229748"/>
                </a:cubicBezTo>
                <a:cubicBezTo>
                  <a:pt x="42737" y="229357"/>
                  <a:pt x="42340" y="228962"/>
                  <a:pt x="41950" y="228558"/>
                </a:cubicBezTo>
                <a:cubicBezTo>
                  <a:pt x="20224" y="206650"/>
                  <a:pt x="20372" y="171277"/>
                  <a:pt x="42281" y="149551"/>
                </a:cubicBezTo>
                <a:cubicBezTo>
                  <a:pt x="64060" y="127954"/>
                  <a:pt x="99178" y="127954"/>
                  <a:pt x="120957" y="149551"/>
                </a:cubicBezTo>
                <a:close/>
                <a:moveTo>
                  <a:pt x="222377" y="132213"/>
                </a:moveTo>
                <a:lnTo>
                  <a:pt x="161221" y="132213"/>
                </a:lnTo>
                <a:cubicBezTo>
                  <a:pt x="178270" y="156160"/>
                  <a:pt x="183680" y="186491"/>
                  <a:pt x="175964" y="214856"/>
                </a:cubicBezTo>
                <a:lnTo>
                  <a:pt x="220757" y="214873"/>
                </a:lnTo>
                <a:cubicBezTo>
                  <a:pt x="223645" y="190124"/>
                  <a:pt x="224374" y="165171"/>
                  <a:pt x="222939" y="140295"/>
                </a:cubicBezTo>
                <a:lnTo>
                  <a:pt x="222377" y="132213"/>
                </a:lnTo>
                <a:close/>
                <a:moveTo>
                  <a:pt x="247286" y="132213"/>
                </a:moveTo>
                <a:cubicBezTo>
                  <a:pt x="249018" y="156541"/>
                  <a:pt x="248834" y="180969"/>
                  <a:pt x="246740" y="205270"/>
                </a:cubicBezTo>
                <a:lnTo>
                  <a:pt x="245798" y="214856"/>
                </a:lnTo>
                <a:lnTo>
                  <a:pt x="323516" y="214856"/>
                </a:lnTo>
                <a:cubicBezTo>
                  <a:pt x="331888" y="188109"/>
                  <a:pt x="333355" y="159678"/>
                  <a:pt x="327780" y="132213"/>
                </a:cubicBezTo>
                <a:lnTo>
                  <a:pt x="247286" y="132213"/>
                </a:lnTo>
                <a:close/>
                <a:moveTo>
                  <a:pt x="212658" y="6711"/>
                </a:moveTo>
                <a:cubicBezTo>
                  <a:pt x="227203" y="29024"/>
                  <a:pt x="238046" y="61735"/>
                  <a:pt x="243782" y="100164"/>
                </a:cubicBezTo>
                <a:lnTo>
                  <a:pt x="244806" y="107436"/>
                </a:lnTo>
                <a:lnTo>
                  <a:pt x="320673" y="107436"/>
                </a:lnTo>
                <a:cubicBezTo>
                  <a:pt x="303354" y="61216"/>
                  <a:pt x="266338" y="25116"/>
                  <a:pt x="219699" y="8959"/>
                </a:cubicBezTo>
                <a:lnTo>
                  <a:pt x="214675" y="7306"/>
                </a:lnTo>
                <a:lnTo>
                  <a:pt x="212658" y="6711"/>
                </a:lnTo>
                <a:close/>
                <a:moveTo>
                  <a:pt x="165783" y="0"/>
                </a:moveTo>
                <a:cubicBezTo>
                  <a:pt x="144676" y="0"/>
                  <a:pt x="123453" y="39371"/>
                  <a:pt x="113585" y="96511"/>
                </a:cubicBezTo>
                <a:cubicBezTo>
                  <a:pt x="121255" y="99155"/>
                  <a:pt x="128659" y="102792"/>
                  <a:pt x="135585" y="107387"/>
                </a:cubicBezTo>
                <a:lnTo>
                  <a:pt x="219683" y="107403"/>
                </a:lnTo>
                <a:cubicBezTo>
                  <a:pt x="210757" y="44446"/>
                  <a:pt x="188196" y="0"/>
                  <a:pt x="165783" y="0"/>
                </a:cubicBezTo>
                <a:close/>
                <a:moveTo>
                  <a:pt x="118891" y="6694"/>
                </a:moveTo>
                <a:cubicBezTo>
                  <a:pt x="69093" y="21481"/>
                  <a:pt x="29108" y="58761"/>
                  <a:pt x="10876" y="107403"/>
                </a:cubicBezTo>
                <a:lnTo>
                  <a:pt x="27322" y="107403"/>
                </a:lnTo>
                <a:cubicBezTo>
                  <a:pt x="45573" y="95298"/>
                  <a:pt x="67357" y="89664"/>
                  <a:pt x="89189" y="91404"/>
                </a:cubicBezTo>
                <a:cubicBezTo>
                  <a:pt x="94511" y="60693"/>
                  <a:pt x="103172" y="34049"/>
                  <a:pt x="114428" y="14049"/>
                </a:cubicBezTo>
                <a:lnTo>
                  <a:pt x="117106" y="9504"/>
                </a:lnTo>
                <a:lnTo>
                  <a:pt x="118891" y="6694"/>
                </a:lnTo>
                <a:close/>
              </a:path>
            </a:pathLst>
          </a:custGeom>
          <a:gradFill flip="none" rotWithShape="1">
            <a:gsLst>
              <a:gs pos="97000">
                <a:srgbClr val="818EFF"/>
              </a:gs>
              <a:gs pos="50000">
                <a:srgbClr val="2DB4FF"/>
              </a:gs>
              <a:gs pos="3000">
                <a:srgbClr val="0078D4"/>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sp>
        <p:nvSpPr>
          <p:cNvPr id="37" name="TextBox 36">
            <a:extLst>
              <a:ext uri="{FF2B5EF4-FFF2-40B4-BE49-F238E27FC236}">
                <a16:creationId xmlns:a16="http://schemas.microsoft.com/office/drawing/2014/main" id="{733873F6-D69B-CE8D-E838-EAAEEEE9D9CF}"/>
              </a:ext>
            </a:extLst>
          </p:cNvPr>
          <p:cNvSpPr txBox="1"/>
          <p:nvPr/>
        </p:nvSpPr>
        <p:spPr>
          <a:xfrm>
            <a:off x="8336467" y="2729714"/>
            <a:ext cx="2524814" cy="430887"/>
          </a:xfrm>
          <a:prstGeom prst="rect">
            <a:avLst/>
          </a:prstGeom>
          <a:noFill/>
        </p:spPr>
        <p:txBody>
          <a:bodyPr wrap="square" lIns="0" tIns="0" rIns="0" bIns="0" anchor="t">
            <a:spAutoFit/>
          </a:bodyPr>
          <a:lstStyle/>
          <a:p>
            <a:pPr marL="0" marR="0" lvl="0" indent="0" algn="l" defTabSz="914400" rtl="0" eaLnBrk="1" fontAlgn="auto" latinLnBrk="0" hangingPunct="1">
              <a:lnSpc>
                <a:spcPct val="100000"/>
              </a:lnSpc>
              <a:spcBef>
                <a:spcPts val="0"/>
              </a:spcBef>
              <a:spcAft>
                <a:spcPts val="700"/>
              </a:spcAft>
              <a:buClrTx/>
              <a:buSzTx/>
              <a:buFontTx/>
              <a:buNone/>
              <a:tabLst/>
              <a:defRPr/>
            </a:pPr>
            <a:r>
              <a:rPr lang="en-US" sz="2800" b="1">
                <a:gradFill>
                  <a:gsLst>
                    <a:gs pos="52000">
                      <a:srgbClr val="0078D4"/>
                    </a:gs>
                    <a:gs pos="0">
                      <a:srgbClr val="0078D4"/>
                    </a:gs>
                  </a:gsLst>
                  <a:path path="circle">
                    <a:fillToRect l="100000" t="100000"/>
                  </a:path>
                </a:gradFill>
                <a:latin typeface="Segoe UI Semibold"/>
                <a:cs typeface="Segoe UI Semibold"/>
              </a:rPr>
              <a:t>Extend</a:t>
            </a:r>
            <a:endParaRPr kumimoji="0" lang="en-US" sz="2800" b="1" i="0" u="none" strike="noStrike" kern="1200" cap="none" spc="0" normalizeH="0" baseline="0" noProof="0">
              <a:ln>
                <a:noFill/>
              </a:ln>
              <a:gradFill>
                <a:gsLst>
                  <a:gs pos="52000">
                    <a:srgbClr val="0078D4"/>
                  </a:gs>
                  <a:gs pos="0">
                    <a:srgbClr val="0078D4"/>
                  </a:gs>
                </a:gsLst>
                <a:path path="circle">
                  <a:fillToRect l="100000" t="100000"/>
                </a:path>
              </a:gradFill>
              <a:effectLst/>
              <a:uLnTx/>
              <a:uFillTx/>
              <a:latin typeface="Segoe UI Semibold" panose="020B0502040204020203" pitchFamily="34" charset="0"/>
              <a:ea typeface="+mn-ea"/>
              <a:cs typeface="Segoe UI Semibold" panose="020B0502040204020203" pitchFamily="34" charset="0"/>
            </a:endParaRPr>
          </a:p>
        </p:txBody>
      </p:sp>
      <p:sp>
        <p:nvSpPr>
          <p:cNvPr id="38" name="TextBox 37">
            <a:extLst>
              <a:ext uri="{FF2B5EF4-FFF2-40B4-BE49-F238E27FC236}">
                <a16:creationId xmlns:a16="http://schemas.microsoft.com/office/drawing/2014/main" id="{108803A7-88E6-6F11-F500-375D900BA41B}"/>
              </a:ext>
            </a:extLst>
          </p:cNvPr>
          <p:cNvSpPr txBox="1"/>
          <p:nvPr/>
        </p:nvSpPr>
        <p:spPr>
          <a:xfrm>
            <a:off x="8336467" y="3262012"/>
            <a:ext cx="1786783" cy="553998"/>
          </a:xfrm>
          <a:prstGeom prst="rect">
            <a:avLst/>
          </a:prstGeom>
          <a:noFill/>
        </p:spPr>
        <p:txBody>
          <a:bodyPr wrap="square" lIns="0" tIns="0" rIns="0" bIns="0" anchor="t">
            <a:spAutoFit/>
          </a:bodyPr>
          <a:lstStyle/>
          <a:p>
            <a:pPr marL="0" marR="0" lvl="0" indent="0" algn="l" defTabSz="914400" rtl="0" eaLnBrk="1" fontAlgn="auto" latinLnBrk="0" hangingPunct="1">
              <a:lnSpc>
                <a:spcPct val="100000"/>
              </a:lnSpc>
              <a:spcBef>
                <a:spcPts val="0"/>
              </a:spcBef>
              <a:spcAft>
                <a:spcPts val="700"/>
              </a:spcAft>
              <a:buClrTx/>
              <a:buSzTx/>
              <a:buFontTx/>
              <a:buNone/>
              <a:tabLst/>
              <a:defRPr/>
            </a:pPr>
            <a:r>
              <a:rPr kumimoji="0" lang="en-US" sz="1800" b="1" i="0" u="none" strike="noStrike" kern="1200" cap="none" spc="0" normalizeH="0" baseline="0" noProof="0">
                <a:ln>
                  <a:noFill/>
                </a:ln>
                <a:solidFill>
                  <a:prstClr val="black"/>
                </a:solidFill>
                <a:effectLst/>
                <a:uLnTx/>
                <a:uFillTx/>
                <a:latin typeface="Segoe UI Semibold" panose="020B0502040204020203" pitchFamily="34" charset="0"/>
                <a:ea typeface="+mn-ea"/>
                <a:cs typeface="Segoe UI Semibold" panose="020B0502040204020203" pitchFamily="34" charset="0"/>
              </a:rPr>
              <a:t>Scale Copilot users and skills</a:t>
            </a:r>
          </a:p>
        </p:txBody>
      </p:sp>
      <p:sp>
        <p:nvSpPr>
          <p:cNvPr id="39" name="TextBox 38">
            <a:extLst>
              <a:ext uri="{FF2B5EF4-FFF2-40B4-BE49-F238E27FC236}">
                <a16:creationId xmlns:a16="http://schemas.microsoft.com/office/drawing/2014/main" id="{E78A7F29-F9F8-84D4-E018-200CDCC38650}"/>
              </a:ext>
            </a:extLst>
          </p:cNvPr>
          <p:cNvSpPr txBox="1"/>
          <p:nvPr/>
        </p:nvSpPr>
        <p:spPr>
          <a:xfrm>
            <a:off x="8635046" y="3931921"/>
            <a:ext cx="1963313" cy="1317284"/>
          </a:xfrm>
          <a:prstGeom prst="rect">
            <a:avLst/>
          </a:prstGeom>
          <a:noFill/>
        </p:spPr>
        <p:txBody>
          <a:bodyPr wrap="square" lIns="0" tIns="0" rIns="0" bIns="0" anchor="t">
            <a:spAutoFit/>
          </a:bodyPr>
          <a:lstStyle/>
          <a:p>
            <a:pPr marL="0" marR="0" lvl="0" indent="0" algn="l" defTabSz="932472" rtl="0" eaLnBrk="1" fontAlgn="base" latinLnBrk="0" hangingPunct="1">
              <a:lnSpc>
                <a:spcPct val="90000"/>
              </a:lnSpc>
              <a:spcBef>
                <a:spcPts val="600"/>
              </a:spcBef>
              <a:spcAft>
                <a:spcPct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Segoe UI"/>
                <a:ea typeface="+mn-ea"/>
                <a:cs typeface="Segoe UI" pitchFamily="34" charset="0"/>
              </a:rPr>
              <a:t>Extend throughout organization</a:t>
            </a:r>
          </a:p>
          <a:p>
            <a:pPr marL="0" marR="0" lvl="0" indent="0" algn="l" defTabSz="932472" rtl="0" eaLnBrk="1" fontAlgn="base" latinLnBrk="0" hangingPunct="1">
              <a:lnSpc>
                <a:spcPct val="90000"/>
              </a:lnSpc>
              <a:spcBef>
                <a:spcPts val="600"/>
              </a:spcBef>
              <a:spcAft>
                <a:spcPct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Segoe UI"/>
                <a:ea typeface="+mn-ea"/>
                <a:cs typeface="Segoe UI" pitchFamily="34" charset="0"/>
              </a:rPr>
              <a:t>Identify high value user cohorts for advanced skill building</a:t>
            </a:r>
          </a:p>
          <a:p>
            <a:pPr marL="0" marR="0" lvl="0" indent="0" algn="l" defTabSz="932472" rtl="0" eaLnBrk="1" fontAlgn="base" latinLnBrk="0" hangingPunct="1">
              <a:lnSpc>
                <a:spcPct val="90000"/>
              </a:lnSpc>
              <a:spcBef>
                <a:spcPts val="600"/>
              </a:spcBef>
              <a:spcAft>
                <a:spcPct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Segoe UI"/>
                <a:ea typeface="+mn-ea"/>
                <a:cs typeface="Segoe UI" pitchFamily="34" charset="0"/>
              </a:rPr>
              <a:t>Optimize usage patterns</a:t>
            </a:r>
          </a:p>
        </p:txBody>
      </p:sp>
      <p:sp>
        <p:nvSpPr>
          <p:cNvPr id="40" name="Graphic 17">
            <a:extLst>
              <a:ext uri="{FF2B5EF4-FFF2-40B4-BE49-F238E27FC236}">
                <a16:creationId xmlns:a16="http://schemas.microsoft.com/office/drawing/2014/main" id="{695903B7-91AC-9A9F-606C-322BA26B522D}"/>
              </a:ext>
              <a:ext uri="{C183D7F6-B498-43B3-948B-1728B52AA6E4}">
                <adec:decorative xmlns:adec="http://schemas.microsoft.com/office/drawing/2017/decorative" val="1"/>
              </a:ext>
            </a:extLst>
          </p:cNvPr>
          <p:cNvSpPr>
            <a:spLocks noChangeAspect="1"/>
          </p:cNvSpPr>
          <p:nvPr/>
        </p:nvSpPr>
        <p:spPr>
          <a:xfrm>
            <a:off x="8336467" y="3931921"/>
            <a:ext cx="180000" cy="180000"/>
          </a:xfrm>
          <a:custGeom>
            <a:avLst/>
            <a:gdLst>
              <a:gd name="connsiteX0" fmla="*/ 131987 w 263973"/>
              <a:gd name="connsiteY0" fmla="*/ 0 h 263973"/>
              <a:gd name="connsiteX1" fmla="*/ 263973 w 263973"/>
              <a:gd name="connsiteY1" fmla="*/ 131987 h 263973"/>
              <a:gd name="connsiteX2" fmla="*/ 131987 w 263973"/>
              <a:gd name="connsiteY2" fmla="*/ 263973 h 263973"/>
              <a:gd name="connsiteX3" fmla="*/ 0 w 263973"/>
              <a:gd name="connsiteY3" fmla="*/ 131987 h 263973"/>
              <a:gd name="connsiteX4" fmla="*/ 131987 w 263973"/>
              <a:gd name="connsiteY4" fmla="*/ 0 h 263973"/>
              <a:gd name="connsiteX5" fmla="*/ 174482 w 263973"/>
              <a:gd name="connsiteY5" fmla="*/ 91990 h 263973"/>
              <a:gd name="connsiteX6" fmla="*/ 115488 w 263973"/>
              <a:gd name="connsiteY6" fmla="*/ 150984 h 263973"/>
              <a:gd name="connsiteX7" fmla="*/ 89491 w 263973"/>
              <a:gd name="connsiteY7" fmla="*/ 124987 h 263973"/>
              <a:gd name="connsiteX8" fmla="*/ 75492 w 263973"/>
              <a:gd name="connsiteY8" fmla="*/ 124987 h 263973"/>
              <a:gd name="connsiteX9" fmla="*/ 75492 w 263973"/>
              <a:gd name="connsiteY9" fmla="*/ 138986 h 263973"/>
              <a:gd name="connsiteX10" fmla="*/ 108489 w 263973"/>
              <a:gd name="connsiteY10" fmla="*/ 171983 h 263973"/>
              <a:gd name="connsiteX11" fmla="*/ 122488 w 263973"/>
              <a:gd name="connsiteY11" fmla="*/ 171983 h 263973"/>
              <a:gd name="connsiteX12" fmla="*/ 188481 w 263973"/>
              <a:gd name="connsiteY12" fmla="*/ 105989 h 263973"/>
              <a:gd name="connsiteX13" fmla="*/ 188481 w 263973"/>
              <a:gd name="connsiteY13" fmla="*/ 91990 h 263973"/>
              <a:gd name="connsiteX14" fmla="*/ 174482 w 263973"/>
              <a:gd name="connsiteY14" fmla="*/ 91990 h 26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3973" h="263973">
                <a:moveTo>
                  <a:pt x="131987" y="0"/>
                </a:moveTo>
                <a:cubicBezTo>
                  <a:pt x="204880" y="0"/>
                  <a:pt x="263973" y="59092"/>
                  <a:pt x="263973" y="131987"/>
                </a:cubicBezTo>
                <a:cubicBezTo>
                  <a:pt x="263973" y="204880"/>
                  <a:pt x="204880" y="263973"/>
                  <a:pt x="131987" y="263973"/>
                </a:cubicBezTo>
                <a:cubicBezTo>
                  <a:pt x="59092" y="263973"/>
                  <a:pt x="0" y="204880"/>
                  <a:pt x="0" y="131987"/>
                </a:cubicBezTo>
                <a:cubicBezTo>
                  <a:pt x="0" y="59092"/>
                  <a:pt x="59092" y="0"/>
                  <a:pt x="131987" y="0"/>
                </a:cubicBezTo>
                <a:close/>
                <a:moveTo>
                  <a:pt x="174482" y="91990"/>
                </a:moveTo>
                <a:lnTo>
                  <a:pt x="115488" y="150984"/>
                </a:lnTo>
                <a:lnTo>
                  <a:pt x="89491" y="124987"/>
                </a:lnTo>
                <a:cubicBezTo>
                  <a:pt x="85626" y="121122"/>
                  <a:pt x="79358" y="121122"/>
                  <a:pt x="75492" y="124987"/>
                </a:cubicBezTo>
                <a:cubicBezTo>
                  <a:pt x="71626" y="128853"/>
                  <a:pt x="71626" y="135120"/>
                  <a:pt x="75492" y="138986"/>
                </a:cubicBezTo>
                <a:lnTo>
                  <a:pt x="108489" y="171983"/>
                </a:lnTo>
                <a:cubicBezTo>
                  <a:pt x="112355" y="175848"/>
                  <a:pt x="118622" y="175848"/>
                  <a:pt x="122488" y="171983"/>
                </a:cubicBezTo>
                <a:lnTo>
                  <a:pt x="188481" y="105989"/>
                </a:lnTo>
                <a:cubicBezTo>
                  <a:pt x="192347" y="102124"/>
                  <a:pt x="192347" y="95856"/>
                  <a:pt x="188481" y="91990"/>
                </a:cubicBezTo>
                <a:cubicBezTo>
                  <a:pt x="184615" y="88125"/>
                  <a:pt x="178348" y="88125"/>
                  <a:pt x="174482" y="91990"/>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endParaRPr>
          </a:p>
        </p:txBody>
      </p:sp>
      <p:sp>
        <p:nvSpPr>
          <p:cNvPr id="41" name="Graphic 17">
            <a:extLst>
              <a:ext uri="{FF2B5EF4-FFF2-40B4-BE49-F238E27FC236}">
                <a16:creationId xmlns:a16="http://schemas.microsoft.com/office/drawing/2014/main" id="{F9E22BA5-97B4-1C88-A9E8-A064821328AF}"/>
              </a:ext>
              <a:ext uri="{C183D7F6-B498-43B3-948B-1728B52AA6E4}">
                <adec:decorative xmlns:adec="http://schemas.microsoft.com/office/drawing/2017/decorative" val="1"/>
              </a:ext>
            </a:extLst>
          </p:cNvPr>
          <p:cNvSpPr>
            <a:spLocks noChangeAspect="1"/>
          </p:cNvSpPr>
          <p:nvPr/>
        </p:nvSpPr>
        <p:spPr>
          <a:xfrm>
            <a:off x="8336467" y="4392838"/>
            <a:ext cx="180000" cy="180000"/>
          </a:xfrm>
          <a:custGeom>
            <a:avLst/>
            <a:gdLst>
              <a:gd name="connsiteX0" fmla="*/ 131987 w 263973"/>
              <a:gd name="connsiteY0" fmla="*/ 0 h 263973"/>
              <a:gd name="connsiteX1" fmla="*/ 263973 w 263973"/>
              <a:gd name="connsiteY1" fmla="*/ 131987 h 263973"/>
              <a:gd name="connsiteX2" fmla="*/ 131987 w 263973"/>
              <a:gd name="connsiteY2" fmla="*/ 263973 h 263973"/>
              <a:gd name="connsiteX3" fmla="*/ 0 w 263973"/>
              <a:gd name="connsiteY3" fmla="*/ 131987 h 263973"/>
              <a:gd name="connsiteX4" fmla="*/ 131987 w 263973"/>
              <a:gd name="connsiteY4" fmla="*/ 0 h 263973"/>
              <a:gd name="connsiteX5" fmla="*/ 174482 w 263973"/>
              <a:gd name="connsiteY5" fmla="*/ 91990 h 263973"/>
              <a:gd name="connsiteX6" fmla="*/ 115488 w 263973"/>
              <a:gd name="connsiteY6" fmla="*/ 150984 h 263973"/>
              <a:gd name="connsiteX7" fmla="*/ 89491 w 263973"/>
              <a:gd name="connsiteY7" fmla="*/ 124987 h 263973"/>
              <a:gd name="connsiteX8" fmla="*/ 75492 w 263973"/>
              <a:gd name="connsiteY8" fmla="*/ 124987 h 263973"/>
              <a:gd name="connsiteX9" fmla="*/ 75492 w 263973"/>
              <a:gd name="connsiteY9" fmla="*/ 138986 h 263973"/>
              <a:gd name="connsiteX10" fmla="*/ 108489 w 263973"/>
              <a:gd name="connsiteY10" fmla="*/ 171983 h 263973"/>
              <a:gd name="connsiteX11" fmla="*/ 122488 w 263973"/>
              <a:gd name="connsiteY11" fmla="*/ 171983 h 263973"/>
              <a:gd name="connsiteX12" fmla="*/ 188481 w 263973"/>
              <a:gd name="connsiteY12" fmla="*/ 105989 h 263973"/>
              <a:gd name="connsiteX13" fmla="*/ 188481 w 263973"/>
              <a:gd name="connsiteY13" fmla="*/ 91990 h 263973"/>
              <a:gd name="connsiteX14" fmla="*/ 174482 w 263973"/>
              <a:gd name="connsiteY14" fmla="*/ 91990 h 26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3973" h="263973">
                <a:moveTo>
                  <a:pt x="131987" y="0"/>
                </a:moveTo>
                <a:cubicBezTo>
                  <a:pt x="204880" y="0"/>
                  <a:pt x="263973" y="59092"/>
                  <a:pt x="263973" y="131987"/>
                </a:cubicBezTo>
                <a:cubicBezTo>
                  <a:pt x="263973" y="204880"/>
                  <a:pt x="204880" y="263973"/>
                  <a:pt x="131987" y="263973"/>
                </a:cubicBezTo>
                <a:cubicBezTo>
                  <a:pt x="59092" y="263973"/>
                  <a:pt x="0" y="204880"/>
                  <a:pt x="0" y="131987"/>
                </a:cubicBezTo>
                <a:cubicBezTo>
                  <a:pt x="0" y="59092"/>
                  <a:pt x="59092" y="0"/>
                  <a:pt x="131987" y="0"/>
                </a:cubicBezTo>
                <a:close/>
                <a:moveTo>
                  <a:pt x="174482" y="91990"/>
                </a:moveTo>
                <a:lnTo>
                  <a:pt x="115488" y="150984"/>
                </a:lnTo>
                <a:lnTo>
                  <a:pt x="89491" y="124987"/>
                </a:lnTo>
                <a:cubicBezTo>
                  <a:pt x="85626" y="121122"/>
                  <a:pt x="79358" y="121122"/>
                  <a:pt x="75492" y="124987"/>
                </a:cubicBezTo>
                <a:cubicBezTo>
                  <a:pt x="71626" y="128853"/>
                  <a:pt x="71626" y="135120"/>
                  <a:pt x="75492" y="138986"/>
                </a:cubicBezTo>
                <a:lnTo>
                  <a:pt x="108489" y="171983"/>
                </a:lnTo>
                <a:cubicBezTo>
                  <a:pt x="112355" y="175848"/>
                  <a:pt x="118622" y="175848"/>
                  <a:pt x="122488" y="171983"/>
                </a:cubicBezTo>
                <a:lnTo>
                  <a:pt x="188481" y="105989"/>
                </a:lnTo>
                <a:cubicBezTo>
                  <a:pt x="192347" y="102124"/>
                  <a:pt x="192347" y="95856"/>
                  <a:pt x="188481" y="91990"/>
                </a:cubicBezTo>
                <a:cubicBezTo>
                  <a:pt x="184615" y="88125"/>
                  <a:pt x="178348" y="88125"/>
                  <a:pt x="174482" y="91990"/>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endParaRPr>
          </a:p>
        </p:txBody>
      </p:sp>
      <p:sp>
        <p:nvSpPr>
          <p:cNvPr id="42" name="Graphic 17">
            <a:extLst>
              <a:ext uri="{FF2B5EF4-FFF2-40B4-BE49-F238E27FC236}">
                <a16:creationId xmlns:a16="http://schemas.microsoft.com/office/drawing/2014/main" id="{3321571E-33F0-2E00-F8C5-C89CA4EE3D16}"/>
              </a:ext>
              <a:ext uri="{C183D7F6-B498-43B3-948B-1728B52AA6E4}">
                <adec:decorative xmlns:adec="http://schemas.microsoft.com/office/drawing/2017/decorative" val="1"/>
              </a:ext>
            </a:extLst>
          </p:cNvPr>
          <p:cNvSpPr>
            <a:spLocks noChangeAspect="1"/>
          </p:cNvSpPr>
          <p:nvPr/>
        </p:nvSpPr>
        <p:spPr>
          <a:xfrm>
            <a:off x="8336467" y="5043401"/>
            <a:ext cx="180000" cy="180000"/>
          </a:xfrm>
          <a:custGeom>
            <a:avLst/>
            <a:gdLst>
              <a:gd name="connsiteX0" fmla="*/ 131987 w 263973"/>
              <a:gd name="connsiteY0" fmla="*/ 0 h 263973"/>
              <a:gd name="connsiteX1" fmla="*/ 263973 w 263973"/>
              <a:gd name="connsiteY1" fmla="*/ 131987 h 263973"/>
              <a:gd name="connsiteX2" fmla="*/ 131987 w 263973"/>
              <a:gd name="connsiteY2" fmla="*/ 263973 h 263973"/>
              <a:gd name="connsiteX3" fmla="*/ 0 w 263973"/>
              <a:gd name="connsiteY3" fmla="*/ 131987 h 263973"/>
              <a:gd name="connsiteX4" fmla="*/ 131987 w 263973"/>
              <a:gd name="connsiteY4" fmla="*/ 0 h 263973"/>
              <a:gd name="connsiteX5" fmla="*/ 174482 w 263973"/>
              <a:gd name="connsiteY5" fmla="*/ 91990 h 263973"/>
              <a:gd name="connsiteX6" fmla="*/ 115488 w 263973"/>
              <a:gd name="connsiteY6" fmla="*/ 150984 h 263973"/>
              <a:gd name="connsiteX7" fmla="*/ 89491 w 263973"/>
              <a:gd name="connsiteY7" fmla="*/ 124987 h 263973"/>
              <a:gd name="connsiteX8" fmla="*/ 75492 w 263973"/>
              <a:gd name="connsiteY8" fmla="*/ 124987 h 263973"/>
              <a:gd name="connsiteX9" fmla="*/ 75492 w 263973"/>
              <a:gd name="connsiteY9" fmla="*/ 138986 h 263973"/>
              <a:gd name="connsiteX10" fmla="*/ 108489 w 263973"/>
              <a:gd name="connsiteY10" fmla="*/ 171983 h 263973"/>
              <a:gd name="connsiteX11" fmla="*/ 122488 w 263973"/>
              <a:gd name="connsiteY11" fmla="*/ 171983 h 263973"/>
              <a:gd name="connsiteX12" fmla="*/ 188481 w 263973"/>
              <a:gd name="connsiteY12" fmla="*/ 105989 h 263973"/>
              <a:gd name="connsiteX13" fmla="*/ 188481 w 263973"/>
              <a:gd name="connsiteY13" fmla="*/ 91990 h 263973"/>
              <a:gd name="connsiteX14" fmla="*/ 174482 w 263973"/>
              <a:gd name="connsiteY14" fmla="*/ 91990 h 26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3973" h="263973">
                <a:moveTo>
                  <a:pt x="131987" y="0"/>
                </a:moveTo>
                <a:cubicBezTo>
                  <a:pt x="204880" y="0"/>
                  <a:pt x="263973" y="59092"/>
                  <a:pt x="263973" y="131987"/>
                </a:cubicBezTo>
                <a:cubicBezTo>
                  <a:pt x="263973" y="204880"/>
                  <a:pt x="204880" y="263973"/>
                  <a:pt x="131987" y="263973"/>
                </a:cubicBezTo>
                <a:cubicBezTo>
                  <a:pt x="59092" y="263973"/>
                  <a:pt x="0" y="204880"/>
                  <a:pt x="0" y="131987"/>
                </a:cubicBezTo>
                <a:cubicBezTo>
                  <a:pt x="0" y="59092"/>
                  <a:pt x="59092" y="0"/>
                  <a:pt x="131987" y="0"/>
                </a:cubicBezTo>
                <a:close/>
                <a:moveTo>
                  <a:pt x="174482" y="91990"/>
                </a:moveTo>
                <a:lnTo>
                  <a:pt x="115488" y="150984"/>
                </a:lnTo>
                <a:lnTo>
                  <a:pt x="89491" y="124987"/>
                </a:lnTo>
                <a:cubicBezTo>
                  <a:pt x="85626" y="121122"/>
                  <a:pt x="79358" y="121122"/>
                  <a:pt x="75492" y="124987"/>
                </a:cubicBezTo>
                <a:cubicBezTo>
                  <a:pt x="71626" y="128853"/>
                  <a:pt x="71626" y="135120"/>
                  <a:pt x="75492" y="138986"/>
                </a:cubicBezTo>
                <a:lnTo>
                  <a:pt x="108489" y="171983"/>
                </a:lnTo>
                <a:cubicBezTo>
                  <a:pt x="112355" y="175848"/>
                  <a:pt x="118622" y="175848"/>
                  <a:pt x="122488" y="171983"/>
                </a:cubicBezTo>
                <a:lnTo>
                  <a:pt x="188481" y="105989"/>
                </a:lnTo>
                <a:cubicBezTo>
                  <a:pt x="192347" y="102124"/>
                  <a:pt x="192347" y="95856"/>
                  <a:pt x="188481" y="91990"/>
                </a:cubicBezTo>
                <a:cubicBezTo>
                  <a:pt x="184615" y="88125"/>
                  <a:pt x="178348" y="88125"/>
                  <a:pt x="174482" y="91990"/>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endParaRPr>
          </a:p>
        </p:txBody>
      </p:sp>
      <p:sp>
        <p:nvSpPr>
          <p:cNvPr id="53" name="Graphic 51">
            <a:extLst>
              <a:ext uri="{FF2B5EF4-FFF2-40B4-BE49-F238E27FC236}">
                <a16:creationId xmlns:a16="http://schemas.microsoft.com/office/drawing/2014/main" id="{05E063DB-12A3-3C38-E2E0-15C5913A5773}"/>
              </a:ext>
              <a:ext uri="{C183D7F6-B498-43B3-948B-1728B52AA6E4}">
                <adec:decorative xmlns:adec="http://schemas.microsoft.com/office/drawing/2017/decorative" val="1"/>
              </a:ext>
            </a:extLst>
          </p:cNvPr>
          <p:cNvSpPr>
            <a:spLocks noChangeAspect="1"/>
          </p:cNvSpPr>
          <p:nvPr/>
        </p:nvSpPr>
        <p:spPr>
          <a:xfrm>
            <a:off x="8336467" y="2223655"/>
            <a:ext cx="351684" cy="351665"/>
          </a:xfrm>
          <a:custGeom>
            <a:avLst/>
            <a:gdLst>
              <a:gd name="connsiteX0" fmla="*/ 145701 w 276106"/>
              <a:gd name="connsiteY0" fmla="*/ 0 h 276091"/>
              <a:gd name="connsiteX1" fmla="*/ 261595 w 276106"/>
              <a:gd name="connsiteY1" fmla="*/ 15 h 276091"/>
              <a:gd name="connsiteX2" fmla="*/ 263451 w 276106"/>
              <a:gd name="connsiteY2" fmla="*/ 230 h 276091"/>
              <a:gd name="connsiteX3" fmla="*/ 264801 w 276106"/>
              <a:gd name="connsiteY3" fmla="*/ 537 h 276091"/>
              <a:gd name="connsiteX4" fmla="*/ 266397 w 276106"/>
              <a:gd name="connsiteY4" fmla="*/ 1058 h 276091"/>
              <a:gd name="connsiteX5" fmla="*/ 267777 w 276106"/>
              <a:gd name="connsiteY5" fmla="*/ 1672 h 276091"/>
              <a:gd name="connsiteX6" fmla="*/ 268744 w 276106"/>
              <a:gd name="connsiteY6" fmla="*/ 2224 h 276091"/>
              <a:gd name="connsiteX7" fmla="*/ 269710 w 276106"/>
              <a:gd name="connsiteY7" fmla="*/ 2869 h 276091"/>
              <a:gd name="connsiteX8" fmla="*/ 270692 w 276106"/>
              <a:gd name="connsiteY8" fmla="*/ 3636 h 276091"/>
              <a:gd name="connsiteX9" fmla="*/ 271658 w 276106"/>
              <a:gd name="connsiteY9" fmla="*/ 4525 h 276091"/>
              <a:gd name="connsiteX10" fmla="*/ 273100 w 276106"/>
              <a:gd name="connsiteY10" fmla="*/ 6213 h 276091"/>
              <a:gd name="connsiteX11" fmla="*/ 274205 w 276106"/>
              <a:gd name="connsiteY11" fmla="*/ 7900 h 276091"/>
              <a:gd name="connsiteX12" fmla="*/ 275018 w 276106"/>
              <a:gd name="connsiteY12" fmla="*/ 9649 h 276091"/>
              <a:gd name="connsiteX13" fmla="*/ 275555 w 276106"/>
              <a:gd name="connsiteY13" fmla="*/ 11260 h 276091"/>
              <a:gd name="connsiteX14" fmla="*/ 275800 w 276106"/>
              <a:gd name="connsiteY14" fmla="*/ 12257 h 276091"/>
              <a:gd name="connsiteX15" fmla="*/ 275954 w 276106"/>
              <a:gd name="connsiteY15" fmla="*/ 13070 h 276091"/>
              <a:gd name="connsiteX16" fmla="*/ 276107 w 276106"/>
              <a:gd name="connsiteY16" fmla="*/ 15340 h 276091"/>
              <a:gd name="connsiteX17" fmla="*/ 276107 w 276106"/>
              <a:gd name="connsiteY17" fmla="*/ 130452 h 276091"/>
              <a:gd name="connsiteX18" fmla="*/ 260750 w 276106"/>
              <a:gd name="connsiteY18" fmla="*/ 145776 h 276091"/>
              <a:gd name="connsiteX19" fmla="*/ 245534 w 276106"/>
              <a:gd name="connsiteY19" fmla="*/ 132247 h 276091"/>
              <a:gd name="connsiteX20" fmla="*/ 245427 w 276106"/>
              <a:gd name="connsiteY20" fmla="*/ 130452 h 276091"/>
              <a:gd name="connsiteX21" fmla="*/ 245427 w 276106"/>
              <a:gd name="connsiteY21" fmla="*/ 52371 h 276091"/>
              <a:gd name="connsiteX22" fmla="*/ 52371 w 276106"/>
              <a:gd name="connsiteY22" fmla="*/ 245411 h 276091"/>
              <a:gd name="connsiteX23" fmla="*/ 130422 w 276106"/>
              <a:gd name="connsiteY23" fmla="*/ 245411 h 276091"/>
              <a:gd name="connsiteX24" fmla="*/ 145655 w 276106"/>
              <a:gd name="connsiteY24" fmla="*/ 258972 h 276091"/>
              <a:gd name="connsiteX25" fmla="*/ 145747 w 276106"/>
              <a:gd name="connsiteY25" fmla="*/ 260751 h 276091"/>
              <a:gd name="connsiteX26" fmla="*/ 132186 w 276106"/>
              <a:gd name="connsiteY26" fmla="*/ 276000 h 276091"/>
              <a:gd name="connsiteX27" fmla="*/ 130406 w 276106"/>
              <a:gd name="connsiteY27" fmla="*/ 276092 h 276091"/>
              <a:gd name="connsiteX28" fmla="*/ 14435 w 276106"/>
              <a:gd name="connsiteY28" fmla="*/ 276092 h 276091"/>
              <a:gd name="connsiteX29" fmla="*/ 12962 w 276106"/>
              <a:gd name="connsiteY29" fmla="*/ 275938 h 276091"/>
              <a:gd name="connsiteX30" fmla="*/ 11781 w 276106"/>
              <a:gd name="connsiteY30" fmla="*/ 275708 h 276091"/>
              <a:gd name="connsiteX31" fmla="*/ 10600 w 276106"/>
              <a:gd name="connsiteY31" fmla="*/ 275371 h 276091"/>
              <a:gd name="connsiteX32" fmla="*/ 9526 w 276106"/>
              <a:gd name="connsiteY32" fmla="*/ 274972 h 276091"/>
              <a:gd name="connsiteX33" fmla="*/ 8146 w 276106"/>
              <a:gd name="connsiteY33" fmla="*/ 274327 h 276091"/>
              <a:gd name="connsiteX34" fmla="*/ 6780 w 276106"/>
              <a:gd name="connsiteY34" fmla="*/ 273514 h 276091"/>
              <a:gd name="connsiteX35" fmla="*/ 5384 w 276106"/>
              <a:gd name="connsiteY35" fmla="*/ 272441 h 276091"/>
              <a:gd name="connsiteX36" fmla="*/ 5875 w 276106"/>
              <a:gd name="connsiteY36" fmla="*/ 272855 h 276091"/>
              <a:gd name="connsiteX37" fmla="*/ 3329 w 276106"/>
              <a:gd name="connsiteY37" fmla="*/ 270308 h 276091"/>
              <a:gd name="connsiteX38" fmla="*/ 2546 w 276106"/>
              <a:gd name="connsiteY38" fmla="*/ 269235 h 276091"/>
              <a:gd name="connsiteX39" fmla="*/ 1933 w 276106"/>
              <a:gd name="connsiteY39" fmla="*/ 268253 h 276091"/>
              <a:gd name="connsiteX40" fmla="*/ 1442 w 276106"/>
              <a:gd name="connsiteY40" fmla="*/ 267271 h 276091"/>
              <a:gd name="connsiteX41" fmla="*/ 920 w 276106"/>
              <a:gd name="connsiteY41" fmla="*/ 266013 h 276091"/>
              <a:gd name="connsiteX42" fmla="*/ 537 w 276106"/>
              <a:gd name="connsiteY42" fmla="*/ 264786 h 276091"/>
              <a:gd name="connsiteX43" fmla="*/ 169 w 276106"/>
              <a:gd name="connsiteY43" fmla="*/ 263083 h 276091"/>
              <a:gd name="connsiteX44" fmla="*/ 61 w 276106"/>
              <a:gd name="connsiteY44" fmla="*/ 262147 h 276091"/>
              <a:gd name="connsiteX45" fmla="*/ 0 w 276106"/>
              <a:gd name="connsiteY45" fmla="*/ 260767 h 276091"/>
              <a:gd name="connsiteX46" fmla="*/ 0 w 276106"/>
              <a:gd name="connsiteY46" fmla="*/ 145670 h 276091"/>
              <a:gd name="connsiteX47" fmla="*/ 15357 w 276106"/>
              <a:gd name="connsiteY47" fmla="*/ 130347 h 276091"/>
              <a:gd name="connsiteX48" fmla="*/ 30573 w 276106"/>
              <a:gd name="connsiteY48" fmla="*/ 143875 h 276091"/>
              <a:gd name="connsiteX49" fmla="*/ 30680 w 276106"/>
              <a:gd name="connsiteY49" fmla="*/ 145670 h 276091"/>
              <a:gd name="connsiteX50" fmla="*/ 30680 w 276106"/>
              <a:gd name="connsiteY50" fmla="*/ 223720 h 276091"/>
              <a:gd name="connsiteX51" fmla="*/ 223720 w 276106"/>
              <a:gd name="connsiteY51" fmla="*/ 30680 h 276091"/>
              <a:gd name="connsiteX52" fmla="*/ 145701 w 276106"/>
              <a:gd name="connsiteY52" fmla="*/ 30680 h 276091"/>
              <a:gd name="connsiteX53" fmla="*/ 130468 w 276106"/>
              <a:gd name="connsiteY53" fmla="*/ 17135 h 276091"/>
              <a:gd name="connsiteX54" fmla="*/ 130360 w 276106"/>
              <a:gd name="connsiteY54" fmla="*/ 15340 h 276091"/>
              <a:gd name="connsiteX55" fmla="*/ 145701 w 276106"/>
              <a:gd name="connsiteY55" fmla="*/ 0 h 276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76106" h="276091">
                <a:moveTo>
                  <a:pt x="145701" y="0"/>
                </a:moveTo>
                <a:lnTo>
                  <a:pt x="261595" y="15"/>
                </a:lnTo>
                <a:lnTo>
                  <a:pt x="263451" y="230"/>
                </a:lnTo>
                <a:lnTo>
                  <a:pt x="264801" y="537"/>
                </a:lnTo>
                <a:lnTo>
                  <a:pt x="266397" y="1058"/>
                </a:lnTo>
                <a:lnTo>
                  <a:pt x="267777" y="1672"/>
                </a:lnTo>
                <a:lnTo>
                  <a:pt x="268744" y="2224"/>
                </a:lnTo>
                <a:lnTo>
                  <a:pt x="269710" y="2869"/>
                </a:lnTo>
                <a:lnTo>
                  <a:pt x="270692" y="3636"/>
                </a:lnTo>
                <a:lnTo>
                  <a:pt x="271658" y="4525"/>
                </a:lnTo>
                <a:lnTo>
                  <a:pt x="273100" y="6213"/>
                </a:lnTo>
                <a:lnTo>
                  <a:pt x="274205" y="7900"/>
                </a:lnTo>
                <a:lnTo>
                  <a:pt x="275018" y="9649"/>
                </a:lnTo>
                <a:lnTo>
                  <a:pt x="275555" y="11260"/>
                </a:lnTo>
                <a:lnTo>
                  <a:pt x="275800" y="12257"/>
                </a:lnTo>
                <a:lnTo>
                  <a:pt x="275954" y="13070"/>
                </a:lnTo>
                <a:lnTo>
                  <a:pt x="276107" y="15340"/>
                </a:lnTo>
                <a:lnTo>
                  <a:pt x="276107" y="130452"/>
                </a:lnTo>
                <a:cubicBezTo>
                  <a:pt x="276098" y="138925"/>
                  <a:pt x="269222" y="145785"/>
                  <a:pt x="260750" y="145776"/>
                </a:cubicBezTo>
                <a:cubicBezTo>
                  <a:pt x="252985" y="145766"/>
                  <a:pt x="246451" y="139957"/>
                  <a:pt x="245534" y="132247"/>
                </a:cubicBezTo>
                <a:lnTo>
                  <a:pt x="245427" y="130452"/>
                </a:lnTo>
                <a:lnTo>
                  <a:pt x="245427" y="52371"/>
                </a:lnTo>
                <a:lnTo>
                  <a:pt x="52371" y="245411"/>
                </a:lnTo>
                <a:lnTo>
                  <a:pt x="130422" y="245411"/>
                </a:lnTo>
                <a:cubicBezTo>
                  <a:pt x="138204" y="245413"/>
                  <a:pt x="144752" y="251242"/>
                  <a:pt x="145655" y="258972"/>
                </a:cubicBezTo>
                <a:lnTo>
                  <a:pt x="145747" y="260751"/>
                </a:lnTo>
                <a:cubicBezTo>
                  <a:pt x="145753" y="268540"/>
                  <a:pt x="139922" y="275096"/>
                  <a:pt x="132186" y="276000"/>
                </a:cubicBezTo>
                <a:lnTo>
                  <a:pt x="130406" y="276092"/>
                </a:lnTo>
                <a:lnTo>
                  <a:pt x="14435" y="276092"/>
                </a:lnTo>
                <a:lnTo>
                  <a:pt x="12962" y="275938"/>
                </a:lnTo>
                <a:lnTo>
                  <a:pt x="11781" y="275708"/>
                </a:lnTo>
                <a:lnTo>
                  <a:pt x="10600" y="275371"/>
                </a:lnTo>
                <a:lnTo>
                  <a:pt x="9526" y="274972"/>
                </a:lnTo>
                <a:lnTo>
                  <a:pt x="8146" y="274327"/>
                </a:lnTo>
                <a:lnTo>
                  <a:pt x="6780" y="273514"/>
                </a:lnTo>
                <a:lnTo>
                  <a:pt x="5384" y="272441"/>
                </a:lnTo>
                <a:lnTo>
                  <a:pt x="5875" y="272855"/>
                </a:lnTo>
                <a:cubicBezTo>
                  <a:pt x="4930" y="272108"/>
                  <a:pt x="4075" y="271253"/>
                  <a:pt x="3329" y="270308"/>
                </a:cubicBezTo>
                <a:lnTo>
                  <a:pt x="2546" y="269235"/>
                </a:lnTo>
                <a:lnTo>
                  <a:pt x="1933" y="268253"/>
                </a:lnTo>
                <a:lnTo>
                  <a:pt x="1442" y="267271"/>
                </a:lnTo>
                <a:lnTo>
                  <a:pt x="920" y="266013"/>
                </a:lnTo>
                <a:lnTo>
                  <a:pt x="537" y="264786"/>
                </a:lnTo>
                <a:lnTo>
                  <a:pt x="169" y="263083"/>
                </a:lnTo>
                <a:lnTo>
                  <a:pt x="61" y="262147"/>
                </a:lnTo>
                <a:lnTo>
                  <a:pt x="0" y="260767"/>
                </a:lnTo>
                <a:lnTo>
                  <a:pt x="0" y="145670"/>
                </a:lnTo>
                <a:cubicBezTo>
                  <a:pt x="9" y="137197"/>
                  <a:pt x="6885" y="130337"/>
                  <a:pt x="15357" y="130347"/>
                </a:cubicBezTo>
                <a:cubicBezTo>
                  <a:pt x="23122" y="130356"/>
                  <a:pt x="29656" y="136165"/>
                  <a:pt x="30573" y="143875"/>
                </a:cubicBezTo>
                <a:lnTo>
                  <a:pt x="30680" y="145670"/>
                </a:lnTo>
                <a:lnTo>
                  <a:pt x="30680" y="223720"/>
                </a:lnTo>
                <a:lnTo>
                  <a:pt x="223720" y="30680"/>
                </a:lnTo>
                <a:lnTo>
                  <a:pt x="145701" y="30680"/>
                </a:lnTo>
                <a:cubicBezTo>
                  <a:pt x="137923" y="30679"/>
                  <a:pt x="131377" y="24859"/>
                  <a:pt x="130468" y="17135"/>
                </a:cubicBezTo>
                <a:lnTo>
                  <a:pt x="130360" y="15340"/>
                </a:lnTo>
                <a:cubicBezTo>
                  <a:pt x="130360" y="6868"/>
                  <a:pt x="137228" y="0"/>
                  <a:pt x="145701" y="0"/>
                </a:cubicBezTo>
                <a:close/>
              </a:path>
            </a:pathLst>
          </a:custGeom>
          <a:gradFill flip="none" rotWithShape="1">
            <a:gsLst>
              <a:gs pos="3000">
                <a:srgbClr val="818EFF"/>
              </a:gs>
              <a:gs pos="50000">
                <a:srgbClr val="D660FF"/>
              </a:gs>
              <a:gs pos="97000">
                <a:srgbClr val="FEA874"/>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spTree>
    <p:extLst>
      <p:ext uri="{BB962C8B-B14F-4D97-AF65-F5344CB8AC3E}">
        <p14:creationId xmlns:p14="http://schemas.microsoft.com/office/powerpoint/2010/main" val="4118056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B38D1-E2F8-742C-4FCE-E6625635BAC6}"/>
              </a:ext>
            </a:extLst>
          </p:cNvPr>
          <p:cNvSpPr>
            <a:spLocks noGrp="1"/>
          </p:cNvSpPr>
          <p:nvPr>
            <p:ph type="title"/>
          </p:nvPr>
        </p:nvSpPr>
        <p:spPr>
          <a:xfrm>
            <a:off x="569912" y="2769057"/>
            <a:ext cx="8193024" cy="1231106"/>
          </a:xfrm>
        </p:spPr>
        <p:txBody>
          <a:bodyPr/>
          <a:lstStyle/>
          <a:p>
            <a:r>
              <a:rPr lang="en-US" dirty="0"/>
              <a:t>Microsoft 365 Copilot Chat</a:t>
            </a:r>
            <a:br>
              <a:rPr lang="en-US" dirty="0"/>
            </a:br>
            <a:r>
              <a:rPr lang="en-US" dirty="0"/>
              <a:t>implementation framework</a:t>
            </a:r>
          </a:p>
        </p:txBody>
      </p:sp>
      <p:sp>
        <p:nvSpPr>
          <p:cNvPr id="3" name="Text Placeholder 2">
            <a:extLst>
              <a:ext uri="{FF2B5EF4-FFF2-40B4-BE49-F238E27FC236}">
                <a16:creationId xmlns:a16="http://schemas.microsoft.com/office/drawing/2014/main" id="{FB675955-75EF-5B59-305B-5BE53E326926}"/>
              </a:ext>
            </a:extLst>
          </p:cNvPr>
          <p:cNvSpPr>
            <a:spLocks noGrp="1"/>
          </p:cNvSpPr>
          <p:nvPr>
            <p:ph type="body" sz="quarter" idx="12"/>
          </p:nvPr>
        </p:nvSpPr>
        <p:spPr>
          <a:xfrm>
            <a:off x="582042" y="4215827"/>
            <a:ext cx="8193024" cy="246888"/>
          </a:xfrm>
        </p:spPr>
        <p:txBody>
          <a:bodyPr/>
          <a:lstStyle/>
          <a:p>
            <a:r>
              <a:rPr lang="en-US"/>
              <a:t>Overview guidance</a:t>
            </a:r>
          </a:p>
        </p:txBody>
      </p:sp>
      <p:sp>
        <p:nvSpPr>
          <p:cNvPr id="4" name="Text Placeholder 3">
            <a:extLst>
              <a:ext uri="{FF2B5EF4-FFF2-40B4-BE49-F238E27FC236}">
                <a16:creationId xmlns:a16="http://schemas.microsoft.com/office/drawing/2014/main" id="{1E71139D-2842-E8E8-3EC0-3352A15159A0}"/>
              </a:ext>
            </a:extLst>
          </p:cNvPr>
          <p:cNvSpPr>
            <a:spLocks noGrp="1"/>
          </p:cNvSpPr>
          <p:nvPr>
            <p:ph type="body" sz="quarter" idx="13"/>
          </p:nvPr>
        </p:nvSpPr>
        <p:spPr>
          <a:xfrm>
            <a:off x="582042" y="6446520"/>
            <a:ext cx="1645920" cy="153888"/>
          </a:xfrm>
        </p:spPr>
        <p:txBody>
          <a:bodyPr vert="horz" wrap="square" lIns="0" tIns="0" rIns="0" bIns="0" rtlCol="0" anchor="t">
            <a:spAutoFit/>
          </a:bodyPr>
          <a:lstStyle/>
          <a:p>
            <a:r>
              <a:rPr lang="en-US"/>
              <a:t>September 2025</a:t>
            </a:r>
            <a:endParaRPr lang="en-US" dirty="0"/>
          </a:p>
        </p:txBody>
      </p:sp>
    </p:spTree>
    <p:extLst>
      <p:ext uri="{BB962C8B-B14F-4D97-AF65-F5344CB8AC3E}">
        <p14:creationId xmlns:p14="http://schemas.microsoft.com/office/powerpoint/2010/main" val="1516329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8D4C65-A5DF-EA42-55DA-121799D54E7E}"/>
            </a:ext>
          </a:extLst>
        </p:cNvPr>
        <p:cNvGrpSpPr/>
        <p:nvPr/>
      </p:nvGrpSpPr>
      <p:grpSpPr>
        <a:xfrm>
          <a:off x="0" y="0"/>
          <a:ext cx="0" cy="0"/>
          <a:chOff x="0" y="0"/>
          <a:chExt cx="0" cy="0"/>
        </a:xfrm>
      </p:grpSpPr>
      <p:sp useBgFill="1">
        <p:nvSpPr>
          <p:cNvPr id="4" name="Rounded Rectangle 3">
            <a:extLst>
              <a:ext uri="{FF2B5EF4-FFF2-40B4-BE49-F238E27FC236}">
                <a16:creationId xmlns:a16="http://schemas.microsoft.com/office/drawing/2014/main" id="{77A71A1C-53CE-896B-F3F0-6968524AE1A6}"/>
              </a:ext>
              <a:ext uri="{C183D7F6-B498-43B3-948B-1728B52AA6E4}">
                <adec:decorative xmlns:adec="http://schemas.microsoft.com/office/drawing/2017/decorative" val="1"/>
              </a:ext>
            </a:extLst>
          </p:cNvPr>
          <p:cNvSpPr/>
          <p:nvPr/>
        </p:nvSpPr>
        <p:spPr bwMode="auto">
          <a:xfrm>
            <a:off x="598409" y="585216"/>
            <a:ext cx="7017042" cy="5660906"/>
          </a:xfrm>
          <a:prstGeom prst="roundRect">
            <a:avLst>
              <a:gd name="adj" fmla="val 2901"/>
            </a:avLst>
          </a:prstGeom>
          <a:solidFill>
            <a:srgbClr val="F4F3F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sp>
        <p:nvSpPr>
          <p:cNvPr id="2" name="Title 1">
            <a:extLst>
              <a:ext uri="{FF2B5EF4-FFF2-40B4-BE49-F238E27FC236}">
                <a16:creationId xmlns:a16="http://schemas.microsoft.com/office/drawing/2014/main" id="{5FA4D334-0FA9-1C56-4602-C383FEF5557A}"/>
              </a:ext>
            </a:extLst>
          </p:cNvPr>
          <p:cNvSpPr>
            <a:spLocks noGrp="1"/>
          </p:cNvSpPr>
          <p:nvPr>
            <p:ph type="title"/>
          </p:nvPr>
        </p:nvSpPr>
        <p:spPr>
          <a:xfrm>
            <a:off x="949041" y="872388"/>
            <a:ext cx="5724714" cy="615553"/>
          </a:xfrm>
        </p:spPr>
        <p:txBody>
          <a:bodyPr/>
          <a:lstStyle/>
          <a:p>
            <a:r>
              <a:rPr lang="en-US" sz="4000"/>
              <a:t>Microsoft Copilot Studio</a:t>
            </a:r>
          </a:p>
        </p:txBody>
      </p:sp>
      <p:sp>
        <p:nvSpPr>
          <p:cNvPr id="19" name="Text Placeholder 3">
            <a:extLst>
              <a:ext uri="{FF2B5EF4-FFF2-40B4-BE49-F238E27FC236}">
                <a16:creationId xmlns:a16="http://schemas.microsoft.com/office/drawing/2014/main" id="{2F80B9EE-9468-48CF-4F81-764BD7812E4A}"/>
              </a:ext>
            </a:extLst>
          </p:cNvPr>
          <p:cNvSpPr txBox="1">
            <a:spLocks/>
          </p:cNvSpPr>
          <p:nvPr/>
        </p:nvSpPr>
        <p:spPr>
          <a:xfrm>
            <a:off x="949041" y="1938354"/>
            <a:ext cx="3574307" cy="746358"/>
          </a:xfrm>
          <a:prstGeom prst="rect">
            <a:avLst/>
          </a:prstGeom>
        </p:spPr>
        <p:txBody>
          <a:bodyPr vert="horz" lIns="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None/>
              <a:defRPr/>
            </a:pPr>
            <a:r>
              <a:rPr lang="en-US" sz="1600" kern="0">
                <a:solidFill>
                  <a:srgbClr val="0078D4"/>
                </a:solidFill>
                <a:latin typeface="Segoe UI Semibold"/>
                <a:ea typeface="Segoe UI" pitchFamily="34" charset="0"/>
                <a:cs typeface="Segoe UI Semibold"/>
              </a:rPr>
              <a:t>Build your own agents</a:t>
            </a:r>
          </a:p>
          <a:p>
            <a:pPr marL="0" indent="0">
              <a:spcBef>
                <a:spcPts val="0"/>
              </a:spcBef>
              <a:buFont typeface="Arial" panose="020B0604020202020204" pitchFamily="34" charset="0"/>
              <a:buNone/>
              <a:defRPr/>
            </a:pPr>
            <a:r>
              <a:rPr lang="en-US" sz="1100">
                <a:latin typeface="Segoe UI "/>
                <a:cs typeface="Segoe UI Semibold"/>
              </a:rPr>
              <a:t>Create and publish a custom agent for your organization using the intuitive building experience enhanced with large language models and generative AI</a:t>
            </a:r>
          </a:p>
        </p:txBody>
      </p:sp>
      <p:sp>
        <p:nvSpPr>
          <p:cNvPr id="21" name="Text Placeholder 5">
            <a:extLst>
              <a:ext uri="{FF2B5EF4-FFF2-40B4-BE49-F238E27FC236}">
                <a16:creationId xmlns:a16="http://schemas.microsoft.com/office/drawing/2014/main" id="{1CD89E00-A40D-C21B-3B02-5E1B05C53109}"/>
              </a:ext>
            </a:extLst>
          </p:cNvPr>
          <p:cNvSpPr txBox="1">
            <a:spLocks/>
          </p:cNvSpPr>
          <p:nvPr/>
        </p:nvSpPr>
        <p:spPr>
          <a:xfrm>
            <a:off x="949041" y="2853536"/>
            <a:ext cx="3658684" cy="770980"/>
          </a:xfrm>
          <a:prstGeom prst="rect">
            <a:avLst/>
          </a:prstGeom>
        </p:spPr>
        <p:txBody>
          <a:bodyPr vert="horz" lIns="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None/>
              <a:defRPr/>
            </a:pPr>
            <a:r>
              <a:rPr lang="en-US" sz="1600" kern="0">
                <a:solidFill>
                  <a:srgbClr val="0078D4"/>
                </a:solidFill>
                <a:latin typeface="Segoe UI Semibold"/>
                <a:cs typeface="Segoe UI Semibold"/>
              </a:rPr>
              <a:t>Customize Microsoft Copilot</a:t>
            </a:r>
          </a:p>
          <a:p>
            <a:pPr marL="0" indent="0">
              <a:spcBef>
                <a:spcPts val="0"/>
              </a:spcBef>
              <a:buNone/>
              <a:defRPr/>
            </a:pPr>
            <a:r>
              <a:rPr lang="en-US" sz="1100">
                <a:latin typeface="Segoe UI"/>
              </a:rPr>
              <a:t>Extend and customize 1</a:t>
            </a:r>
            <a:r>
              <a:rPr lang="en-US" sz="1100" baseline="30000">
                <a:latin typeface="Segoe UI"/>
              </a:rPr>
              <a:t>st</a:t>
            </a:r>
            <a:r>
              <a:rPr lang="en-US" sz="1100">
                <a:latin typeface="Segoe UI"/>
              </a:rPr>
              <a:t> party agents with your own enterprise scenarios.</a:t>
            </a:r>
            <a:r>
              <a:rPr lang="en-US" sz="1100">
                <a:solidFill>
                  <a:srgbClr val="000000"/>
                </a:solidFill>
                <a:latin typeface="Segoe UI "/>
                <a:ea typeface="Segoe UI" pitchFamily="34" charset="0"/>
                <a:cs typeface="Segoe UI Semibold"/>
              </a:rPr>
              <a:t> Copilot Studio will be included with the Microsoft 365 Copilot SKU.</a:t>
            </a:r>
            <a:endParaRPr lang="en-US">
              <a:cs typeface="Segoe UI Semibold"/>
            </a:endParaRPr>
          </a:p>
        </p:txBody>
      </p:sp>
      <p:sp>
        <p:nvSpPr>
          <p:cNvPr id="23" name="Text Placeholder 8">
            <a:extLst>
              <a:ext uri="{FF2B5EF4-FFF2-40B4-BE49-F238E27FC236}">
                <a16:creationId xmlns:a16="http://schemas.microsoft.com/office/drawing/2014/main" id="{912A867E-5A1A-AB4F-B413-DBF7D33C7BFB}"/>
              </a:ext>
            </a:extLst>
          </p:cNvPr>
          <p:cNvSpPr txBox="1">
            <a:spLocks/>
          </p:cNvSpPr>
          <p:nvPr/>
        </p:nvSpPr>
        <p:spPr>
          <a:xfrm>
            <a:off x="949041" y="3793340"/>
            <a:ext cx="3658682" cy="923330"/>
          </a:xfrm>
          <a:prstGeom prst="rect">
            <a:avLst/>
          </a:prstGeom>
        </p:spPr>
        <p:txBody>
          <a:bodyPr vert="horz" lIns="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None/>
              <a:defRPr/>
            </a:pPr>
            <a:r>
              <a:rPr lang="en-US" sz="1600" kern="0">
                <a:solidFill>
                  <a:srgbClr val="0078D4"/>
                </a:solidFill>
                <a:latin typeface="Segoe UI Semibold"/>
                <a:cs typeface="Segoe UI Semibold"/>
              </a:rPr>
              <a:t>Connected platform</a:t>
            </a:r>
          </a:p>
          <a:p>
            <a:pPr marL="0" indent="0">
              <a:spcBef>
                <a:spcPts val="0"/>
              </a:spcBef>
              <a:buFont typeface="Arial" panose="020B0604020202020204" pitchFamily="34" charset="0"/>
              <a:buNone/>
              <a:defRPr/>
            </a:pPr>
            <a:r>
              <a:rPr lang="en-US" sz="1100">
                <a:latin typeface="Segoe UI "/>
                <a:ea typeface="Segoe UI" pitchFamily="34" charset="0"/>
                <a:cs typeface="Segoe UI Semibold"/>
              </a:rPr>
              <a:t>Integrates and exposes various Microsoft’s conversational AI technology stacks – integrated with Azure AI Studio, Azure Cognitive Services, Azure Bot Framework, Power Platforms AI models, and more</a:t>
            </a:r>
            <a:endParaRPr lang="en-US" sz="1600" kern="0">
              <a:solidFill>
                <a:srgbClr val="0078D4"/>
              </a:solidFill>
              <a:latin typeface="Segoe UI Semibold"/>
              <a:ea typeface="Segoe UI" pitchFamily="34" charset="0"/>
              <a:cs typeface="Segoe UI Semibold"/>
            </a:endParaRPr>
          </a:p>
        </p:txBody>
      </p:sp>
      <p:cxnSp>
        <p:nvCxnSpPr>
          <p:cNvPr id="26" name="Straight Connector 25">
            <a:extLst>
              <a:ext uri="{FF2B5EF4-FFF2-40B4-BE49-F238E27FC236}">
                <a16:creationId xmlns:a16="http://schemas.microsoft.com/office/drawing/2014/main" id="{F118A2B9-FA8F-6B96-C163-ABBB08D34664}"/>
              </a:ext>
              <a:ext uri="{C183D7F6-B498-43B3-948B-1728B52AA6E4}">
                <adec:decorative xmlns:adec="http://schemas.microsoft.com/office/drawing/2017/decorative" val="1"/>
              </a:ext>
            </a:extLst>
          </p:cNvPr>
          <p:cNvCxnSpPr>
            <a:cxnSpLocks/>
          </p:cNvCxnSpPr>
          <p:nvPr/>
        </p:nvCxnSpPr>
        <p:spPr>
          <a:xfrm>
            <a:off x="949041" y="3708928"/>
            <a:ext cx="3540974" cy="0"/>
          </a:xfrm>
          <a:prstGeom prst="line">
            <a:avLst/>
          </a:prstGeom>
          <a:ln w="6350">
            <a:solidFill>
              <a:schemeClr val="bg1">
                <a:lumMod val="85000"/>
              </a:schemeClr>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367DA06-8A0F-B791-411C-95D802DCFE94}"/>
              </a:ext>
              <a:ext uri="{C183D7F6-B498-43B3-948B-1728B52AA6E4}">
                <adec:decorative xmlns:adec="http://schemas.microsoft.com/office/drawing/2017/decorative" val="1"/>
              </a:ext>
            </a:extLst>
          </p:cNvPr>
          <p:cNvCxnSpPr>
            <a:cxnSpLocks/>
          </p:cNvCxnSpPr>
          <p:nvPr/>
        </p:nvCxnSpPr>
        <p:spPr>
          <a:xfrm>
            <a:off x="949041" y="2769124"/>
            <a:ext cx="3540974" cy="0"/>
          </a:xfrm>
          <a:prstGeom prst="line">
            <a:avLst/>
          </a:prstGeom>
          <a:ln w="6350">
            <a:solidFill>
              <a:schemeClr val="bg1">
                <a:lumMod val="85000"/>
              </a:schemeClr>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C2A405F-34E3-56AE-73A5-64E908F64968}"/>
              </a:ext>
              <a:ext uri="{C183D7F6-B498-43B3-948B-1728B52AA6E4}">
                <adec:decorative xmlns:adec="http://schemas.microsoft.com/office/drawing/2017/decorative" val="1"/>
              </a:ext>
            </a:extLst>
          </p:cNvPr>
          <p:cNvCxnSpPr>
            <a:cxnSpLocks/>
          </p:cNvCxnSpPr>
          <p:nvPr/>
        </p:nvCxnSpPr>
        <p:spPr>
          <a:xfrm>
            <a:off x="949041" y="4801082"/>
            <a:ext cx="3540974" cy="0"/>
          </a:xfrm>
          <a:prstGeom prst="line">
            <a:avLst/>
          </a:prstGeom>
          <a:ln w="6350">
            <a:solidFill>
              <a:schemeClr val="bg1">
                <a:lumMod val="85000"/>
              </a:schemeClr>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2" name="Text Placeholder 8">
            <a:extLst>
              <a:ext uri="{FF2B5EF4-FFF2-40B4-BE49-F238E27FC236}">
                <a16:creationId xmlns:a16="http://schemas.microsoft.com/office/drawing/2014/main" id="{5483565A-73CF-3E8F-D62C-E6FF6D8FE66E}"/>
              </a:ext>
            </a:extLst>
          </p:cNvPr>
          <p:cNvSpPr txBox="1">
            <a:spLocks/>
          </p:cNvSpPr>
          <p:nvPr/>
        </p:nvSpPr>
        <p:spPr>
          <a:xfrm>
            <a:off x="949041" y="4885494"/>
            <a:ext cx="3557130" cy="754053"/>
          </a:xfrm>
          <a:prstGeom prst="rect">
            <a:avLst/>
          </a:prstGeom>
        </p:spPr>
        <p:txBody>
          <a:bodyPr vert="horz" wrap="square" lIns="0" tIns="0" rIns="0" bIns="0" rtlCol="0" anchor="t">
            <a:no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lnSpc>
                <a:spcPct val="80000"/>
              </a:lnSpc>
              <a:spcBef>
                <a:spcPts val="1000"/>
              </a:spcBef>
              <a:buNone/>
              <a:defRPr/>
            </a:pPr>
            <a:r>
              <a:rPr lang="en-US" sz="1600" kern="0">
                <a:solidFill>
                  <a:srgbClr val="0078D4"/>
                </a:solidFill>
                <a:latin typeface="Segoe UI Semibold"/>
                <a:cs typeface="Segoe UI Semibold"/>
              </a:rPr>
              <a:t>Manage experiences</a:t>
            </a:r>
          </a:p>
          <a:p>
            <a:pPr marL="0" marR="0" lvl="0" indent="0" algn="l" defTabSz="914400">
              <a:lnSpc>
                <a:spcPct val="100000"/>
              </a:lnSpc>
              <a:spcBef>
                <a:spcPts val="0"/>
              </a:spcBef>
              <a:spcAft>
                <a:spcPts val="0"/>
              </a:spcAft>
              <a:buClrTx/>
              <a:buSzTx/>
              <a:buFont typeface="Wingdings" panose="05000000000000000000" pitchFamily="2" charset="2"/>
              <a:buNone/>
              <a:tabLst/>
              <a:defRPr/>
            </a:pPr>
            <a:r>
              <a:rPr kumimoji="0" lang="en-US" sz="1100" b="0" i="0" u="none" strike="noStrike" kern="1200" cap="none" spc="0" normalizeH="0" baseline="0" noProof="0">
                <a:ln>
                  <a:noFill/>
                </a:ln>
                <a:solidFill>
                  <a:srgbClr val="000000"/>
                </a:solidFill>
                <a:effectLst/>
                <a:uLnTx/>
                <a:uFillTx/>
                <a:latin typeface="Segoe UI "/>
                <a:ea typeface="Segoe UI" pitchFamily="34" charset="0"/>
                <a:cs typeface="Segoe UI Semibold"/>
              </a:rPr>
              <a:t>Governance and control features to monitor usage with full visibility of customizations, standalone agents as well as who is building and customizing them. </a:t>
            </a:r>
            <a:endParaRPr lang="en-US"/>
          </a:p>
        </p:txBody>
      </p:sp>
      <p:grpSp>
        <p:nvGrpSpPr>
          <p:cNvPr id="38" name="Group 37">
            <a:extLst>
              <a:ext uri="{FF2B5EF4-FFF2-40B4-BE49-F238E27FC236}">
                <a16:creationId xmlns:a16="http://schemas.microsoft.com/office/drawing/2014/main" id="{ECCFD8F1-6D84-9D43-C4D6-F7747166B5EA}"/>
              </a:ext>
              <a:ext uri="{C183D7F6-B498-43B3-948B-1728B52AA6E4}">
                <adec:decorative xmlns:adec="http://schemas.microsoft.com/office/drawing/2017/decorative" val="1"/>
              </a:ext>
            </a:extLst>
          </p:cNvPr>
          <p:cNvGrpSpPr/>
          <p:nvPr/>
        </p:nvGrpSpPr>
        <p:grpSpPr>
          <a:xfrm>
            <a:off x="4734901" y="1843353"/>
            <a:ext cx="6858690" cy="3796194"/>
            <a:chOff x="4638370" y="1390495"/>
            <a:chExt cx="8866694" cy="4985082"/>
          </a:xfrm>
        </p:grpSpPr>
        <p:pic>
          <p:nvPicPr>
            <p:cNvPr id="36" name="Picture 35" descr="A screenshot of a computer&#10;&#10;Description automatically generated">
              <a:extLst>
                <a:ext uri="{FF2B5EF4-FFF2-40B4-BE49-F238E27FC236}">
                  <a16:creationId xmlns:a16="http://schemas.microsoft.com/office/drawing/2014/main" id="{E1945EC6-5430-3EA0-F079-D39931AE24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38370" y="1390495"/>
              <a:ext cx="8866694" cy="4985082"/>
            </a:xfrm>
            <a:prstGeom prst="roundRect">
              <a:avLst>
                <a:gd name="adj" fmla="val 1836"/>
              </a:avLst>
            </a:prstGeom>
            <a:solidFill>
              <a:schemeClr val="bg1"/>
            </a:solidFill>
            <a:ln w="3175">
              <a:solidFill>
                <a:schemeClr val="bg1">
                  <a:lumMod val="50000"/>
                </a:schemeClr>
              </a:solidFill>
            </a:ln>
          </p:spPr>
        </p:pic>
        <p:pic>
          <p:nvPicPr>
            <p:cNvPr id="37" name="Picture 36">
              <a:extLst>
                <a:ext uri="{FF2B5EF4-FFF2-40B4-BE49-F238E27FC236}">
                  <a16:creationId xmlns:a16="http://schemas.microsoft.com/office/drawing/2014/main" id="{34FB85FE-954F-6AAF-2512-8137CBC52A8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38370" y="1696434"/>
              <a:ext cx="1495730" cy="4394335"/>
            </a:xfrm>
            <a:prstGeom prst="rect">
              <a:avLst/>
            </a:prstGeom>
          </p:spPr>
        </p:pic>
      </p:grpSp>
      <p:grpSp>
        <p:nvGrpSpPr>
          <p:cNvPr id="3" name="Group 2">
            <a:extLst>
              <a:ext uri="{FF2B5EF4-FFF2-40B4-BE49-F238E27FC236}">
                <a16:creationId xmlns:a16="http://schemas.microsoft.com/office/drawing/2014/main" id="{A19D5F9B-FF30-1475-F0F0-50534E780D31}"/>
              </a:ext>
              <a:ext uri="{C183D7F6-B498-43B3-948B-1728B52AA6E4}">
                <adec:decorative xmlns:adec="http://schemas.microsoft.com/office/drawing/2017/decorative" val="1"/>
              </a:ext>
            </a:extLst>
          </p:cNvPr>
          <p:cNvGrpSpPr/>
          <p:nvPr/>
        </p:nvGrpSpPr>
        <p:grpSpPr>
          <a:xfrm>
            <a:off x="10663675" y="5068319"/>
            <a:ext cx="1088268" cy="1077796"/>
            <a:chOff x="12987795" y="5115736"/>
            <a:chExt cx="1358101" cy="1345033"/>
          </a:xfrm>
        </p:grpSpPr>
        <p:sp>
          <p:nvSpPr>
            <p:cNvPr id="46" name="Oval 45">
              <a:extLst>
                <a:ext uri="{FF2B5EF4-FFF2-40B4-BE49-F238E27FC236}">
                  <a16:creationId xmlns:a16="http://schemas.microsoft.com/office/drawing/2014/main" id="{345487EF-32B0-157F-0478-738860DD81BD}"/>
                </a:ext>
                <a:ext uri="{C183D7F6-B498-43B3-948B-1728B52AA6E4}">
                  <adec:decorative xmlns:adec="http://schemas.microsoft.com/office/drawing/2017/decorative" val="1"/>
                </a:ext>
              </a:extLst>
            </p:cNvPr>
            <p:cNvSpPr/>
            <p:nvPr/>
          </p:nvSpPr>
          <p:spPr bwMode="auto">
            <a:xfrm>
              <a:off x="12987795" y="5115736"/>
              <a:ext cx="1358101" cy="1345033"/>
            </a:xfrm>
            <a:prstGeom prst="ellipse">
              <a:avLst/>
            </a:prstGeom>
            <a:solidFill>
              <a:schemeClr val="bg1"/>
            </a:solidFill>
            <a:ln w="3175">
              <a:solidFill>
                <a:schemeClr val="bg1">
                  <a:lumMod val="50000"/>
                </a:schemeClr>
              </a:solid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pic>
          <p:nvPicPr>
            <p:cNvPr id="49" name="Graphic 39" descr="A blue and green logo&#10;&#10;Description automatically generated">
              <a:extLst>
                <a:ext uri="{FF2B5EF4-FFF2-40B4-BE49-F238E27FC236}">
                  <a16:creationId xmlns:a16="http://schemas.microsoft.com/office/drawing/2014/main" id="{DE5E3DD3-D396-B8B8-5535-2BF8CA88B043}"/>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3309842" y="5431249"/>
              <a:ext cx="714006" cy="714006"/>
            </a:xfrm>
            <a:prstGeom prst="rect">
              <a:avLst/>
            </a:prstGeom>
          </p:spPr>
        </p:pic>
      </p:grpSp>
    </p:spTree>
    <p:extLst>
      <p:ext uri="{BB962C8B-B14F-4D97-AF65-F5344CB8AC3E}">
        <p14:creationId xmlns:p14="http://schemas.microsoft.com/office/powerpoint/2010/main" val="139323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42" presetClass="path" presetSubtype="0" decel="100000" fill="hold" grpId="1" nodeType="withEffect">
                                  <p:stCondLst>
                                    <p:cond delay="0"/>
                                  </p:stCondLst>
                                  <p:childTnLst>
                                    <p:animMotion origin="layout" path="M 3.54167E-6 -7.40741E-7 L 3.54167E-6 0.03542 " pathEditMode="relative" rAng="0" ptsTypes="AA">
                                      <p:cBhvr>
                                        <p:cTn id="9" dur="700" spd="-100000" fill="hold"/>
                                        <p:tgtEl>
                                          <p:spTgt spid="2"/>
                                        </p:tgtEl>
                                        <p:attrNameLst>
                                          <p:attrName>ppt_x</p:attrName>
                                          <p:attrName>ppt_y</p:attrName>
                                        </p:attrNameLst>
                                      </p:cBhvr>
                                      <p:rCtr x="0" y="1759"/>
                                    </p:animMotion>
                                  </p:childTnLst>
                                </p:cTn>
                              </p:par>
                              <p:par>
                                <p:cTn id="10" presetID="10" presetClass="entr" presetSubtype="0" fill="hold" nodeType="withEffect">
                                  <p:stCondLst>
                                    <p:cond delay="10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par>
                                <p:cTn id="13" presetID="42" presetClass="path" presetSubtype="0" decel="100000" fill="hold" nodeType="withEffect">
                                  <p:stCondLst>
                                    <p:cond delay="100"/>
                                  </p:stCondLst>
                                  <p:childTnLst>
                                    <p:animMotion origin="layout" path="M 3.54167E-6 -7.40741E-7 L 3.54167E-6 0.03542 " pathEditMode="relative" rAng="0" ptsTypes="AA">
                                      <p:cBhvr>
                                        <p:cTn id="14" dur="700" spd="-100000" fill="hold"/>
                                        <p:tgtEl>
                                          <p:spTgt spid="38"/>
                                        </p:tgtEl>
                                        <p:attrNameLst>
                                          <p:attrName>ppt_x</p:attrName>
                                          <p:attrName>ppt_y</p:attrName>
                                        </p:attrNameLst>
                                      </p:cBhvr>
                                      <p:rCtr x="0" y="1759"/>
                                    </p:animMotion>
                                  </p:childTnLst>
                                </p:cTn>
                              </p:par>
                              <p:par>
                                <p:cTn id="15" presetID="10" presetClass="entr" presetSubtype="0" fill="hold" nodeType="withEffect">
                                  <p:stCondLst>
                                    <p:cond delay="20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42" presetClass="path" presetSubtype="0" decel="100000" fill="hold" nodeType="withEffect">
                                  <p:stCondLst>
                                    <p:cond delay="200"/>
                                  </p:stCondLst>
                                  <p:childTnLst>
                                    <p:animMotion origin="layout" path="M 3.54167E-6 -7.40741E-7 L 3.54167E-6 0.03542 " pathEditMode="relative" rAng="0" ptsTypes="AA">
                                      <p:cBhvr>
                                        <p:cTn id="19" dur="700" spd="-100000" fill="hold"/>
                                        <p:tgtEl>
                                          <p:spTgt spid="3"/>
                                        </p:tgtEl>
                                        <p:attrNameLst>
                                          <p:attrName>ppt_x</p:attrName>
                                          <p:attrName>ppt_y</p:attrName>
                                        </p:attrNameLst>
                                      </p:cBhvr>
                                      <p:rCtr x="0" y="175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1">
            <a:extLst>
              <a:ext uri="{FF2B5EF4-FFF2-40B4-BE49-F238E27FC236}">
                <a16:creationId xmlns:a16="http://schemas.microsoft.com/office/drawing/2014/main" id="{6A8B0B18-4645-8C31-4757-3A35A2204349}"/>
              </a:ext>
              <a:ext uri="{C183D7F6-B498-43B3-948B-1728B52AA6E4}">
                <adec:decorative xmlns:adec="http://schemas.microsoft.com/office/drawing/2017/decorative" val="1"/>
              </a:ext>
            </a:extLst>
          </p:cNvPr>
          <p:cNvSpPr/>
          <p:nvPr/>
        </p:nvSpPr>
        <p:spPr bwMode="auto">
          <a:xfrm>
            <a:off x="604814" y="601059"/>
            <a:ext cx="10982373" cy="5633772"/>
          </a:xfrm>
          <a:prstGeom prst="roundRect">
            <a:avLst>
              <a:gd name="adj" fmla="val 2901"/>
            </a:avLst>
          </a:prstGeom>
          <a:gradFill flip="none" rotWithShape="1">
            <a:gsLst>
              <a:gs pos="0">
                <a:schemeClr val="bg1">
                  <a:alpha val="30000"/>
                </a:schemeClr>
              </a:gs>
              <a:gs pos="100000">
                <a:schemeClr val="bg1">
                  <a:alpha val="80000"/>
                </a:schemeClr>
              </a:gs>
            </a:gsLst>
            <a:lin ang="18900000" scaled="1"/>
            <a:tileRect/>
          </a:gradFill>
          <a:ln w="19050">
            <a:gradFill flip="none" rotWithShape="1">
              <a:gsLst>
                <a:gs pos="50000">
                  <a:schemeClr val="bg1">
                    <a:alpha val="20000"/>
                  </a:schemeClr>
                </a:gs>
                <a:gs pos="0">
                  <a:schemeClr val="bg1"/>
                </a:gs>
                <a:gs pos="100000">
                  <a:schemeClr val="bg1"/>
                </a:gs>
              </a:gsLst>
              <a:lin ang="81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72000" rIns="182880" bIns="146304"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400" b="1">
              <a:solidFill>
                <a:schemeClr val="tx1"/>
              </a:solidFill>
              <a:latin typeface="Segoe UI Semibold" panose="020B0502040204020203" pitchFamily="34" charset="0"/>
              <a:cs typeface="Segoe UI Semibold" panose="020B0502040204020203" pitchFamily="34" charset="0"/>
            </a:endParaRPr>
          </a:p>
        </p:txBody>
      </p:sp>
      <p:sp>
        <p:nvSpPr>
          <p:cNvPr id="5" name="Title 4">
            <a:extLst>
              <a:ext uri="{FF2B5EF4-FFF2-40B4-BE49-F238E27FC236}">
                <a16:creationId xmlns:a16="http://schemas.microsoft.com/office/drawing/2014/main" id="{5C9A7C4A-0536-1F37-DE83-47C0C8491735}"/>
              </a:ext>
            </a:extLst>
          </p:cNvPr>
          <p:cNvSpPr>
            <a:spLocks noGrp="1"/>
          </p:cNvSpPr>
          <p:nvPr>
            <p:ph type="title"/>
          </p:nvPr>
        </p:nvSpPr>
        <p:spPr>
          <a:xfrm>
            <a:off x="1193380" y="2074783"/>
            <a:ext cx="4239232" cy="2708434"/>
          </a:xfrm>
        </p:spPr>
        <p:txBody>
          <a:bodyPr wrap="square">
            <a:spAutoFit/>
          </a:bodyPr>
          <a:lstStyle/>
          <a:p>
            <a:r>
              <a:rPr lang="en-US" sz="4400">
                <a:solidFill>
                  <a:schemeClr val="tx1"/>
                </a:solidFill>
              </a:rPr>
              <a:t>Microsoft investments to </a:t>
            </a:r>
            <a:r>
              <a:rPr lang="en-US" sz="4400" b="1">
                <a:solidFill>
                  <a:schemeClr val="tx1"/>
                </a:solidFill>
                <a:ea typeface="+mn-ea"/>
                <a:cs typeface="Segoe UI Semibold" panose="020B0502040204020203" pitchFamily="34" charset="0"/>
              </a:rPr>
              <a:t>accelerate your time to value</a:t>
            </a:r>
          </a:p>
        </p:txBody>
      </p:sp>
      <p:sp>
        <p:nvSpPr>
          <p:cNvPr id="8" name="Text Placeholder 2">
            <a:extLst>
              <a:ext uri="{FF2B5EF4-FFF2-40B4-BE49-F238E27FC236}">
                <a16:creationId xmlns:a16="http://schemas.microsoft.com/office/drawing/2014/main" id="{8F3DE055-6BA4-49D3-D33A-521B483FDAB3}"/>
              </a:ext>
            </a:extLst>
          </p:cNvPr>
          <p:cNvSpPr txBox="1">
            <a:spLocks/>
          </p:cNvSpPr>
          <p:nvPr/>
        </p:nvSpPr>
        <p:spPr>
          <a:xfrm>
            <a:off x="6030831" y="1456051"/>
            <a:ext cx="5095877" cy="1107996"/>
          </a:xfrm>
          <a:prstGeom prst="rect">
            <a:avLst/>
          </a:prstGeom>
        </p:spPr>
        <p:txBody>
          <a:bodyPr vert="horz" wrap="square" lIns="0" tIns="0" rIns="0" bIns="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1"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000000"/>
                </a:solidFill>
                <a:effectLst/>
                <a:uLnTx/>
                <a:uFillTx/>
                <a:latin typeface="Segoe UI"/>
                <a:ea typeface="+mn-ea"/>
                <a:cs typeface="+mn-cs"/>
              </a:rPr>
              <a:t>Customers that buy more than 150 Copilot </a:t>
            </a:r>
            <a:br>
              <a:rPr kumimoji="0" lang="en-US" sz="1800" b="0" i="0" u="none" strike="noStrike" kern="1200" cap="none" spc="0" normalizeH="0" baseline="0" noProof="0">
                <a:ln>
                  <a:noFill/>
                </a:ln>
                <a:solidFill>
                  <a:srgbClr val="000000"/>
                </a:solidFill>
                <a:effectLst/>
                <a:uLnTx/>
                <a:uFillTx/>
                <a:latin typeface="Segoe UI"/>
                <a:ea typeface="+mn-ea"/>
                <a:cs typeface="+mn-cs"/>
              </a:rPr>
            </a:br>
            <a:r>
              <a:rPr kumimoji="0" lang="en-US" sz="1800" b="0" i="0" u="none" strike="noStrike" kern="1200" cap="none" spc="0" normalizeH="0" baseline="0" noProof="0">
                <a:ln>
                  <a:noFill/>
                </a:ln>
                <a:solidFill>
                  <a:srgbClr val="000000"/>
                </a:solidFill>
                <a:effectLst/>
                <a:uLnTx/>
                <a:uFillTx/>
                <a:latin typeface="Segoe UI"/>
                <a:ea typeface="+mn-ea"/>
                <a:cs typeface="+mn-cs"/>
              </a:rPr>
              <a:t>seats are eligible for Microsoft co-investment in </a:t>
            </a:r>
            <a:r>
              <a:rPr kumimoji="0" lang="en-US" sz="1800" b="0" i="0" u="none" strike="noStrike" kern="0" cap="none" spc="0" normalizeH="0" baseline="0" noProof="0">
                <a:ln>
                  <a:noFill/>
                </a:ln>
                <a:solidFill>
                  <a:srgbClr val="0078D4"/>
                </a:solidFill>
                <a:effectLst/>
                <a:uLnTx/>
                <a:uFillTx/>
                <a:latin typeface="Segoe UI Semibold"/>
                <a:ea typeface="Segoe UI" pitchFamily="34" charset="0"/>
                <a:cs typeface="Segoe UI Semibold"/>
                <a:hlinkClick r:id="rId3">
                  <a:extLst>
                    <a:ext uri="{A12FA001-AC4F-418D-AE19-62706E023703}">
                      <ahyp:hlinkClr xmlns:ahyp="http://schemas.microsoft.com/office/drawing/2018/hyperlinkcolor" val="tx"/>
                    </a:ext>
                  </a:extLst>
                </a:hlinkClick>
              </a:rPr>
              <a:t>partner deployment and adoption services</a:t>
            </a:r>
            <a:r>
              <a:rPr kumimoji="0" lang="en-US" sz="1800" b="0" i="0" u="none" strike="noStrike" kern="0" cap="none" spc="0" normalizeH="0" baseline="0" noProof="0">
                <a:ln>
                  <a:noFill/>
                </a:ln>
                <a:solidFill>
                  <a:srgbClr val="0078D4"/>
                </a:solidFill>
                <a:effectLst/>
                <a:uLnTx/>
                <a:uFillTx/>
                <a:latin typeface="Segoe UI Semibold"/>
                <a:ea typeface="Segoe UI" pitchFamily="34" charset="0"/>
                <a:cs typeface="Segoe UI Semibold"/>
              </a:rPr>
              <a:t> </a:t>
            </a:r>
            <a:r>
              <a:rPr kumimoji="0" lang="en-US" sz="1800" b="0" i="0" u="none" strike="noStrike" kern="1200" cap="none" spc="0" normalizeH="0" baseline="0" noProof="0">
                <a:ln>
                  <a:noFill/>
                </a:ln>
                <a:solidFill>
                  <a:srgbClr val="000000"/>
                </a:solidFill>
                <a:effectLst/>
                <a:uLnTx/>
                <a:uFillTx/>
                <a:latin typeface="Segoe UI"/>
                <a:ea typeface="+mn-ea"/>
                <a:cs typeface="+mn-cs"/>
              </a:rPr>
              <a:t>through eligible Microsoft Partners.</a:t>
            </a:r>
          </a:p>
        </p:txBody>
      </p:sp>
      <p:sp>
        <p:nvSpPr>
          <p:cNvPr id="11" name="Text Placeholder 2">
            <a:extLst>
              <a:ext uri="{FF2B5EF4-FFF2-40B4-BE49-F238E27FC236}">
                <a16:creationId xmlns:a16="http://schemas.microsoft.com/office/drawing/2014/main" id="{F247BDAF-DC30-36F7-1FE4-1399AB08E7DD}"/>
              </a:ext>
            </a:extLst>
          </p:cNvPr>
          <p:cNvSpPr txBox="1">
            <a:spLocks/>
          </p:cNvSpPr>
          <p:nvPr/>
        </p:nvSpPr>
        <p:spPr>
          <a:xfrm>
            <a:off x="6030831" y="3623603"/>
            <a:ext cx="5095877" cy="553998"/>
          </a:xfrm>
          <a:prstGeom prst="rect">
            <a:avLst/>
          </a:prstGeom>
        </p:spPr>
        <p:txBody>
          <a:bodyPr vert="horz" wrap="square" lIns="0" tIns="0" rIns="0" bIns="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1"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000000"/>
                </a:solidFill>
                <a:effectLst/>
                <a:uLnTx/>
                <a:uFillTx/>
                <a:latin typeface="Segoe UI"/>
                <a:ea typeface="+mn-ea"/>
                <a:cs typeface="+mn-cs"/>
              </a:rPr>
              <a:t>Eligible customers can request technical and deployment assistance from </a:t>
            </a:r>
            <a:r>
              <a:rPr kumimoji="0" lang="en-US" sz="1800" b="0" i="0" u="none" strike="noStrike" kern="0" cap="none" spc="0" normalizeH="0" baseline="0" noProof="0">
                <a:ln>
                  <a:noFill/>
                </a:ln>
                <a:solidFill>
                  <a:srgbClr val="0078D4"/>
                </a:solidFill>
                <a:effectLst/>
                <a:uLnTx/>
                <a:uFillTx/>
                <a:latin typeface="Segoe UI Semibold"/>
                <a:ea typeface="Segoe UI" pitchFamily="34" charset="0"/>
                <a:cs typeface="Segoe UI Semibold"/>
                <a:hlinkClick r:id="rId4">
                  <a:extLst>
                    <a:ext uri="{A12FA001-AC4F-418D-AE19-62706E023703}">
                      <ahyp:hlinkClr xmlns:ahyp="http://schemas.microsoft.com/office/drawing/2018/hyperlinkcolor" val="tx"/>
                    </a:ext>
                  </a:extLst>
                </a:hlinkClick>
              </a:rPr>
              <a:t>Microsoft FastTrack</a:t>
            </a:r>
            <a:r>
              <a:rPr kumimoji="0" lang="en-US" sz="1800" b="0" i="0" u="none" strike="noStrike" kern="1200" cap="none" spc="0" normalizeH="0" baseline="0" noProof="0">
                <a:ln>
                  <a:noFill/>
                </a:ln>
                <a:solidFill>
                  <a:srgbClr val="000000"/>
                </a:solidFill>
                <a:effectLst/>
                <a:uLnTx/>
                <a:uFillTx/>
                <a:latin typeface="Segoe UI"/>
                <a:ea typeface="+mn-ea"/>
                <a:cs typeface="+mn-cs"/>
              </a:rPr>
              <a:t>.</a:t>
            </a:r>
          </a:p>
        </p:txBody>
      </p:sp>
      <p:sp>
        <p:nvSpPr>
          <p:cNvPr id="12" name="Text Placeholder 2">
            <a:extLst>
              <a:ext uri="{FF2B5EF4-FFF2-40B4-BE49-F238E27FC236}">
                <a16:creationId xmlns:a16="http://schemas.microsoft.com/office/drawing/2014/main" id="{88DD83ED-6215-CE9F-9BEC-01BEF5FEF6F8}"/>
              </a:ext>
            </a:extLst>
          </p:cNvPr>
          <p:cNvSpPr txBox="1">
            <a:spLocks/>
          </p:cNvSpPr>
          <p:nvPr/>
        </p:nvSpPr>
        <p:spPr>
          <a:xfrm>
            <a:off x="6030831" y="5270167"/>
            <a:ext cx="5095877" cy="553998"/>
          </a:xfrm>
          <a:prstGeom prst="rect">
            <a:avLst/>
          </a:prstGeom>
        </p:spPr>
        <p:txBody>
          <a:bodyPr vert="horz" wrap="square" lIns="0" tIns="0" rIns="0" bIns="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1"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000000"/>
                </a:solidFill>
                <a:effectLst/>
                <a:uLnTx/>
                <a:uFillTx/>
                <a:latin typeface="Segoe UI"/>
                <a:ea typeface="+mn-ea"/>
                <a:cs typeface="+mn-cs"/>
              </a:rPr>
              <a:t>Get started on your Copilot journey with </a:t>
            </a:r>
            <a:br>
              <a:rPr kumimoji="0" lang="en-US" sz="1800" b="0" i="0" u="none" strike="noStrike" kern="1200" cap="none" spc="0" normalizeH="0" baseline="0" noProof="0">
                <a:ln>
                  <a:noFill/>
                </a:ln>
                <a:solidFill>
                  <a:srgbClr val="000000"/>
                </a:solidFill>
                <a:effectLst/>
                <a:uLnTx/>
                <a:uFillTx/>
                <a:latin typeface="Segoe UI"/>
                <a:ea typeface="+mn-ea"/>
                <a:cs typeface="+mn-cs"/>
              </a:rPr>
            </a:br>
            <a:r>
              <a:rPr kumimoji="0" lang="en-US" sz="1800" b="0" i="0" u="none" strike="noStrike" kern="1200" cap="none" spc="0" normalizeH="0" baseline="0" noProof="0">
                <a:ln>
                  <a:noFill/>
                </a:ln>
                <a:solidFill>
                  <a:srgbClr val="000000"/>
                </a:solidFill>
                <a:effectLst/>
                <a:uLnTx/>
                <a:uFillTx/>
                <a:latin typeface="Segoe UI"/>
                <a:ea typeface="+mn-ea"/>
                <a:cs typeface="+mn-cs"/>
              </a:rPr>
              <a:t>expert-led services through </a:t>
            </a:r>
            <a:r>
              <a:rPr kumimoji="0" lang="en-US" sz="1800" b="0" i="0" u="none" strike="noStrike" kern="0" cap="none" spc="0" normalizeH="0" baseline="0" noProof="0">
                <a:ln>
                  <a:noFill/>
                </a:ln>
                <a:solidFill>
                  <a:srgbClr val="0078D4"/>
                </a:solidFill>
                <a:effectLst/>
                <a:uLnTx/>
                <a:uFillTx/>
                <a:latin typeface="Segoe UI Semibold"/>
                <a:ea typeface="Segoe UI" pitchFamily="34" charset="0"/>
                <a:cs typeface="Segoe UI Semibold"/>
                <a:hlinkClick r:id="rId5">
                  <a:extLst>
                    <a:ext uri="{A12FA001-AC4F-418D-AE19-62706E023703}">
                      <ahyp:hlinkClr xmlns:ahyp="http://schemas.microsoft.com/office/drawing/2018/hyperlinkcolor" val="tx"/>
                    </a:ext>
                  </a:extLst>
                </a:hlinkClick>
              </a:rPr>
              <a:t>Microsoft Unified</a:t>
            </a:r>
            <a:r>
              <a:rPr kumimoji="0" lang="en-US" sz="1800" b="0" i="0" u="none" strike="noStrike" kern="1200" cap="none" spc="0" normalizeH="0" baseline="0" noProof="0">
                <a:ln>
                  <a:noFill/>
                </a:ln>
                <a:solidFill>
                  <a:srgbClr val="000000"/>
                </a:solidFill>
                <a:effectLst/>
                <a:uLnTx/>
                <a:uFillTx/>
                <a:latin typeface="Segoe UI"/>
                <a:ea typeface="+mn-ea"/>
                <a:cs typeface="+mn-cs"/>
              </a:rPr>
              <a:t>.</a:t>
            </a:r>
          </a:p>
        </p:txBody>
      </p:sp>
      <p:sp>
        <p:nvSpPr>
          <p:cNvPr id="9" name="Graphic 2">
            <a:extLst>
              <a:ext uri="{FF2B5EF4-FFF2-40B4-BE49-F238E27FC236}">
                <a16:creationId xmlns:a16="http://schemas.microsoft.com/office/drawing/2014/main" id="{F1A6E0B9-1B23-69CF-89C4-ADF4FE4D6ABF}"/>
              </a:ext>
              <a:ext uri="{C183D7F6-B498-43B3-948B-1728B52AA6E4}">
                <adec:decorative xmlns:adec="http://schemas.microsoft.com/office/drawing/2017/decorative" val="1"/>
              </a:ext>
            </a:extLst>
          </p:cNvPr>
          <p:cNvSpPr/>
          <p:nvPr/>
        </p:nvSpPr>
        <p:spPr>
          <a:xfrm>
            <a:off x="6077860" y="952750"/>
            <a:ext cx="312557" cy="390630"/>
          </a:xfrm>
          <a:custGeom>
            <a:avLst/>
            <a:gdLst>
              <a:gd name="connsiteX0" fmla="*/ 237141 w 237141"/>
              <a:gd name="connsiteY0" fmla="*/ 211124 h 296376"/>
              <a:gd name="connsiteX1" fmla="*/ 203808 w 237141"/>
              <a:gd name="connsiteY1" fmla="*/ 177791 h 296376"/>
              <a:gd name="connsiteX2" fmla="*/ 203793 w 237141"/>
              <a:gd name="connsiteY2" fmla="*/ 177791 h 296376"/>
              <a:gd name="connsiteX3" fmla="*/ 33348 w 237141"/>
              <a:gd name="connsiteY3" fmla="*/ 177791 h 296376"/>
              <a:gd name="connsiteX4" fmla="*/ 0 w 237141"/>
              <a:gd name="connsiteY4" fmla="*/ 211110 h 296376"/>
              <a:gd name="connsiteX5" fmla="*/ 0 w 237141"/>
              <a:gd name="connsiteY5" fmla="*/ 211139 h 296376"/>
              <a:gd name="connsiteX6" fmla="*/ 0 w 237141"/>
              <a:gd name="connsiteY6" fmla="*/ 224775 h 296376"/>
              <a:gd name="connsiteX7" fmla="*/ 7559 w 237141"/>
              <a:gd name="connsiteY7" fmla="*/ 248415 h 296376"/>
              <a:gd name="connsiteX8" fmla="*/ 118511 w 237141"/>
              <a:gd name="connsiteY8" fmla="*/ 296377 h 296376"/>
              <a:gd name="connsiteX9" fmla="*/ 229523 w 237141"/>
              <a:gd name="connsiteY9" fmla="*/ 248430 h 296376"/>
              <a:gd name="connsiteX10" fmla="*/ 237141 w 237141"/>
              <a:gd name="connsiteY10" fmla="*/ 224760 h 296376"/>
              <a:gd name="connsiteX11" fmla="*/ 237141 w 237141"/>
              <a:gd name="connsiteY11" fmla="*/ 211139 h 296376"/>
              <a:gd name="connsiteX12" fmla="*/ 192633 w 237141"/>
              <a:gd name="connsiteY12" fmla="*/ 74116 h 296376"/>
              <a:gd name="connsiteX13" fmla="*/ 118535 w 237141"/>
              <a:gd name="connsiteY13" fmla="*/ 0 h 296376"/>
              <a:gd name="connsiteX14" fmla="*/ 58870 w 237141"/>
              <a:gd name="connsiteY14" fmla="*/ 30141 h 296376"/>
              <a:gd name="connsiteX15" fmla="*/ 55550 w 237141"/>
              <a:gd name="connsiteY15" fmla="*/ 29622 h 296376"/>
              <a:gd name="connsiteX16" fmla="*/ 18527 w 237141"/>
              <a:gd name="connsiteY16" fmla="*/ 29622 h 296376"/>
              <a:gd name="connsiteX17" fmla="*/ 7411 w 237141"/>
              <a:gd name="connsiteY17" fmla="*/ 40738 h 296376"/>
              <a:gd name="connsiteX18" fmla="*/ 7411 w 237141"/>
              <a:gd name="connsiteY18" fmla="*/ 122226 h 296376"/>
              <a:gd name="connsiteX19" fmla="*/ 48140 w 237141"/>
              <a:gd name="connsiteY19" fmla="*/ 163014 h 296376"/>
              <a:gd name="connsiteX20" fmla="*/ 48169 w 237141"/>
              <a:gd name="connsiteY20" fmla="*/ 163014 h 296376"/>
              <a:gd name="connsiteX21" fmla="*/ 51875 w 237141"/>
              <a:gd name="connsiteY21" fmla="*/ 163014 h 296376"/>
              <a:gd name="connsiteX22" fmla="*/ 51875 w 237141"/>
              <a:gd name="connsiteY22" fmla="*/ 162955 h 296376"/>
              <a:gd name="connsiteX23" fmla="*/ 52023 w 237141"/>
              <a:gd name="connsiteY23" fmla="*/ 162955 h 296376"/>
              <a:gd name="connsiteX24" fmla="*/ 66838 w 237141"/>
              <a:gd name="connsiteY24" fmla="*/ 148187 h 296376"/>
              <a:gd name="connsiteX25" fmla="*/ 52069 w 237141"/>
              <a:gd name="connsiteY25" fmla="*/ 133372 h 296376"/>
              <a:gd name="connsiteX26" fmla="*/ 40373 w 237141"/>
              <a:gd name="connsiteY26" fmla="*/ 139078 h 296376"/>
              <a:gd name="connsiteX27" fmla="*/ 29643 w 237141"/>
              <a:gd name="connsiteY27" fmla="*/ 122241 h 296376"/>
              <a:gd name="connsiteX28" fmla="*/ 29643 w 237141"/>
              <a:gd name="connsiteY28" fmla="*/ 118550 h 296376"/>
              <a:gd name="connsiteX29" fmla="*/ 40729 w 237141"/>
              <a:gd name="connsiteY29" fmla="*/ 118550 h 296376"/>
              <a:gd name="connsiteX30" fmla="*/ 55847 w 237141"/>
              <a:gd name="connsiteY30" fmla="*/ 113689 h 296376"/>
              <a:gd name="connsiteX31" fmla="*/ 158062 w 237141"/>
              <a:gd name="connsiteY31" fmla="*/ 136832 h 296376"/>
              <a:gd name="connsiteX32" fmla="*/ 192633 w 237141"/>
              <a:gd name="connsiteY32" fmla="*/ 74116 h 296376"/>
              <a:gd name="connsiteX33" fmla="*/ 44420 w 237141"/>
              <a:gd name="connsiteY33" fmla="*/ 72545 h 296376"/>
              <a:gd name="connsiteX34" fmla="*/ 44420 w 237141"/>
              <a:gd name="connsiteY34" fmla="*/ 75687 h 296376"/>
              <a:gd name="connsiteX35" fmla="*/ 44420 w 237141"/>
              <a:gd name="connsiteY35" fmla="*/ 92598 h 296376"/>
              <a:gd name="connsiteX36" fmla="*/ 40714 w 237141"/>
              <a:gd name="connsiteY36" fmla="*/ 96304 h 296376"/>
              <a:gd name="connsiteX37" fmla="*/ 29643 w 237141"/>
              <a:gd name="connsiteY37" fmla="*/ 96304 h 296376"/>
              <a:gd name="connsiteX38" fmla="*/ 29643 w 237141"/>
              <a:gd name="connsiteY38" fmla="*/ 51869 h 296376"/>
              <a:gd name="connsiteX39" fmla="*/ 44434 w 237141"/>
              <a:gd name="connsiteY39" fmla="*/ 51869 h 296376"/>
              <a:gd name="connsiteX40" fmla="*/ 44434 w 237141"/>
              <a:gd name="connsiteY40" fmla="*/ 72545 h 29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37141" h="296376">
                <a:moveTo>
                  <a:pt x="237141" y="211124"/>
                </a:moveTo>
                <a:cubicBezTo>
                  <a:pt x="237141" y="192715"/>
                  <a:pt x="222218" y="177791"/>
                  <a:pt x="203808" y="177791"/>
                </a:cubicBezTo>
                <a:cubicBezTo>
                  <a:pt x="203804" y="177791"/>
                  <a:pt x="203798" y="177791"/>
                  <a:pt x="203793" y="177791"/>
                </a:cubicBezTo>
                <a:lnTo>
                  <a:pt x="33348" y="177791"/>
                </a:lnTo>
                <a:cubicBezTo>
                  <a:pt x="14939" y="177782"/>
                  <a:pt x="8" y="192700"/>
                  <a:pt x="0" y="211110"/>
                </a:cubicBezTo>
                <a:cubicBezTo>
                  <a:pt x="0" y="211120"/>
                  <a:pt x="0" y="211129"/>
                  <a:pt x="0" y="211139"/>
                </a:cubicBezTo>
                <a:lnTo>
                  <a:pt x="0" y="224775"/>
                </a:lnTo>
                <a:cubicBezTo>
                  <a:pt x="0" y="233238"/>
                  <a:pt x="2638" y="241508"/>
                  <a:pt x="7559" y="248415"/>
                </a:cubicBezTo>
                <a:cubicBezTo>
                  <a:pt x="30428" y="280488"/>
                  <a:pt x="67808" y="296377"/>
                  <a:pt x="118511" y="296377"/>
                </a:cubicBezTo>
                <a:cubicBezTo>
                  <a:pt x="169200" y="296377"/>
                  <a:pt x="206624" y="280503"/>
                  <a:pt x="229523" y="248430"/>
                </a:cubicBezTo>
                <a:cubicBezTo>
                  <a:pt x="234466" y="241526"/>
                  <a:pt x="237129" y="233251"/>
                  <a:pt x="237141" y="224760"/>
                </a:cubicBezTo>
                <a:lnTo>
                  <a:pt x="237141" y="211139"/>
                </a:lnTo>
                <a:close/>
                <a:moveTo>
                  <a:pt x="192633" y="74116"/>
                </a:moveTo>
                <a:cubicBezTo>
                  <a:pt x="192637" y="33188"/>
                  <a:pt x="159463" y="5"/>
                  <a:pt x="118535" y="0"/>
                </a:cubicBezTo>
                <a:cubicBezTo>
                  <a:pt x="94988" y="-3"/>
                  <a:pt x="72840" y="11185"/>
                  <a:pt x="58870" y="30141"/>
                </a:cubicBezTo>
                <a:cubicBezTo>
                  <a:pt x="57796" y="29801"/>
                  <a:pt x="56677" y="29626"/>
                  <a:pt x="55550" y="29622"/>
                </a:cubicBezTo>
                <a:lnTo>
                  <a:pt x="18527" y="29622"/>
                </a:lnTo>
                <a:cubicBezTo>
                  <a:pt x="12388" y="29622"/>
                  <a:pt x="7411" y="34599"/>
                  <a:pt x="7411" y="40738"/>
                </a:cubicBezTo>
                <a:lnTo>
                  <a:pt x="7411" y="122226"/>
                </a:lnTo>
                <a:cubicBezTo>
                  <a:pt x="7394" y="144737"/>
                  <a:pt x="25629" y="162998"/>
                  <a:pt x="48140" y="163014"/>
                </a:cubicBezTo>
                <a:cubicBezTo>
                  <a:pt x="48150" y="163014"/>
                  <a:pt x="48159" y="163014"/>
                  <a:pt x="48169" y="163014"/>
                </a:cubicBezTo>
                <a:lnTo>
                  <a:pt x="51875" y="163014"/>
                </a:lnTo>
                <a:lnTo>
                  <a:pt x="51875" y="162955"/>
                </a:lnTo>
                <a:lnTo>
                  <a:pt x="52023" y="162955"/>
                </a:lnTo>
                <a:cubicBezTo>
                  <a:pt x="60192" y="162968"/>
                  <a:pt x="66825" y="156355"/>
                  <a:pt x="66838" y="148187"/>
                </a:cubicBezTo>
                <a:cubicBezTo>
                  <a:pt x="66850" y="140018"/>
                  <a:pt x="60238" y="133385"/>
                  <a:pt x="52069" y="133372"/>
                </a:cubicBezTo>
                <a:cubicBezTo>
                  <a:pt x="47498" y="133364"/>
                  <a:pt x="43181" y="135470"/>
                  <a:pt x="40373" y="139078"/>
                </a:cubicBezTo>
                <a:cubicBezTo>
                  <a:pt x="33820" y="136038"/>
                  <a:pt x="29631" y="129465"/>
                  <a:pt x="29643" y="122241"/>
                </a:cubicBezTo>
                <a:lnTo>
                  <a:pt x="29643" y="118550"/>
                </a:lnTo>
                <a:lnTo>
                  <a:pt x="40729" y="118550"/>
                </a:lnTo>
                <a:cubicBezTo>
                  <a:pt x="46361" y="118550"/>
                  <a:pt x="51593" y="116742"/>
                  <a:pt x="55847" y="113689"/>
                </a:cubicBezTo>
                <a:cubicBezTo>
                  <a:pt x="77682" y="148306"/>
                  <a:pt x="123445" y="158667"/>
                  <a:pt x="158062" y="136832"/>
                </a:cubicBezTo>
                <a:cubicBezTo>
                  <a:pt x="179593" y="123252"/>
                  <a:pt x="192646" y="99572"/>
                  <a:pt x="192633" y="74116"/>
                </a:cubicBezTo>
                <a:close/>
                <a:moveTo>
                  <a:pt x="44420" y="72545"/>
                </a:moveTo>
                <a:cubicBezTo>
                  <a:pt x="44398" y="73592"/>
                  <a:pt x="44398" y="74640"/>
                  <a:pt x="44420" y="75687"/>
                </a:cubicBezTo>
                <a:lnTo>
                  <a:pt x="44420" y="92598"/>
                </a:lnTo>
                <a:cubicBezTo>
                  <a:pt x="44420" y="94645"/>
                  <a:pt x="42761" y="96304"/>
                  <a:pt x="40714" y="96304"/>
                </a:cubicBezTo>
                <a:lnTo>
                  <a:pt x="29643" y="96304"/>
                </a:lnTo>
                <a:lnTo>
                  <a:pt x="29643" y="51869"/>
                </a:lnTo>
                <a:lnTo>
                  <a:pt x="44434" y="51869"/>
                </a:lnTo>
                <a:lnTo>
                  <a:pt x="44434" y="72545"/>
                </a:lnTo>
                <a:close/>
              </a:path>
            </a:pathLst>
          </a:custGeom>
          <a:gradFill flip="none" rotWithShape="1">
            <a:gsLst>
              <a:gs pos="97000">
                <a:srgbClr val="818EFF"/>
              </a:gs>
              <a:gs pos="50000">
                <a:srgbClr val="2DB4FF"/>
              </a:gs>
              <a:gs pos="3000">
                <a:srgbClr val="0078D4"/>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sp>
        <p:nvSpPr>
          <p:cNvPr id="10" name="Graphic 5">
            <a:extLst>
              <a:ext uri="{FF2B5EF4-FFF2-40B4-BE49-F238E27FC236}">
                <a16:creationId xmlns:a16="http://schemas.microsoft.com/office/drawing/2014/main" id="{71C07B2C-5385-20FF-B78D-1D4C4C12C4B7}"/>
              </a:ext>
              <a:ext uri="{C183D7F6-B498-43B3-948B-1728B52AA6E4}">
                <adec:decorative xmlns:adec="http://schemas.microsoft.com/office/drawing/2017/decorative" val="1"/>
              </a:ext>
            </a:extLst>
          </p:cNvPr>
          <p:cNvSpPr/>
          <p:nvPr/>
        </p:nvSpPr>
        <p:spPr>
          <a:xfrm>
            <a:off x="6030831" y="3108065"/>
            <a:ext cx="406614" cy="402867"/>
          </a:xfrm>
          <a:custGeom>
            <a:avLst/>
            <a:gdLst>
              <a:gd name="connsiteX0" fmla="*/ 22232 w 308503"/>
              <a:gd name="connsiteY0" fmla="*/ 163035 h 305660"/>
              <a:gd name="connsiteX1" fmla="*/ 160204 w 308503"/>
              <a:gd name="connsiteY1" fmla="*/ 163035 h 305660"/>
              <a:gd name="connsiteX2" fmla="*/ 133392 w 308503"/>
              <a:gd name="connsiteY2" fmla="*/ 229731 h 305660"/>
              <a:gd name="connsiteX3" fmla="*/ 144345 w 308503"/>
              <a:gd name="connsiteY3" fmla="*/ 274387 h 305660"/>
              <a:gd name="connsiteX4" fmla="*/ 96339 w 308503"/>
              <a:gd name="connsiteY4" fmla="*/ 281605 h 305660"/>
              <a:gd name="connsiteX5" fmla="*/ 74 w 308503"/>
              <a:gd name="connsiteY5" fmla="*/ 218318 h 305660"/>
              <a:gd name="connsiteX6" fmla="*/ 0 w 308503"/>
              <a:gd name="connsiteY6" fmla="*/ 214909 h 305660"/>
              <a:gd name="connsiteX7" fmla="*/ 0 w 308503"/>
              <a:gd name="connsiteY7" fmla="*/ 185267 h 305660"/>
              <a:gd name="connsiteX8" fmla="*/ 20098 w 308503"/>
              <a:gd name="connsiteY8" fmla="*/ 163138 h 305660"/>
              <a:gd name="connsiteX9" fmla="*/ 22232 w 308503"/>
              <a:gd name="connsiteY9" fmla="*/ 163035 h 305660"/>
              <a:gd name="connsiteX10" fmla="*/ 281605 w 308503"/>
              <a:gd name="connsiteY10" fmla="*/ 81517 h 305660"/>
              <a:gd name="connsiteX11" fmla="*/ 229731 w 308503"/>
              <a:gd name="connsiteY11" fmla="*/ 133392 h 305660"/>
              <a:gd name="connsiteX12" fmla="*/ 177856 w 308503"/>
              <a:gd name="connsiteY12" fmla="*/ 81517 h 305660"/>
              <a:gd name="connsiteX13" fmla="*/ 229731 w 308503"/>
              <a:gd name="connsiteY13" fmla="*/ 29643 h 305660"/>
              <a:gd name="connsiteX14" fmla="*/ 281605 w 308503"/>
              <a:gd name="connsiteY14" fmla="*/ 81517 h 305660"/>
              <a:gd name="connsiteX15" fmla="*/ 96339 w 308503"/>
              <a:gd name="connsiteY15" fmla="*/ 0 h 305660"/>
              <a:gd name="connsiteX16" fmla="*/ 163035 w 308503"/>
              <a:gd name="connsiteY16" fmla="*/ 66696 h 305660"/>
              <a:gd name="connsiteX17" fmla="*/ 96339 w 308503"/>
              <a:gd name="connsiteY17" fmla="*/ 133392 h 305660"/>
              <a:gd name="connsiteX18" fmla="*/ 29643 w 308503"/>
              <a:gd name="connsiteY18" fmla="*/ 66696 h 305660"/>
              <a:gd name="connsiteX19" fmla="*/ 96339 w 308503"/>
              <a:gd name="connsiteY19" fmla="*/ 0 h 305660"/>
              <a:gd name="connsiteX20" fmla="*/ 181962 w 308503"/>
              <a:gd name="connsiteY20" fmla="*/ 177485 h 305660"/>
              <a:gd name="connsiteX21" fmla="*/ 161719 w 308503"/>
              <a:gd name="connsiteY21" fmla="*/ 214195 h 305660"/>
              <a:gd name="connsiteX22" fmla="*/ 160604 w 308503"/>
              <a:gd name="connsiteY22" fmla="*/ 214494 h 305660"/>
              <a:gd name="connsiteX23" fmla="*/ 151948 w 308503"/>
              <a:gd name="connsiteY23" fmla="*/ 216629 h 305660"/>
              <a:gd name="connsiteX24" fmla="*/ 152037 w 308503"/>
              <a:gd name="connsiteY24" fmla="*/ 243411 h 305660"/>
              <a:gd name="connsiteX25" fmla="*/ 160041 w 308503"/>
              <a:gd name="connsiteY25" fmla="*/ 245338 h 305660"/>
              <a:gd name="connsiteX26" fmla="*/ 181917 w 308503"/>
              <a:gd name="connsiteY26" fmla="*/ 281097 h 305660"/>
              <a:gd name="connsiteX27" fmla="*/ 181532 w 308503"/>
              <a:gd name="connsiteY27" fmla="*/ 282539 h 305660"/>
              <a:gd name="connsiteX28" fmla="*/ 178760 w 308503"/>
              <a:gd name="connsiteY28" fmla="*/ 291906 h 305660"/>
              <a:gd name="connsiteX29" fmla="*/ 200770 w 308503"/>
              <a:gd name="connsiteY29" fmla="*/ 305557 h 305660"/>
              <a:gd name="connsiteX30" fmla="*/ 208077 w 308503"/>
              <a:gd name="connsiteY30" fmla="*/ 297879 h 305660"/>
              <a:gd name="connsiteX31" fmla="*/ 249984 w 308503"/>
              <a:gd name="connsiteY31" fmla="*/ 296819 h 305660"/>
              <a:gd name="connsiteX32" fmla="*/ 251044 w 308503"/>
              <a:gd name="connsiteY32" fmla="*/ 297879 h 305660"/>
              <a:gd name="connsiteX33" fmla="*/ 258440 w 308503"/>
              <a:gd name="connsiteY33" fmla="*/ 305660 h 305660"/>
              <a:gd name="connsiteX34" fmla="*/ 280405 w 308503"/>
              <a:gd name="connsiteY34" fmla="*/ 292128 h 305660"/>
              <a:gd name="connsiteX35" fmla="*/ 277470 w 308503"/>
              <a:gd name="connsiteY35" fmla="*/ 281961 h 305660"/>
              <a:gd name="connsiteX36" fmla="*/ 297735 w 308503"/>
              <a:gd name="connsiteY36" fmla="*/ 245263 h 305660"/>
              <a:gd name="connsiteX37" fmla="*/ 298843 w 308503"/>
              <a:gd name="connsiteY37" fmla="*/ 244967 h 305660"/>
              <a:gd name="connsiteX38" fmla="*/ 307483 w 308503"/>
              <a:gd name="connsiteY38" fmla="*/ 242833 h 305660"/>
              <a:gd name="connsiteX39" fmla="*/ 307394 w 308503"/>
              <a:gd name="connsiteY39" fmla="*/ 216036 h 305660"/>
              <a:gd name="connsiteX40" fmla="*/ 299391 w 308503"/>
              <a:gd name="connsiteY40" fmla="*/ 214109 h 305660"/>
              <a:gd name="connsiteX41" fmla="*/ 277531 w 308503"/>
              <a:gd name="connsiteY41" fmla="*/ 178338 h 305660"/>
              <a:gd name="connsiteX42" fmla="*/ 277915 w 308503"/>
              <a:gd name="connsiteY42" fmla="*/ 176907 h 305660"/>
              <a:gd name="connsiteX43" fmla="*/ 280672 w 308503"/>
              <a:gd name="connsiteY43" fmla="*/ 167570 h 305660"/>
              <a:gd name="connsiteX44" fmla="*/ 258677 w 308503"/>
              <a:gd name="connsiteY44" fmla="*/ 153890 h 305660"/>
              <a:gd name="connsiteX45" fmla="*/ 251370 w 308503"/>
              <a:gd name="connsiteY45" fmla="*/ 161582 h 305660"/>
              <a:gd name="connsiteX46" fmla="*/ 209462 w 308503"/>
              <a:gd name="connsiteY46" fmla="*/ 162657 h 305660"/>
              <a:gd name="connsiteX47" fmla="*/ 208388 w 308503"/>
              <a:gd name="connsiteY47" fmla="*/ 161582 h 305660"/>
              <a:gd name="connsiteX48" fmla="*/ 201007 w 308503"/>
              <a:gd name="connsiteY48" fmla="*/ 153801 h 305660"/>
              <a:gd name="connsiteX49" fmla="*/ 179027 w 308503"/>
              <a:gd name="connsiteY49" fmla="*/ 167318 h 305660"/>
              <a:gd name="connsiteX50" fmla="*/ 181962 w 308503"/>
              <a:gd name="connsiteY50" fmla="*/ 177485 h 305660"/>
              <a:gd name="connsiteX51" fmla="*/ 229731 w 308503"/>
              <a:gd name="connsiteY51" fmla="*/ 251963 h 305660"/>
              <a:gd name="connsiteX52" fmla="*/ 208240 w 308503"/>
              <a:gd name="connsiteY52" fmla="*/ 229731 h 305660"/>
              <a:gd name="connsiteX53" fmla="*/ 229731 w 308503"/>
              <a:gd name="connsiteY53" fmla="*/ 207499 h 305660"/>
              <a:gd name="connsiteX54" fmla="*/ 251222 w 308503"/>
              <a:gd name="connsiteY54" fmla="*/ 229731 h 305660"/>
              <a:gd name="connsiteX55" fmla="*/ 229731 w 308503"/>
              <a:gd name="connsiteY55" fmla="*/ 251963 h 305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08503" h="305660">
                <a:moveTo>
                  <a:pt x="22232" y="163035"/>
                </a:moveTo>
                <a:lnTo>
                  <a:pt x="160204" y="163035"/>
                </a:lnTo>
                <a:cubicBezTo>
                  <a:pt x="142967" y="180957"/>
                  <a:pt x="133356" y="204865"/>
                  <a:pt x="133392" y="229731"/>
                </a:cubicBezTo>
                <a:cubicBezTo>
                  <a:pt x="133392" y="245841"/>
                  <a:pt x="137349" y="261033"/>
                  <a:pt x="144345" y="274387"/>
                </a:cubicBezTo>
                <a:cubicBezTo>
                  <a:pt x="128783" y="279575"/>
                  <a:pt x="111619" y="281605"/>
                  <a:pt x="96339" y="281605"/>
                </a:cubicBezTo>
                <a:cubicBezTo>
                  <a:pt x="55995" y="281605"/>
                  <a:pt x="2446" y="267436"/>
                  <a:pt x="74" y="218318"/>
                </a:cubicBezTo>
                <a:lnTo>
                  <a:pt x="0" y="214909"/>
                </a:lnTo>
                <a:lnTo>
                  <a:pt x="0" y="185267"/>
                </a:lnTo>
                <a:cubicBezTo>
                  <a:pt x="1" y="173816"/>
                  <a:pt x="8699" y="164238"/>
                  <a:pt x="20098" y="163138"/>
                </a:cubicBezTo>
                <a:lnTo>
                  <a:pt x="22232" y="163035"/>
                </a:lnTo>
                <a:close/>
                <a:moveTo>
                  <a:pt x="281605" y="81517"/>
                </a:moveTo>
                <a:cubicBezTo>
                  <a:pt x="281605" y="110167"/>
                  <a:pt x="258380" y="133392"/>
                  <a:pt x="229731" y="133392"/>
                </a:cubicBezTo>
                <a:cubicBezTo>
                  <a:pt x="201081" y="133392"/>
                  <a:pt x="177856" y="110167"/>
                  <a:pt x="177856" y="81517"/>
                </a:cubicBezTo>
                <a:cubicBezTo>
                  <a:pt x="177856" y="52868"/>
                  <a:pt x="201081" y="29643"/>
                  <a:pt x="229731" y="29643"/>
                </a:cubicBezTo>
                <a:cubicBezTo>
                  <a:pt x="258380" y="29643"/>
                  <a:pt x="281605" y="52868"/>
                  <a:pt x="281605" y="81517"/>
                </a:cubicBezTo>
                <a:close/>
                <a:moveTo>
                  <a:pt x="96339" y="0"/>
                </a:moveTo>
                <a:cubicBezTo>
                  <a:pt x="133174" y="0"/>
                  <a:pt x="163035" y="29861"/>
                  <a:pt x="163035" y="66696"/>
                </a:cubicBezTo>
                <a:cubicBezTo>
                  <a:pt x="163035" y="103531"/>
                  <a:pt x="133174" y="133392"/>
                  <a:pt x="96339" y="133392"/>
                </a:cubicBezTo>
                <a:cubicBezTo>
                  <a:pt x="59504" y="133392"/>
                  <a:pt x="29643" y="103531"/>
                  <a:pt x="29643" y="66696"/>
                </a:cubicBezTo>
                <a:cubicBezTo>
                  <a:pt x="29643" y="29861"/>
                  <a:pt x="59504" y="0"/>
                  <a:pt x="96339" y="0"/>
                </a:cubicBezTo>
                <a:close/>
                <a:moveTo>
                  <a:pt x="181962" y="177485"/>
                </a:moveTo>
                <a:cubicBezTo>
                  <a:pt x="186509" y="193212"/>
                  <a:pt x="177445" y="209648"/>
                  <a:pt x="161719" y="214195"/>
                </a:cubicBezTo>
                <a:cubicBezTo>
                  <a:pt x="161349" y="214302"/>
                  <a:pt x="160977" y="214402"/>
                  <a:pt x="160604" y="214494"/>
                </a:cubicBezTo>
                <a:lnTo>
                  <a:pt x="151948" y="216629"/>
                </a:lnTo>
                <a:cubicBezTo>
                  <a:pt x="150561" y="225505"/>
                  <a:pt x="150591" y="234545"/>
                  <a:pt x="152037" y="243411"/>
                </a:cubicBezTo>
                <a:lnTo>
                  <a:pt x="160041" y="245338"/>
                </a:lnTo>
                <a:cubicBezTo>
                  <a:pt x="175957" y="249172"/>
                  <a:pt x="185751" y="265182"/>
                  <a:pt x="181917" y="281097"/>
                </a:cubicBezTo>
                <a:cubicBezTo>
                  <a:pt x="181801" y="281582"/>
                  <a:pt x="181672" y="282062"/>
                  <a:pt x="181532" y="282539"/>
                </a:cubicBezTo>
                <a:lnTo>
                  <a:pt x="178760" y="291906"/>
                </a:lnTo>
                <a:cubicBezTo>
                  <a:pt x="185282" y="297627"/>
                  <a:pt x="192692" y="302266"/>
                  <a:pt x="200770" y="305557"/>
                </a:cubicBezTo>
                <a:lnTo>
                  <a:pt x="208077" y="297879"/>
                </a:lnTo>
                <a:cubicBezTo>
                  <a:pt x="219357" y="286015"/>
                  <a:pt x="238120" y="285540"/>
                  <a:pt x="249984" y="296819"/>
                </a:cubicBezTo>
                <a:cubicBezTo>
                  <a:pt x="250346" y="297163"/>
                  <a:pt x="250700" y="297518"/>
                  <a:pt x="251044" y="297879"/>
                </a:cubicBezTo>
                <a:lnTo>
                  <a:pt x="258440" y="305660"/>
                </a:lnTo>
                <a:cubicBezTo>
                  <a:pt x="266459" y="302395"/>
                  <a:pt x="273882" y="297823"/>
                  <a:pt x="280405" y="292128"/>
                </a:cubicBezTo>
                <a:lnTo>
                  <a:pt x="277470" y="281961"/>
                </a:lnTo>
                <a:cubicBezTo>
                  <a:pt x="272932" y="266231"/>
                  <a:pt x="282006" y="249802"/>
                  <a:pt x="297735" y="245263"/>
                </a:cubicBezTo>
                <a:cubicBezTo>
                  <a:pt x="298103" y="245158"/>
                  <a:pt x="298472" y="245059"/>
                  <a:pt x="298843" y="244967"/>
                </a:cubicBezTo>
                <a:lnTo>
                  <a:pt x="307483" y="242833"/>
                </a:lnTo>
                <a:cubicBezTo>
                  <a:pt x="308872" y="233952"/>
                  <a:pt x="308843" y="224908"/>
                  <a:pt x="307394" y="216036"/>
                </a:cubicBezTo>
                <a:lnTo>
                  <a:pt x="299391" y="214109"/>
                </a:lnTo>
                <a:cubicBezTo>
                  <a:pt x="283477" y="210267"/>
                  <a:pt x="273689" y="194253"/>
                  <a:pt x="277531" y="178338"/>
                </a:cubicBezTo>
                <a:cubicBezTo>
                  <a:pt x="277647" y="177859"/>
                  <a:pt x="277776" y="177382"/>
                  <a:pt x="277915" y="176907"/>
                </a:cubicBezTo>
                <a:lnTo>
                  <a:pt x="280672" y="167570"/>
                </a:lnTo>
                <a:cubicBezTo>
                  <a:pt x="274152" y="161819"/>
                  <a:pt x="266717" y="157197"/>
                  <a:pt x="258677" y="153890"/>
                </a:cubicBezTo>
                <a:lnTo>
                  <a:pt x="251370" y="161582"/>
                </a:lnTo>
                <a:cubicBezTo>
                  <a:pt x="240094" y="173451"/>
                  <a:pt x="221331" y="173933"/>
                  <a:pt x="209462" y="162657"/>
                </a:cubicBezTo>
                <a:cubicBezTo>
                  <a:pt x="209095" y="162308"/>
                  <a:pt x="208736" y="161950"/>
                  <a:pt x="208388" y="161582"/>
                </a:cubicBezTo>
                <a:lnTo>
                  <a:pt x="201007" y="153801"/>
                </a:lnTo>
                <a:cubicBezTo>
                  <a:pt x="192944" y="157062"/>
                  <a:pt x="185533" y="161656"/>
                  <a:pt x="179027" y="167318"/>
                </a:cubicBezTo>
                <a:lnTo>
                  <a:pt x="181962" y="177485"/>
                </a:lnTo>
                <a:close/>
                <a:moveTo>
                  <a:pt x="229731" y="251963"/>
                </a:moveTo>
                <a:cubicBezTo>
                  <a:pt x="217874" y="251963"/>
                  <a:pt x="208240" y="242003"/>
                  <a:pt x="208240" y="229731"/>
                </a:cubicBezTo>
                <a:cubicBezTo>
                  <a:pt x="208240" y="217444"/>
                  <a:pt x="217874" y="207499"/>
                  <a:pt x="229731" y="207499"/>
                </a:cubicBezTo>
                <a:cubicBezTo>
                  <a:pt x="241588" y="207499"/>
                  <a:pt x="251222" y="217444"/>
                  <a:pt x="251222" y="229731"/>
                </a:cubicBezTo>
                <a:cubicBezTo>
                  <a:pt x="251222" y="242003"/>
                  <a:pt x="241588" y="251963"/>
                  <a:pt x="229731" y="251963"/>
                </a:cubicBezTo>
                <a:close/>
              </a:path>
            </a:pathLst>
          </a:custGeom>
          <a:gradFill flip="none" rotWithShape="1">
            <a:gsLst>
              <a:gs pos="52000">
                <a:srgbClr val="818EFF"/>
              </a:gs>
              <a:gs pos="97000">
                <a:srgbClr val="D660FF"/>
              </a:gs>
              <a:gs pos="3000">
                <a:srgbClr val="2DB4FF"/>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sp>
        <p:nvSpPr>
          <p:cNvPr id="15" name="Graphic 6">
            <a:extLst>
              <a:ext uri="{FF2B5EF4-FFF2-40B4-BE49-F238E27FC236}">
                <a16:creationId xmlns:a16="http://schemas.microsoft.com/office/drawing/2014/main" id="{550DE085-9727-4EE2-072B-958D977F57DE}"/>
              </a:ext>
              <a:ext uri="{C183D7F6-B498-43B3-948B-1728B52AA6E4}">
                <adec:decorative xmlns:adec="http://schemas.microsoft.com/office/drawing/2017/decorative" val="1"/>
              </a:ext>
            </a:extLst>
          </p:cNvPr>
          <p:cNvSpPr/>
          <p:nvPr/>
        </p:nvSpPr>
        <p:spPr>
          <a:xfrm>
            <a:off x="6038790" y="4766802"/>
            <a:ext cx="390696" cy="390696"/>
          </a:xfrm>
          <a:custGeom>
            <a:avLst/>
            <a:gdLst>
              <a:gd name="connsiteX0" fmla="*/ 148213 w 296426"/>
              <a:gd name="connsiteY0" fmla="*/ 0 h 296426"/>
              <a:gd name="connsiteX1" fmla="*/ 296427 w 296426"/>
              <a:gd name="connsiteY1" fmla="*/ 148213 h 296426"/>
              <a:gd name="connsiteX2" fmla="*/ 148213 w 296426"/>
              <a:gd name="connsiteY2" fmla="*/ 296427 h 296426"/>
              <a:gd name="connsiteX3" fmla="*/ 0 w 296426"/>
              <a:gd name="connsiteY3" fmla="*/ 148213 h 296426"/>
              <a:gd name="connsiteX4" fmla="*/ 148213 w 296426"/>
              <a:gd name="connsiteY4" fmla="*/ 0 h 296426"/>
              <a:gd name="connsiteX5" fmla="*/ 159789 w 296426"/>
              <a:gd name="connsiteY5" fmla="*/ 81058 h 296426"/>
              <a:gd name="connsiteX6" fmla="*/ 158544 w 296426"/>
              <a:gd name="connsiteY6" fmla="*/ 79976 h 296426"/>
              <a:gd name="connsiteX7" fmla="*/ 145457 w 296426"/>
              <a:gd name="connsiteY7" fmla="*/ 79872 h 296426"/>
              <a:gd name="connsiteX8" fmla="*/ 144063 w 296426"/>
              <a:gd name="connsiteY8" fmla="*/ 81058 h 296426"/>
              <a:gd name="connsiteX9" fmla="*/ 142996 w 296426"/>
              <a:gd name="connsiteY9" fmla="*/ 82303 h 296426"/>
              <a:gd name="connsiteX10" fmla="*/ 142892 w 296426"/>
              <a:gd name="connsiteY10" fmla="*/ 95390 h 296426"/>
              <a:gd name="connsiteX11" fmla="*/ 144078 w 296426"/>
              <a:gd name="connsiteY11" fmla="*/ 96783 h 296426"/>
              <a:gd name="connsiteX12" fmla="*/ 184377 w 296426"/>
              <a:gd name="connsiteY12" fmla="*/ 137097 h 296426"/>
              <a:gd name="connsiteX13" fmla="*/ 85223 w 296426"/>
              <a:gd name="connsiteY13" fmla="*/ 137097 h 296426"/>
              <a:gd name="connsiteX14" fmla="*/ 83711 w 296426"/>
              <a:gd name="connsiteY14" fmla="*/ 137186 h 296426"/>
              <a:gd name="connsiteX15" fmla="*/ 74210 w 296426"/>
              <a:gd name="connsiteY15" fmla="*/ 146702 h 296426"/>
              <a:gd name="connsiteX16" fmla="*/ 74107 w 296426"/>
              <a:gd name="connsiteY16" fmla="*/ 148199 h 296426"/>
              <a:gd name="connsiteX17" fmla="*/ 74210 w 296426"/>
              <a:gd name="connsiteY17" fmla="*/ 149710 h 296426"/>
              <a:gd name="connsiteX18" fmla="*/ 83711 w 296426"/>
              <a:gd name="connsiteY18" fmla="*/ 159211 h 296426"/>
              <a:gd name="connsiteX19" fmla="*/ 85223 w 296426"/>
              <a:gd name="connsiteY19" fmla="*/ 159315 h 296426"/>
              <a:gd name="connsiteX20" fmla="*/ 184377 w 296426"/>
              <a:gd name="connsiteY20" fmla="*/ 159315 h 296426"/>
              <a:gd name="connsiteX21" fmla="*/ 144063 w 296426"/>
              <a:gd name="connsiteY21" fmla="*/ 199629 h 296426"/>
              <a:gd name="connsiteX22" fmla="*/ 142981 w 296426"/>
              <a:gd name="connsiteY22" fmla="*/ 200888 h 296426"/>
              <a:gd name="connsiteX23" fmla="*/ 145205 w 296426"/>
              <a:gd name="connsiteY23" fmla="*/ 216451 h 296426"/>
              <a:gd name="connsiteX24" fmla="*/ 158544 w 296426"/>
              <a:gd name="connsiteY24" fmla="*/ 216451 h 296426"/>
              <a:gd name="connsiteX25" fmla="*/ 159774 w 296426"/>
              <a:gd name="connsiteY25" fmla="*/ 215369 h 296426"/>
              <a:gd name="connsiteX26" fmla="*/ 219089 w 296426"/>
              <a:gd name="connsiteY26" fmla="*/ 156083 h 296426"/>
              <a:gd name="connsiteX27" fmla="*/ 220156 w 296426"/>
              <a:gd name="connsiteY27" fmla="*/ 154824 h 296426"/>
              <a:gd name="connsiteX28" fmla="*/ 220275 w 296426"/>
              <a:gd name="connsiteY28" fmla="*/ 141751 h 296426"/>
              <a:gd name="connsiteX29" fmla="*/ 219089 w 296426"/>
              <a:gd name="connsiteY29" fmla="*/ 140358 h 296426"/>
              <a:gd name="connsiteX30" fmla="*/ 159804 w 296426"/>
              <a:gd name="connsiteY30" fmla="*/ 81058 h 296426"/>
              <a:gd name="connsiteX31" fmla="*/ 158544 w 296426"/>
              <a:gd name="connsiteY31" fmla="*/ 79976 h 296426"/>
              <a:gd name="connsiteX32" fmla="*/ 159789 w 296426"/>
              <a:gd name="connsiteY32" fmla="*/ 81058 h 2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6426" h="296426">
                <a:moveTo>
                  <a:pt x="148213" y="0"/>
                </a:moveTo>
                <a:cubicBezTo>
                  <a:pt x="230086" y="0"/>
                  <a:pt x="296427" y="66355"/>
                  <a:pt x="296427" y="148213"/>
                </a:cubicBezTo>
                <a:cubicBezTo>
                  <a:pt x="296427" y="230072"/>
                  <a:pt x="230086" y="296427"/>
                  <a:pt x="148213" y="296427"/>
                </a:cubicBezTo>
                <a:cubicBezTo>
                  <a:pt x="66370" y="296427"/>
                  <a:pt x="0" y="230072"/>
                  <a:pt x="0" y="148213"/>
                </a:cubicBezTo>
                <a:cubicBezTo>
                  <a:pt x="0" y="66355"/>
                  <a:pt x="66370" y="0"/>
                  <a:pt x="148213" y="0"/>
                </a:cubicBezTo>
                <a:close/>
                <a:moveTo>
                  <a:pt x="159789" y="81058"/>
                </a:moveTo>
                <a:lnTo>
                  <a:pt x="158544" y="79976"/>
                </a:lnTo>
                <a:cubicBezTo>
                  <a:pt x="154667" y="77105"/>
                  <a:pt x="149380" y="77063"/>
                  <a:pt x="145457" y="79872"/>
                </a:cubicBezTo>
                <a:lnTo>
                  <a:pt x="144063" y="81058"/>
                </a:lnTo>
                <a:lnTo>
                  <a:pt x="142996" y="82303"/>
                </a:lnTo>
                <a:cubicBezTo>
                  <a:pt x="140125" y="86180"/>
                  <a:pt x="140084" y="91467"/>
                  <a:pt x="142892" y="95390"/>
                </a:cubicBezTo>
                <a:lnTo>
                  <a:pt x="144078" y="96783"/>
                </a:lnTo>
                <a:lnTo>
                  <a:pt x="184377" y="137097"/>
                </a:lnTo>
                <a:lnTo>
                  <a:pt x="85223" y="137097"/>
                </a:lnTo>
                <a:lnTo>
                  <a:pt x="83711" y="137186"/>
                </a:lnTo>
                <a:cubicBezTo>
                  <a:pt x="78767" y="137867"/>
                  <a:pt x="74882" y="141757"/>
                  <a:pt x="74210" y="146702"/>
                </a:cubicBezTo>
                <a:lnTo>
                  <a:pt x="74107" y="148199"/>
                </a:lnTo>
                <a:lnTo>
                  <a:pt x="74210" y="149710"/>
                </a:lnTo>
                <a:cubicBezTo>
                  <a:pt x="74889" y="154649"/>
                  <a:pt x="78772" y="158532"/>
                  <a:pt x="83711" y="159211"/>
                </a:cubicBezTo>
                <a:lnTo>
                  <a:pt x="85223" y="159315"/>
                </a:lnTo>
                <a:lnTo>
                  <a:pt x="184377" y="159315"/>
                </a:lnTo>
                <a:lnTo>
                  <a:pt x="144063" y="199629"/>
                </a:lnTo>
                <a:lnTo>
                  <a:pt x="142981" y="200888"/>
                </a:lnTo>
                <a:cubicBezTo>
                  <a:pt x="139298" y="205800"/>
                  <a:pt x="140293" y="212768"/>
                  <a:pt x="145205" y="216451"/>
                </a:cubicBezTo>
                <a:cubicBezTo>
                  <a:pt x="149157" y="219415"/>
                  <a:pt x="154591" y="219415"/>
                  <a:pt x="158544" y="216451"/>
                </a:cubicBezTo>
                <a:lnTo>
                  <a:pt x="159774" y="215369"/>
                </a:lnTo>
                <a:lnTo>
                  <a:pt x="219089" y="156083"/>
                </a:lnTo>
                <a:lnTo>
                  <a:pt x="220156" y="154824"/>
                </a:lnTo>
                <a:cubicBezTo>
                  <a:pt x="223024" y="150952"/>
                  <a:pt x="223073" y="145674"/>
                  <a:pt x="220275" y="141751"/>
                </a:cubicBezTo>
                <a:lnTo>
                  <a:pt x="219089" y="140358"/>
                </a:lnTo>
                <a:lnTo>
                  <a:pt x="159804" y="81058"/>
                </a:lnTo>
                <a:lnTo>
                  <a:pt x="158544" y="79976"/>
                </a:lnTo>
                <a:lnTo>
                  <a:pt x="159789" y="81058"/>
                </a:lnTo>
                <a:close/>
              </a:path>
            </a:pathLst>
          </a:custGeom>
          <a:gradFill flip="none" rotWithShape="1">
            <a:gsLst>
              <a:gs pos="3000">
                <a:srgbClr val="818EFF"/>
              </a:gs>
              <a:gs pos="50000">
                <a:srgbClr val="D660FF"/>
              </a:gs>
              <a:gs pos="97000">
                <a:srgbClr val="FEA874"/>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cxnSp>
        <p:nvCxnSpPr>
          <p:cNvPr id="7" name="Straight Connector 6">
            <a:extLst>
              <a:ext uri="{FF2B5EF4-FFF2-40B4-BE49-F238E27FC236}">
                <a16:creationId xmlns:a16="http://schemas.microsoft.com/office/drawing/2014/main" id="{43DB6A6E-0978-30A5-B827-1FBD11495D8C}"/>
              </a:ext>
              <a:ext uri="{C183D7F6-B498-43B3-948B-1728B52AA6E4}">
                <adec:decorative xmlns:adec="http://schemas.microsoft.com/office/drawing/2017/decorative" val="1"/>
              </a:ext>
            </a:extLst>
          </p:cNvPr>
          <p:cNvCxnSpPr>
            <a:cxnSpLocks/>
          </p:cNvCxnSpPr>
          <p:nvPr/>
        </p:nvCxnSpPr>
        <p:spPr>
          <a:xfrm>
            <a:off x="5570351" y="601059"/>
            <a:ext cx="0" cy="5633772"/>
          </a:xfrm>
          <a:prstGeom prst="line">
            <a:avLst/>
          </a:prstGeom>
          <a:ln>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7714712-B349-73CB-DABB-FBDEBABFD7C9}"/>
              </a:ext>
              <a:ext uri="{C183D7F6-B498-43B3-948B-1728B52AA6E4}">
                <adec:decorative xmlns:adec="http://schemas.microsoft.com/office/drawing/2017/decorative" val="1"/>
              </a:ext>
            </a:extLst>
          </p:cNvPr>
          <p:cNvCxnSpPr>
            <a:cxnSpLocks/>
          </p:cNvCxnSpPr>
          <p:nvPr/>
        </p:nvCxnSpPr>
        <p:spPr>
          <a:xfrm rot="5400000">
            <a:off x="8578764" y="-210622"/>
            <a:ext cx="0" cy="6016827"/>
          </a:xfrm>
          <a:prstGeom prst="line">
            <a:avLst/>
          </a:prstGeom>
          <a:ln>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EF815B0-AF0B-8AC6-F8CB-43980DCEC2A3}"/>
              </a:ext>
              <a:ext uri="{C183D7F6-B498-43B3-948B-1728B52AA6E4}">
                <adec:decorative xmlns:adec="http://schemas.microsoft.com/office/drawing/2017/decorative" val="1"/>
              </a:ext>
            </a:extLst>
          </p:cNvPr>
          <p:cNvCxnSpPr>
            <a:cxnSpLocks/>
          </p:cNvCxnSpPr>
          <p:nvPr/>
        </p:nvCxnSpPr>
        <p:spPr>
          <a:xfrm rot="5400000">
            <a:off x="8578764" y="1480060"/>
            <a:ext cx="0" cy="6016827"/>
          </a:xfrm>
          <a:prstGeom prst="line">
            <a:avLst/>
          </a:prstGeom>
          <a:ln>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1255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42" presetClass="path" presetSubtype="0" decel="100000" fill="hold" grpId="1" nodeType="withEffect">
                                  <p:stCondLst>
                                    <p:cond delay="0"/>
                                  </p:stCondLst>
                                  <p:childTnLst>
                                    <p:animMotion origin="layout" path="M 3.54167E-6 -7.40741E-7 L 3.54167E-6 0.03542 " pathEditMode="relative" rAng="0" ptsTypes="AA">
                                      <p:cBhvr>
                                        <p:cTn id="9" dur="700" spd="-100000" fill="hold"/>
                                        <p:tgtEl>
                                          <p:spTgt spid="6"/>
                                        </p:tgtEl>
                                        <p:attrNameLst>
                                          <p:attrName>ppt_x</p:attrName>
                                          <p:attrName>ppt_y</p:attrName>
                                        </p:attrNameLst>
                                      </p:cBhvr>
                                      <p:rCtr x="0" y="1759"/>
                                    </p:animMotion>
                                  </p:childTnLst>
                                </p:cTn>
                              </p:par>
                              <p:par>
                                <p:cTn id="10" presetID="10"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42" presetClass="path" presetSubtype="0" decel="100000" fill="hold" grpId="1" nodeType="withEffect">
                                  <p:stCondLst>
                                    <p:cond delay="0"/>
                                  </p:stCondLst>
                                  <p:childTnLst>
                                    <p:animMotion origin="layout" path="M 3.54167E-6 -7.40741E-7 L 3.54167E-6 0.03542 " pathEditMode="relative" rAng="0" ptsTypes="AA">
                                      <p:cBhvr>
                                        <p:cTn id="14" dur="700" spd="-100000" fill="hold"/>
                                        <p:tgtEl>
                                          <p:spTgt spid="5"/>
                                        </p:tgtEl>
                                        <p:attrNameLst>
                                          <p:attrName>ppt_x</p:attrName>
                                          <p:attrName>ppt_y</p:attrName>
                                        </p:attrNameLst>
                                      </p:cBhvr>
                                      <p:rCtr x="0" y="175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5" grpId="0"/>
      <p:bldP spid="5"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7F39F-FF36-1465-9057-97A19555976C}"/>
            </a:ext>
          </a:extLst>
        </p:cNvPr>
        <p:cNvGrpSpPr/>
        <p:nvPr/>
      </p:nvGrpSpPr>
      <p:grpSpPr>
        <a:xfrm>
          <a:off x="0" y="0"/>
          <a:ext cx="0" cy="0"/>
          <a:chOff x="0" y="0"/>
          <a:chExt cx="0" cy="0"/>
        </a:xfrm>
      </p:grpSpPr>
      <p:sp>
        <p:nvSpPr>
          <p:cNvPr id="2" name="Rounded Rectangle 1">
            <a:extLst>
              <a:ext uri="{FF2B5EF4-FFF2-40B4-BE49-F238E27FC236}">
                <a16:creationId xmlns:a16="http://schemas.microsoft.com/office/drawing/2014/main" id="{D90E5931-1CDB-FE5A-4719-B3687BB9E6E9}"/>
              </a:ext>
              <a:ext uri="{C183D7F6-B498-43B3-948B-1728B52AA6E4}">
                <adec:decorative xmlns:adec="http://schemas.microsoft.com/office/drawing/2017/decorative" val="1"/>
              </a:ext>
            </a:extLst>
          </p:cNvPr>
          <p:cNvSpPr/>
          <p:nvPr/>
        </p:nvSpPr>
        <p:spPr bwMode="auto">
          <a:xfrm>
            <a:off x="609600" y="524377"/>
            <a:ext cx="10972800" cy="5809246"/>
          </a:xfrm>
          <a:prstGeom prst="roundRect">
            <a:avLst>
              <a:gd name="adj" fmla="val 5369"/>
            </a:avLst>
          </a:prstGeom>
          <a:solidFill>
            <a:schemeClr val="bg1">
              <a:lumMod val="95000"/>
              <a:alpha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chemeClr val="bg1"/>
              </a:solidFill>
              <a:ea typeface="Segoe UI" pitchFamily="34" charset="0"/>
              <a:cs typeface="Segoe UI" pitchFamily="34" charset="0"/>
            </a:endParaRPr>
          </a:p>
        </p:txBody>
      </p:sp>
      <p:sp>
        <p:nvSpPr>
          <p:cNvPr id="101" name="Title 100">
            <a:extLst>
              <a:ext uri="{FF2B5EF4-FFF2-40B4-BE49-F238E27FC236}">
                <a16:creationId xmlns:a16="http://schemas.microsoft.com/office/drawing/2014/main" id="{9DB8BBDC-4DD7-499A-464A-F1B2428B1707}"/>
              </a:ext>
              <a:ext uri="{C183D7F6-B498-43B3-948B-1728B52AA6E4}">
                <adec:decorative xmlns:adec="http://schemas.microsoft.com/office/drawing/2017/decorative" val="0"/>
              </a:ext>
            </a:extLst>
          </p:cNvPr>
          <p:cNvSpPr>
            <a:spLocks noGrp="1"/>
          </p:cNvSpPr>
          <p:nvPr>
            <p:ph type="title" idx="4294967295"/>
          </p:nvPr>
        </p:nvSpPr>
        <p:spPr bwMode="auto">
          <a:xfrm>
            <a:off x="4146246" y="5530855"/>
            <a:ext cx="6567487" cy="361950"/>
          </a:xfrm>
          <a:prstGeom prst="roundRect">
            <a:avLst>
              <a:gd name="adj" fmla="val 50000"/>
            </a:avLst>
          </a:prstGeom>
          <a:solidFill>
            <a:srgbClr val="FFFFFF"/>
          </a:solidFill>
          <a:ln w="19050" cap="flat" cmpd="sng" algn="ctr">
            <a:noFill/>
            <a:prstDash val="solid"/>
            <a:headEnd type="none" w="med" len="med"/>
            <a:tailEnd type="none" w="med" len="med"/>
          </a:ln>
          <a:effectLst>
            <a:outerShdw blurRad="139700" dist="38100" dir="5400000" algn="ctr" rotWithShape="0">
              <a:srgbClr val="000000">
                <a:alpha val="15000"/>
              </a:srgbClr>
            </a:outerShdw>
          </a:effectLst>
          <a:scene3d>
            <a:camera prst="orthographicFront">
              <a:rot lat="0" lon="0" rev="0"/>
            </a:camera>
            <a:lightRig rig="threePt" dir="t"/>
          </a:scene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61257" tIns="209006" rIns="261257" bIns="209006" numCol="1" spcCol="0" rtlCol="0" fromWordArt="0" anchor="ctr" anchorCtr="0" forceAA="0" compatLnSpc="1">
            <a:prstTxWarp prst="textNoShape">
              <a:avLst/>
            </a:prstTxWarp>
            <a:noAutofit/>
          </a:bodyPr>
          <a:lstStyle/>
          <a:p>
            <a:pPr marL="0" marR="0" lvl="0" indent="0" algn="ctr" defTabSz="1332133"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chemeClr val="tx1"/>
                </a:solidFill>
                <a:effectLst/>
                <a:uLnTx/>
                <a:uFillTx/>
                <a:latin typeface="Segoe Sans Display Semibold" pitchFamily="2" charset="0"/>
                <a:ea typeface="+mn-ea"/>
                <a:cs typeface="Segoe Sans Display Semibold" pitchFamily="2" charset="0"/>
              </a:rPr>
              <a:t>Copilot Control System</a:t>
            </a:r>
          </a:p>
        </p:txBody>
      </p:sp>
      <p:pic>
        <p:nvPicPr>
          <p:cNvPr id="42" name="Picture 41" descr="Picture of an employee&#10;">
            <a:extLst>
              <a:ext uri="{FF2B5EF4-FFF2-40B4-BE49-F238E27FC236}">
                <a16:creationId xmlns:a16="http://schemas.microsoft.com/office/drawing/2014/main" id="{0D03C1A4-1B6D-6E9B-B3E6-943E5A94BEC3}"/>
              </a:ext>
              <a:ext uri="{C183D7F6-B498-43B3-948B-1728B52AA6E4}">
                <adec:decorative xmlns:adec="http://schemas.microsoft.com/office/drawing/2017/decorative" val="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13236" y="2444554"/>
            <a:ext cx="1404947" cy="1404945"/>
          </a:xfrm>
          <a:prstGeom prst="ellipse">
            <a:avLst/>
          </a:prstGeom>
          <a:solidFill>
            <a:srgbClr val="F4F3F5"/>
          </a:solidFill>
          <a:ln w="14684" cap="flat">
            <a:noFill/>
            <a:prstDash val="solid"/>
            <a:miter/>
          </a:ln>
          <a:effectLst>
            <a:outerShdw blurRad="127000" algn="ctr" rotWithShape="0">
              <a:srgbClr val="454142">
                <a:alpha val="30000"/>
              </a:srgbClr>
            </a:outerShdw>
          </a:effectLst>
        </p:spPr>
      </p:pic>
      <p:sp>
        <p:nvSpPr>
          <p:cNvPr id="41" name="Rounded Rectangle 62">
            <a:extLst>
              <a:ext uri="{FF2B5EF4-FFF2-40B4-BE49-F238E27FC236}">
                <a16:creationId xmlns:a16="http://schemas.microsoft.com/office/drawing/2014/main" id="{11D0FAD5-2DCC-1C82-94FE-C4656EF480E0}"/>
              </a:ext>
              <a:ext uri="{C183D7F6-B498-43B3-948B-1728B52AA6E4}">
                <adec:decorative xmlns:adec="http://schemas.microsoft.com/office/drawing/2017/decorative" val="1"/>
              </a:ext>
            </a:extLst>
          </p:cNvPr>
          <p:cNvSpPr/>
          <p:nvPr/>
        </p:nvSpPr>
        <p:spPr bwMode="auto">
          <a:xfrm>
            <a:off x="4384301" y="984674"/>
            <a:ext cx="1382988" cy="276999"/>
          </a:xfrm>
          <a:prstGeom prst="rect">
            <a:avLst/>
          </a:prstGeom>
          <a:noFill/>
          <a:ln w="9525">
            <a:noFill/>
            <a:headEnd type="none" w="med" len="med"/>
            <a:tailEnd type="none" w="med" len="med"/>
          </a:ln>
          <a:effectLst>
            <a:softEdge rad="165100"/>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defTabSz="821996" fontAlgn="base">
              <a:spcBef>
                <a:spcPct val="0"/>
              </a:spcBef>
              <a:spcAft>
                <a:spcPct val="0"/>
              </a:spcAft>
              <a:tabLst>
                <a:tab pos="920076" algn="l"/>
              </a:tabLst>
              <a:defRPr/>
            </a:pPr>
            <a:r>
              <a:rPr lang="en-US" b="1" kern="0">
                <a:gradFill>
                  <a:gsLst>
                    <a:gs pos="88073">
                      <a:srgbClr val="000000"/>
                    </a:gs>
                    <a:gs pos="68807">
                      <a:srgbClr val="000000"/>
                    </a:gs>
                  </a:gsLst>
                  <a:lin ang="5400000" scaled="1"/>
                </a:gradFill>
                <a:latin typeface="Segoe Sans Display Semibold" pitchFamily="2" charset="0"/>
                <a:cs typeface="Segoe Sans Display Semibold" pitchFamily="2" charset="0"/>
              </a:rPr>
              <a:t>Copilot</a:t>
            </a:r>
          </a:p>
        </p:txBody>
      </p:sp>
      <p:grpSp>
        <p:nvGrpSpPr>
          <p:cNvPr id="3" name="!!NetworkLines" descr="Network lines">
            <a:extLst>
              <a:ext uri="{FF2B5EF4-FFF2-40B4-BE49-F238E27FC236}">
                <a16:creationId xmlns:a16="http://schemas.microsoft.com/office/drawing/2014/main" id="{54C9DE12-D744-D25A-4803-54DC65D88F0E}"/>
              </a:ext>
              <a:ext uri="{C183D7F6-B498-43B3-948B-1728B52AA6E4}">
                <adec:decorative xmlns:adec="http://schemas.microsoft.com/office/drawing/2017/decorative" val="0"/>
              </a:ext>
            </a:extLst>
          </p:cNvPr>
          <p:cNvGrpSpPr/>
          <p:nvPr/>
        </p:nvGrpSpPr>
        <p:grpSpPr>
          <a:xfrm>
            <a:off x="5285129" y="1870781"/>
            <a:ext cx="5078281" cy="2963083"/>
            <a:chOff x="26278919" y="7127751"/>
            <a:chExt cx="11858730" cy="6919351"/>
          </a:xfrm>
        </p:grpSpPr>
        <p:sp>
          <p:nvSpPr>
            <p:cNvPr id="4" name="Freeform: Shape 4">
              <a:extLst>
                <a:ext uri="{FF2B5EF4-FFF2-40B4-BE49-F238E27FC236}">
                  <a16:creationId xmlns:a16="http://schemas.microsoft.com/office/drawing/2014/main" id="{53B65649-2EF3-81A8-AE33-1B6E3D4ADC0B}"/>
                </a:ext>
                <a:ext uri="{C183D7F6-B498-43B3-948B-1728B52AA6E4}">
                  <adec:decorative xmlns:adec="http://schemas.microsoft.com/office/drawing/2017/decorative" val="1"/>
                </a:ext>
              </a:extLst>
            </p:cNvPr>
            <p:cNvSpPr/>
            <p:nvPr/>
          </p:nvSpPr>
          <p:spPr>
            <a:xfrm>
              <a:off x="26278919" y="7130936"/>
              <a:ext cx="4299641" cy="3471138"/>
            </a:xfrm>
            <a:custGeom>
              <a:avLst/>
              <a:gdLst>
                <a:gd name="connsiteX0" fmla="*/ 0 w 4010353"/>
                <a:gd name="connsiteY0" fmla="*/ 2428280 h 2428280"/>
                <a:gd name="connsiteX1" fmla="*/ 4010354 w 4010353"/>
                <a:gd name="connsiteY1" fmla="*/ 0 h 2428280"/>
              </a:gdLst>
              <a:ahLst/>
              <a:cxnLst>
                <a:cxn ang="0">
                  <a:pos x="connsiteX0" y="connsiteY0"/>
                </a:cxn>
                <a:cxn ang="0">
                  <a:pos x="connsiteX1" y="connsiteY1"/>
                </a:cxn>
              </a:cxnLst>
              <a:rect l="l" t="t" r="r" b="b"/>
              <a:pathLst>
                <a:path w="4010353" h="2428280">
                  <a:moveTo>
                    <a:pt x="0" y="2428280"/>
                  </a:moveTo>
                  <a:lnTo>
                    <a:pt x="4010354" y="0"/>
                  </a:lnTo>
                </a:path>
              </a:pathLst>
            </a:custGeom>
            <a:ln w="12700" cap="flat">
              <a:solidFill>
                <a:srgbClr val="454142"/>
              </a:solidFill>
              <a:prstDash val="solid"/>
              <a:miter/>
            </a:ln>
          </p:spPr>
          <p:txBody>
            <a:bodyPr rot="0" spcFirstLastPara="0" vertOverflow="overflow" horzOverflow="overflow" vert="horz" wrap="square" lIns="36733" tIns="18362" rIns="36733" bIns="18362" numCol="1" spcCol="0" rtlCol="0" fromWordArt="0" anchor="ctr" anchorCtr="0" forceAA="0" compatLnSpc="1">
              <a:prstTxWarp prst="textNoShape">
                <a:avLst/>
              </a:prstTxWarp>
              <a:noAutofit/>
            </a:bodyPr>
            <a:lstStyle/>
            <a:p>
              <a:endParaRPr lang="en-US" sz="1400"/>
            </a:p>
          </p:txBody>
        </p:sp>
        <p:sp>
          <p:nvSpPr>
            <p:cNvPr id="5" name="Freeform: Shape 5">
              <a:extLst>
                <a:ext uri="{FF2B5EF4-FFF2-40B4-BE49-F238E27FC236}">
                  <a16:creationId xmlns:a16="http://schemas.microsoft.com/office/drawing/2014/main" id="{BF60006F-2099-3AFB-AE9F-5420A53DFBF8}"/>
                </a:ext>
                <a:ext uri="{C183D7F6-B498-43B3-948B-1728B52AA6E4}">
                  <adec:decorative xmlns:adec="http://schemas.microsoft.com/office/drawing/2017/decorative" val="1"/>
                </a:ext>
              </a:extLst>
            </p:cNvPr>
            <p:cNvSpPr/>
            <p:nvPr/>
          </p:nvSpPr>
          <p:spPr>
            <a:xfrm>
              <a:off x="26278919" y="8893798"/>
              <a:ext cx="6723610" cy="1708275"/>
            </a:xfrm>
            <a:custGeom>
              <a:avLst/>
              <a:gdLst>
                <a:gd name="connsiteX0" fmla="*/ 0 w 6271233"/>
                <a:gd name="connsiteY0" fmla="*/ 1397819 h 1397819"/>
                <a:gd name="connsiteX1" fmla="*/ 6271234 w 6271233"/>
                <a:gd name="connsiteY1" fmla="*/ 0 h 1397819"/>
              </a:gdLst>
              <a:ahLst/>
              <a:cxnLst>
                <a:cxn ang="0">
                  <a:pos x="connsiteX0" y="connsiteY0"/>
                </a:cxn>
                <a:cxn ang="0">
                  <a:pos x="connsiteX1" y="connsiteY1"/>
                </a:cxn>
              </a:cxnLst>
              <a:rect l="l" t="t" r="r" b="b"/>
              <a:pathLst>
                <a:path w="6271233" h="1397819">
                  <a:moveTo>
                    <a:pt x="0" y="1397819"/>
                  </a:moveTo>
                  <a:lnTo>
                    <a:pt x="6271234" y="0"/>
                  </a:lnTo>
                </a:path>
              </a:pathLst>
            </a:custGeom>
            <a:ln w="12700" cap="flat">
              <a:solidFill>
                <a:srgbClr val="454142"/>
              </a:solidFill>
              <a:prstDash val="solid"/>
              <a:miter/>
            </a:ln>
          </p:spPr>
          <p:txBody>
            <a:bodyPr rot="0" spcFirstLastPara="0" vertOverflow="overflow" horzOverflow="overflow" vert="horz" wrap="square" lIns="36733" tIns="18362" rIns="36733" bIns="18362" numCol="1" spcCol="0" rtlCol="0" fromWordArt="0" anchor="ctr" anchorCtr="0" forceAA="0" compatLnSpc="1">
              <a:prstTxWarp prst="textNoShape">
                <a:avLst/>
              </a:prstTxWarp>
              <a:noAutofit/>
            </a:bodyPr>
            <a:lstStyle/>
            <a:p>
              <a:endParaRPr lang="en-US" sz="1400"/>
            </a:p>
          </p:txBody>
        </p:sp>
        <p:sp>
          <p:nvSpPr>
            <p:cNvPr id="6" name="Freeform: Shape 6">
              <a:extLst>
                <a:ext uri="{FF2B5EF4-FFF2-40B4-BE49-F238E27FC236}">
                  <a16:creationId xmlns:a16="http://schemas.microsoft.com/office/drawing/2014/main" id="{0420EE40-19CD-6EC7-3E83-CFAA20BDD154}"/>
                </a:ext>
                <a:ext uri="{C183D7F6-B498-43B3-948B-1728B52AA6E4}">
                  <adec:decorative xmlns:adec="http://schemas.microsoft.com/office/drawing/2017/decorative" val="1"/>
                </a:ext>
              </a:extLst>
            </p:cNvPr>
            <p:cNvSpPr/>
            <p:nvPr/>
          </p:nvSpPr>
          <p:spPr>
            <a:xfrm>
              <a:off x="26278919" y="10602074"/>
              <a:ext cx="4090583" cy="352768"/>
            </a:xfrm>
            <a:custGeom>
              <a:avLst/>
              <a:gdLst>
                <a:gd name="connsiteX0" fmla="*/ 0 w 5237844"/>
                <a:gd name="connsiteY0" fmla="*/ 0 h 601528"/>
                <a:gd name="connsiteX1" fmla="*/ 5237845 w 5237844"/>
                <a:gd name="connsiteY1" fmla="*/ 601528 h 601528"/>
              </a:gdLst>
              <a:ahLst/>
              <a:cxnLst>
                <a:cxn ang="0">
                  <a:pos x="connsiteX0" y="connsiteY0"/>
                </a:cxn>
                <a:cxn ang="0">
                  <a:pos x="connsiteX1" y="connsiteY1"/>
                </a:cxn>
              </a:cxnLst>
              <a:rect l="l" t="t" r="r" b="b"/>
              <a:pathLst>
                <a:path w="5237844" h="601528">
                  <a:moveTo>
                    <a:pt x="0" y="0"/>
                  </a:moveTo>
                  <a:lnTo>
                    <a:pt x="5237845" y="601528"/>
                  </a:lnTo>
                </a:path>
              </a:pathLst>
            </a:custGeom>
            <a:ln w="12700" cap="flat">
              <a:solidFill>
                <a:srgbClr val="454142"/>
              </a:solidFill>
              <a:prstDash val="solid"/>
              <a:miter/>
            </a:ln>
          </p:spPr>
          <p:txBody>
            <a:bodyPr rot="0" spcFirstLastPara="0" vertOverflow="overflow" horzOverflow="overflow" vert="horz" wrap="square" lIns="36733" tIns="18362" rIns="36733" bIns="18362" numCol="1" spcCol="0" rtlCol="0" fromWordArt="0" anchor="ctr" anchorCtr="0" forceAA="0" compatLnSpc="1">
              <a:prstTxWarp prst="textNoShape">
                <a:avLst/>
              </a:prstTxWarp>
              <a:noAutofit/>
            </a:bodyPr>
            <a:lstStyle/>
            <a:p>
              <a:endParaRPr lang="en-US" sz="1400"/>
            </a:p>
          </p:txBody>
        </p:sp>
        <p:sp>
          <p:nvSpPr>
            <p:cNvPr id="7" name="Freeform: Shape 7">
              <a:extLst>
                <a:ext uri="{FF2B5EF4-FFF2-40B4-BE49-F238E27FC236}">
                  <a16:creationId xmlns:a16="http://schemas.microsoft.com/office/drawing/2014/main" id="{F0267FE9-A8BC-BE2C-59A7-522FE52E6BDD}"/>
                </a:ext>
                <a:ext uri="{C183D7F6-B498-43B3-948B-1728B52AA6E4}">
                  <adec:decorative xmlns:adec="http://schemas.microsoft.com/office/drawing/2017/decorative" val="1"/>
                </a:ext>
              </a:extLst>
            </p:cNvPr>
            <p:cNvSpPr/>
            <p:nvPr/>
          </p:nvSpPr>
          <p:spPr>
            <a:xfrm>
              <a:off x="26278919" y="10602073"/>
              <a:ext cx="3725726" cy="3405436"/>
            </a:xfrm>
            <a:custGeom>
              <a:avLst/>
              <a:gdLst>
                <a:gd name="connsiteX0" fmla="*/ 0 w 3475052"/>
                <a:gd name="connsiteY0" fmla="*/ 0 h 2786544"/>
                <a:gd name="connsiteX1" fmla="*/ 3475052 w 3475052"/>
                <a:gd name="connsiteY1" fmla="*/ 2786545 h 2786544"/>
              </a:gdLst>
              <a:ahLst/>
              <a:cxnLst>
                <a:cxn ang="0">
                  <a:pos x="connsiteX0" y="connsiteY0"/>
                </a:cxn>
                <a:cxn ang="0">
                  <a:pos x="connsiteX1" y="connsiteY1"/>
                </a:cxn>
              </a:cxnLst>
              <a:rect l="l" t="t" r="r" b="b"/>
              <a:pathLst>
                <a:path w="3475052" h="2786544">
                  <a:moveTo>
                    <a:pt x="0" y="0"/>
                  </a:moveTo>
                  <a:lnTo>
                    <a:pt x="3475052" y="2786545"/>
                  </a:lnTo>
                </a:path>
              </a:pathLst>
            </a:custGeom>
            <a:ln w="12700" cap="flat">
              <a:solidFill>
                <a:srgbClr val="454142"/>
              </a:solidFill>
              <a:prstDash val="solid"/>
              <a:miter/>
            </a:ln>
          </p:spPr>
          <p:txBody>
            <a:bodyPr rot="0" spcFirstLastPara="0" vertOverflow="overflow" horzOverflow="overflow" vert="horz" wrap="square" lIns="36733" tIns="18362" rIns="36733" bIns="18362" numCol="1" spcCol="0" rtlCol="0" fromWordArt="0" anchor="ctr" anchorCtr="0" forceAA="0" compatLnSpc="1">
              <a:prstTxWarp prst="textNoShape">
                <a:avLst/>
              </a:prstTxWarp>
              <a:noAutofit/>
            </a:bodyPr>
            <a:lstStyle/>
            <a:p>
              <a:endParaRPr lang="en-US" sz="1400"/>
            </a:p>
          </p:txBody>
        </p:sp>
        <p:sp>
          <p:nvSpPr>
            <p:cNvPr id="8" name="Freeform: Shape 10">
              <a:extLst>
                <a:ext uri="{FF2B5EF4-FFF2-40B4-BE49-F238E27FC236}">
                  <a16:creationId xmlns:a16="http://schemas.microsoft.com/office/drawing/2014/main" id="{02E6CACE-9D70-2054-1E25-342A8F350E81}"/>
                </a:ext>
                <a:ext uri="{C183D7F6-B498-43B3-948B-1728B52AA6E4}">
                  <adec:decorative xmlns:adec="http://schemas.microsoft.com/office/drawing/2017/decorative" val="1"/>
                </a:ext>
              </a:extLst>
            </p:cNvPr>
            <p:cNvSpPr/>
            <p:nvPr/>
          </p:nvSpPr>
          <p:spPr>
            <a:xfrm>
              <a:off x="26278919" y="10602073"/>
              <a:ext cx="6894546" cy="3445028"/>
            </a:xfrm>
            <a:custGeom>
              <a:avLst/>
              <a:gdLst>
                <a:gd name="connsiteX0" fmla="*/ 0 w 6430668"/>
                <a:gd name="connsiteY0" fmla="*/ 0 h 2818941"/>
                <a:gd name="connsiteX1" fmla="*/ 6430669 w 6430668"/>
                <a:gd name="connsiteY1" fmla="*/ 2818942 h 2818941"/>
              </a:gdLst>
              <a:ahLst/>
              <a:cxnLst>
                <a:cxn ang="0">
                  <a:pos x="connsiteX0" y="connsiteY0"/>
                </a:cxn>
                <a:cxn ang="0">
                  <a:pos x="connsiteX1" y="connsiteY1"/>
                </a:cxn>
              </a:cxnLst>
              <a:rect l="l" t="t" r="r" b="b"/>
              <a:pathLst>
                <a:path w="6430668" h="2818941">
                  <a:moveTo>
                    <a:pt x="0" y="0"/>
                  </a:moveTo>
                  <a:lnTo>
                    <a:pt x="6430669" y="2818942"/>
                  </a:lnTo>
                </a:path>
              </a:pathLst>
            </a:custGeom>
            <a:ln w="12700" cap="flat">
              <a:solidFill>
                <a:srgbClr val="454142">
                  <a:alpha val="50000"/>
                </a:srgbClr>
              </a:solidFill>
              <a:prstDash val="dash"/>
              <a:miter/>
            </a:ln>
          </p:spPr>
          <p:txBody>
            <a:bodyPr rot="0" spcFirstLastPara="0" vertOverflow="overflow" horzOverflow="overflow" vert="horz" wrap="square" lIns="36733" tIns="18362" rIns="36733" bIns="18362" numCol="1" spcCol="0" rtlCol="0" fromWordArt="0" anchor="ctr" anchorCtr="0" forceAA="0" compatLnSpc="1">
              <a:prstTxWarp prst="textNoShape">
                <a:avLst/>
              </a:prstTxWarp>
              <a:noAutofit/>
            </a:bodyPr>
            <a:lstStyle/>
            <a:p>
              <a:endParaRPr lang="en-US" sz="1400"/>
            </a:p>
          </p:txBody>
        </p:sp>
        <p:sp>
          <p:nvSpPr>
            <p:cNvPr id="9" name="Freeform: Shape 11">
              <a:extLst>
                <a:ext uri="{FF2B5EF4-FFF2-40B4-BE49-F238E27FC236}">
                  <a16:creationId xmlns:a16="http://schemas.microsoft.com/office/drawing/2014/main" id="{496D738D-E063-DBF3-7604-3A488A90BAD1}"/>
                </a:ext>
                <a:ext uri="{C183D7F6-B498-43B3-948B-1728B52AA6E4}">
                  <adec:decorative xmlns:adec="http://schemas.microsoft.com/office/drawing/2017/decorative" val="1"/>
                </a:ext>
              </a:extLst>
            </p:cNvPr>
            <p:cNvSpPr/>
            <p:nvPr/>
          </p:nvSpPr>
          <p:spPr>
            <a:xfrm>
              <a:off x="30391111" y="10961209"/>
              <a:ext cx="2782355" cy="3085893"/>
            </a:xfrm>
            <a:custGeom>
              <a:avLst/>
              <a:gdLst>
                <a:gd name="connsiteX0" fmla="*/ 0 w 1192823"/>
                <a:gd name="connsiteY0" fmla="*/ 0 h 2217413"/>
                <a:gd name="connsiteX1" fmla="*/ 1192823 w 1192823"/>
                <a:gd name="connsiteY1" fmla="*/ 2217414 h 2217413"/>
              </a:gdLst>
              <a:ahLst/>
              <a:cxnLst>
                <a:cxn ang="0">
                  <a:pos x="connsiteX0" y="connsiteY0"/>
                </a:cxn>
                <a:cxn ang="0">
                  <a:pos x="connsiteX1" y="connsiteY1"/>
                </a:cxn>
              </a:cxnLst>
              <a:rect l="l" t="t" r="r" b="b"/>
              <a:pathLst>
                <a:path w="1192823" h="2217413">
                  <a:moveTo>
                    <a:pt x="0" y="0"/>
                  </a:moveTo>
                  <a:lnTo>
                    <a:pt x="1192823" y="2217414"/>
                  </a:lnTo>
                </a:path>
              </a:pathLst>
            </a:custGeom>
            <a:ln w="12700" cap="flat">
              <a:solidFill>
                <a:srgbClr val="454142">
                  <a:alpha val="50000"/>
                </a:srgbClr>
              </a:solidFill>
              <a:prstDash val="dash"/>
              <a:miter/>
            </a:ln>
          </p:spPr>
          <p:txBody>
            <a:bodyPr rot="0" spcFirstLastPara="0" vertOverflow="overflow" horzOverflow="overflow" vert="horz" wrap="square" lIns="36733" tIns="18362" rIns="36733" bIns="18362" numCol="1" spcCol="0" rtlCol="0" fromWordArt="0" anchor="ctr" anchorCtr="0" forceAA="0" compatLnSpc="1">
              <a:prstTxWarp prst="textNoShape">
                <a:avLst/>
              </a:prstTxWarp>
              <a:noAutofit/>
            </a:bodyPr>
            <a:lstStyle/>
            <a:p>
              <a:endParaRPr lang="en-US" sz="1400"/>
            </a:p>
          </p:txBody>
        </p:sp>
        <p:sp>
          <p:nvSpPr>
            <p:cNvPr id="10" name="Freeform: Shape 12">
              <a:extLst>
                <a:ext uri="{FF2B5EF4-FFF2-40B4-BE49-F238E27FC236}">
                  <a16:creationId xmlns:a16="http://schemas.microsoft.com/office/drawing/2014/main" id="{8F758EF7-50CA-C8F9-30A2-148A17222C67}"/>
                </a:ext>
                <a:ext uri="{C183D7F6-B498-43B3-948B-1728B52AA6E4}">
                  <adec:decorative xmlns:adec="http://schemas.microsoft.com/office/drawing/2017/decorative" val="1"/>
                </a:ext>
              </a:extLst>
            </p:cNvPr>
            <p:cNvSpPr/>
            <p:nvPr/>
          </p:nvSpPr>
          <p:spPr>
            <a:xfrm>
              <a:off x="30004646" y="10961209"/>
              <a:ext cx="374168" cy="3046300"/>
            </a:xfrm>
            <a:custGeom>
              <a:avLst/>
              <a:gdLst>
                <a:gd name="connsiteX0" fmla="*/ 0 w 1762792"/>
                <a:gd name="connsiteY0" fmla="*/ 2185017 h 2185016"/>
                <a:gd name="connsiteX1" fmla="*/ 1762793 w 1762792"/>
                <a:gd name="connsiteY1" fmla="*/ 0 h 2185016"/>
              </a:gdLst>
              <a:ahLst/>
              <a:cxnLst>
                <a:cxn ang="0">
                  <a:pos x="connsiteX0" y="connsiteY0"/>
                </a:cxn>
                <a:cxn ang="0">
                  <a:pos x="connsiteX1" y="connsiteY1"/>
                </a:cxn>
              </a:cxnLst>
              <a:rect l="l" t="t" r="r" b="b"/>
              <a:pathLst>
                <a:path w="1762792" h="2185016">
                  <a:moveTo>
                    <a:pt x="0" y="2185017"/>
                  </a:moveTo>
                  <a:lnTo>
                    <a:pt x="1762793" y="0"/>
                  </a:lnTo>
                </a:path>
              </a:pathLst>
            </a:custGeom>
            <a:ln w="12700" cap="flat">
              <a:solidFill>
                <a:srgbClr val="454142"/>
              </a:solidFill>
              <a:prstDash val="solid"/>
              <a:miter/>
            </a:ln>
          </p:spPr>
          <p:txBody>
            <a:bodyPr rot="0" spcFirstLastPara="0" vertOverflow="overflow" horzOverflow="overflow" vert="horz" wrap="square" lIns="36733" tIns="18362" rIns="36733" bIns="18362" numCol="1" spcCol="0" rtlCol="0" fromWordArt="0" anchor="ctr" anchorCtr="0" forceAA="0" compatLnSpc="1">
              <a:prstTxWarp prst="textNoShape">
                <a:avLst/>
              </a:prstTxWarp>
              <a:noAutofit/>
            </a:bodyPr>
            <a:lstStyle/>
            <a:p>
              <a:endParaRPr lang="en-US" sz="1400"/>
            </a:p>
          </p:txBody>
        </p:sp>
        <p:sp>
          <p:nvSpPr>
            <p:cNvPr id="11" name="Freeform: Shape 17">
              <a:extLst>
                <a:ext uri="{FF2B5EF4-FFF2-40B4-BE49-F238E27FC236}">
                  <a16:creationId xmlns:a16="http://schemas.microsoft.com/office/drawing/2014/main" id="{A3459903-1D51-50A8-43AE-52D869D6D9BD}"/>
                </a:ext>
                <a:ext uri="{C183D7F6-B498-43B3-948B-1728B52AA6E4}">
                  <adec:decorative xmlns:adec="http://schemas.microsoft.com/office/drawing/2017/decorative" val="1"/>
                </a:ext>
              </a:extLst>
            </p:cNvPr>
            <p:cNvSpPr/>
            <p:nvPr/>
          </p:nvSpPr>
          <p:spPr>
            <a:xfrm>
              <a:off x="30004645" y="14007510"/>
              <a:ext cx="3168819" cy="39592"/>
            </a:xfrm>
            <a:custGeom>
              <a:avLst/>
              <a:gdLst>
                <a:gd name="connsiteX0" fmla="*/ 0 w 2955615"/>
                <a:gd name="connsiteY0" fmla="*/ 0 h 32397"/>
                <a:gd name="connsiteX1" fmla="*/ 2955616 w 2955615"/>
                <a:gd name="connsiteY1" fmla="*/ 32397 h 32397"/>
              </a:gdLst>
              <a:ahLst/>
              <a:cxnLst>
                <a:cxn ang="0">
                  <a:pos x="connsiteX0" y="connsiteY0"/>
                </a:cxn>
                <a:cxn ang="0">
                  <a:pos x="connsiteX1" y="connsiteY1"/>
                </a:cxn>
              </a:cxnLst>
              <a:rect l="l" t="t" r="r" b="b"/>
              <a:pathLst>
                <a:path w="2955615" h="32397">
                  <a:moveTo>
                    <a:pt x="0" y="0"/>
                  </a:moveTo>
                  <a:lnTo>
                    <a:pt x="2955616" y="32397"/>
                  </a:lnTo>
                </a:path>
              </a:pathLst>
            </a:custGeom>
            <a:ln w="12700" cap="flat">
              <a:solidFill>
                <a:srgbClr val="454142"/>
              </a:solidFill>
              <a:prstDash val="solid"/>
              <a:miter/>
            </a:ln>
          </p:spPr>
          <p:txBody>
            <a:bodyPr rot="0" spcFirstLastPara="0" vertOverflow="overflow" horzOverflow="overflow" vert="horz" wrap="square" lIns="36733" tIns="18362" rIns="36733" bIns="18362" numCol="1" spcCol="0" rtlCol="0" fromWordArt="0" anchor="ctr" anchorCtr="0" forceAA="0" compatLnSpc="1">
              <a:prstTxWarp prst="textNoShape">
                <a:avLst/>
              </a:prstTxWarp>
              <a:noAutofit/>
            </a:bodyPr>
            <a:lstStyle/>
            <a:p>
              <a:endParaRPr lang="en-US" sz="1400"/>
            </a:p>
          </p:txBody>
        </p:sp>
        <p:sp>
          <p:nvSpPr>
            <p:cNvPr id="12" name="Freeform: Shape 21">
              <a:extLst>
                <a:ext uri="{FF2B5EF4-FFF2-40B4-BE49-F238E27FC236}">
                  <a16:creationId xmlns:a16="http://schemas.microsoft.com/office/drawing/2014/main" id="{091D597E-DD5C-8171-EE10-17416779D5F3}"/>
                </a:ext>
                <a:ext uri="{C183D7F6-B498-43B3-948B-1728B52AA6E4}">
                  <adec:decorative xmlns:adec="http://schemas.microsoft.com/office/drawing/2017/decorative" val="1"/>
                </a:ext>
              </a:extLst>
            </p:cNvPr>
            <p:cNvSpPr/>
            <p:nvPr/>
          </p:nvSpPr>
          <p:spPr>
            <a:xfrm flipH="1">
              <a:off x="30391111" y="7134121"/>
              <a:ext cx="197436" cy="3820720"/>
            </a:xfrm>
            <a:custGeom>
              <a:avLst/>
              <a:gdLst>
                <a:gd name="connsiteX0" fmla="*/ 1227491 w 1227491"/>
                <a:gd name="connsiteY0" fmla="*/ 3029809 h 3029808"/>
                <a:gd name="connsiteX1" fmla="*/ 0 w 1227491"/>
                <a:gd name="connsiteY1" fmla="*/ 0 h 3029808"/>
              </a:gdLst>
              <a:ahLst/>
              <a:cxnLst>
                <a:cxn ang="0">
                  <a:pos x="connsiteX0" y="connsiteY0"/>
                </a:cxn>
                <a:cxn ang="0">
                  <a:pos x="connsiteX1" y="connsiteY1"/>
                </a:cxn>
              </a:cxnLst>
              <a:rect l="l" t="t" r="r" b="b"/>
              <a:pathLst>
                <a:path w="1227491" h="3029808">
                  <a:moveTo>
                    <a:pt x="1227491" y="3029809"/>
                  </a:moveTo>
                  <a:lnTo>
                    <a:pt x="0" y="0"/>
                  </a:lnTo>
                </a:path>
              </a:pathLst>
            </a:custGeom>
            <a:ln w="12700" cap="flat">
              <a:solidFill>
                <a:srgbClr val="454142">
                  <a:alpha val="50000"/>
                </a:srgbClr>
              </a:solidFill>
              <a:prstDash val="dash"/>
              <a:miter/>
            </a:ln>
          </p:spPr>
          <p:txBody>
            <a:bodyPr rot="0" spcFirstLastPara="0" vertOverflow="overflow" horzOverflow="overflow" vert="horz" wrap="square" lIns="36733" tIns="18362" rIns="36733" bIns="18362" numCol="1" spcCol="0" rtlCol="0" fromWordArt="0" anchor="ctr" anchorCtr="0" forceAA="0" compatLnSpc="1">
              <a:prstTxWarp prst="textNoShape">
                <a:avLst/>
              </a:prstTxWarp>
              <a:noAutofit/>
            </a:bodyPr>
            <a:lstStyle/>
            <a:p>
              <a:endParaRPr lang="en-US" sz="1400"/>
            </a:p>
          </p:txBody>
        </p:sp>
        <p:sp>
          <p:nvSpPr>
            <p:cNvPr id="13" name="Freeform: Shape 22">
              <a:extLst>
                <a:ext uri="{FF2B5EF4-FFF2-40B4-BE49-F238E27FC236}">
                  <a16:creationId xmlns:a16="http://schemas.microsoft.com/office/drawing/2014/main" id="{E1FAA1AF-BF19-97F5-36A2-CD6441214B99}"/>
                </a:ext>
                <a:ext uri="{C183D7F6-B498-43B3-948B-1728B52AA6E4}">
                  <adec:decorative xmlns:adec="http://schemas.microsoft.com/office/drawing/2017/decorative" val="1"/>
                </a:ext>
              </a:extLst>
            </p:cNvPr>
            <p:cNvSpPr/>
            <p:nvPr/>
          </p:nvSpPr>
          <p:spPr>
            <a:xfrm flipV="1">
              <a:off x="30600169" y="7127752"/>
              <a:ext cx="5043463" cy="174465"/>
            </a:xfrm>
            <a:custGeom>
              <a:avLst/>
              <a:gdLst>
                <a:gd name="connsiteX0" fmla="*/ 0 w 4724284"/>
                <a:gd name="connsiteY0" fmla="*/ 271872 h 271871"/>
                <a:gd name="connsiteX1" fmla="*/ 4724285 w 4724284"/>
                <a:gd name="connsiteY1" fmla="*/ 0 h 271871"/>
              </a:gdLst>
              <a:ahLst/>
              <a:cxnLst>
                <a:cxn ang="0">
                  <a:pos x="connsiteX0" y="connsiteY0"/>
                </a:cxn>
                <a:cxn ang="0">
                  <a:pos x="connsiteX1" y="connsiteY1"/>
                </a:cxn>
              </a:cxnLst>
              <a:rect l="l" t="t" r="r" b="b"/>
              <a:pathLst>
                <a:path w="4724284" h="271871">
                  <a:moveTo>
                    <a:pt x="0" y="271872"/>
                  </a:moveTo>
                  <a:lnTo>
                    <a:pt x="4724285" y="0"/>
                  </a:lnTo>
                </a:path>
              </a:pathLst>
            </a:custGeom>
            <a:ln w="12700" cap="flat">
              <a:solidFill>
                <a:srgbClr val="454142"/>
              </a:solidFill>
              <a:prstDash val="solid"/>
              <a:miter/>
            </a:ln>
          </p:spPr>
          <p:txBody>
            <a:bodyPr rot="0" spcFirstLastPara="0" vertOverflow="overflow" horzOverflow="overflow" vert="horz" wrap="square" lIns="36733" tIns="18362" rIns="36733" bIns="18362" numCol="1" spcCol="0" rtlCol="0" fromWordArt="0" anchor="ctr" anchorCtr="0" forceAA="0" compatLnSpc="1">
              <a:prstTxWarp prst="textNoShape">
                <a:avLst/>
              </a:prstTxWarp>
              <a:noAutofit/>
            </a:bodyPr>
            <a:lstStyle/>
            <a:p>
              <a:endParaRPr lang="en-US" sz="1400"/>
            </a:p>
          </p:txBody>
        </p:sp>
        <p:sp>
          <p:nvSpPr>
            <p:cNvPr id="14" name="Freeform: Shape 23">
              <a:extLst>
                <a:ext uri="{FF2B5EF4-FFF2-40B4-BE49-F238E27FC236}">
                  <a16:creationId xmlns:a16="http://schemas.microsoft.com/office/drawing/2014/main" id="{0BE363A4-3593-8D7F-0A17-7E32A51B4967}"/>
                </a:ext>
                <a:ext uri="{C183D7F6-B498-43B3-948B-1728B52AA6E4}">
                  <adec:decorative xmlns:adec="http://schemas.microsoft.com/office/drawing/2017/decorative" val="1"/>
                </a:ext>
              </a:extLst>
            </p:cNvPr>
            <p:cNvSpPr/>
            <p:nvPr/>
          </p:nvSpPr>
          <p:spPr>
            <a:xfrm>
              <a:off x="33002529" y="7302217"/>
              <a:ext cx="2641102" cy="1591580"/>
            </a:xfrm>
            <a:custGeom>
              <a:avLst/>
              <a:gdLst>
                <a:gd name="connsiteX0" fmla="*/ 2463405 w 2463404"/>
                <a:gd name="connsiteY0" fmla="*/ 0 h 1302332"/>
                <a:gd name="connsiteX1" fmla="*/ 0 w 2463404"/>
                <a:gd name="connsiteY1" fmla="*/ 1302333 h 1302332"/>
              </a:gdLst>
              <a:ahLst/>
              <a:cxnLst>
                <a:cxn ang="0">
                  <a:pos x="connsiteX0" y="connsiteY0"/>
                </a:cxn>
                <a:cxn ang="0">
                  <a:pos x="connsiteX1" y="connsiteY1"/>
                </a:cxn>
              </a:cxnLst>
              <a:rect l="l" t="t" r="r" b="b"/>
              <a:pathLst>
                <a:path w="2463404" h="1302332">
                  <a:moveTo>
                    <a:pt x="2463405" y="0"/>
                  </a:moveTo>
                  <a:lnTo>
                    <a:pt x="0" y="1302333"/>
                  </a:lnTo>
                </a:path>
              </a:pathLst>
            </a:custGeom>
            <a:ln w="12700" cap="flat">
              <a:solidFill>
                <a:srgbClr val="454142"/>
              </a:solidFill>
              <a:prstDash val="solid"/>
              <a:miter/>
            </a:ln>
          </p:spPr>
          <p:txBody>
            <a:bodyPr rot="0" spcFirstLastPara="0" vertOverflow="overflow" horzOverflow="overflow" vert="horz" wrap="square" lIns="36733" tIns="18362" rIns="36733" bIns="18362" numCol="1" spcCol="0" rtlCol="0" fromWordArt="0" anchor="ctr" anchorCtr="0" forceAA="0" compatLnSpc="1">
              <a:prstTxWarp prst="textNoShape">
                <a:avLst/>
              </a:prstTxWarp>
              <a:noAutofit/>
            </a:bodyPr>
            <a:lstStyle/>
            <a:p>
              <a:endParaRPr lang="en-US" sz="1400"/>
            </a:p>
          </p:txBody>
        </p:sp>
        <p:sp>
          <p:nvSpPr>
            <p:cNvPr id="15" name="Freeform: Shape 24">
              <a:extLst>
                <a:ext uri="{FF2B5EF4-FFF2-40B4-BE49-F238E27FC236}">
                  <a16:creationId xmlns:a16="http://schemas.microsoft.com/office/drawing/2014/main" id="{62733E39-4649-D795-DBF4-2E63E7A8F6D6}"/>
                </a:ext>
                <a:ext uri="{C183D7F6-B498-43B3-948B-1728B52AA6E4}">
                  <adec:decorative xmlns:adec="http://schemas.microsoft.com/office/drawing/2017/decorative" val="1"/>
                </a:ext>
              </a:extLst>
            </p:cNvPr>
            <p:cNvSpPr/>
            <p:nvPr/>
          </p:nvSpPr>
          <p:spPr>
            <a:xfrm>
              <a:off x="30578560" y="7127751"/>
              <a:ext cx="2423969" cy="1766046"/>
            </a:xfrm>
            <a:custGeom>
              <a:avLst/>
              <a:gdLst>
                <a:gd name="connsiteX0" fmla="*/ 0 w 2260879"/>
                <a:gd name="connsiteY0" fmla="*/ 0 h 1030460"/>
                <a:gd name="connsiteX1" fmla="*/ 2260880 w 2260879"/>
                <a:gd name="connsiteY1" fmla="*/ 1030461 h 1030460"/>
              </a:gdLst>
              <a:ahLst/>
              <a:cxnLst>
                <a:cxn ang="0">
                  <a:pos x="connsiteX0" y="connsiteY0"/>
                </a:cxn>
                <a:cxn ang="0">
                  <a:pos x="connsiteX1" y="connsiteY1"/>
                </a:cxn>
              </a:cxnLst>
              <a:rect l="l" t="t" r="r" b="b"/>
              <a:pathLst>
                <a:path w="2260879" h="1030460">
                  <a:moveTo>
                    <a:pt x="0" y="0"/>
                  </a:moveTo>
                  <a:lnTo>
                    <a:pt x="2260880" y="1030461"/>
                  </a:lnTo>
                </a:path>
              </a:pathLst>
            </a:custGeom>
            <a:ln w="12700" cap="flat">
              <a:solidFill>
                <a:srgbClr val="454142"/>
              </a:solidFill>
              <a:prstDash val="solid"/>
              <a:miter/>
            </a:ln>
          </p:spPr>
          <p:txBody>
            <a:bodyPr rot="0" spcFirstLastPara="0" vertOverflow="overflow" horzOverflow="overflow" vert="horz" wrap="square" lIns="36733" tIns="18362" rIns="36733" bIns="18362" numCol="1" spcCol="0" rtlCol="0" fromWordArt="0" anchor="ctr" anchorCtr="0" forceAA="0" compatLnSpc="1">
              <a:prstTxWarp prst="textNoShape">
                <a:avLst/>
              </a:prstTxWarp>
              <a:noAutofit/>
            </a:bodyPr>
            <a:lstStyle/>
            <a:p>
              <a:endParaRPr lang="en-US" sz="1400"/>
            </a:p>
          </p:txBody>
        </p:sp>
        <p:sp>
          <p:nvSpPr>
            <p:cNvPr id="18" name="Freeform: Shape 25">
              <a:extLst>
                <a:ext uri="{FF2B5EF4-FFF2-40B4-BE49-F238E27FC236}">
                  <a16:creationId xmlns:a16="http://schemas.microsoft.com/office/drawing/2014/main" id="{0A3B7704-0388-ED5E-14AE-626972F673C0}"/>
                </a:ext>
                <a:ext uri="{C183D7F6-B498-43B3-948B-1728B52AA6E4}">
                  <adec:decorative xmlns:adec="http://schemas.microsoft.com/office/drawing/2017/decorative" val="1"/>
                </a:ext>
              </a:extLst>
            </p:cNvPr>
            <p:cNvSpPr/>
            <p:nvPr/>
          </p:nvSpPr>
          <p:spPr>
            <a:xfrm>
              <a:off x="33002529" y="8893798"/>
              <a:ext cx="1992850" cy="2493414"/>
            </a:xfrm>
            <a:custGeom>
              <a:avLst/>
              <a:gdLst>
                <a:gd name="connsiteX0" fmla="*/ 0 w 1858767"/>
                <a:gd name="connsiteY0" fmla="*/ 0 h 2040270"/>
                <a:gd name="connsiteX1" fmla="*/ 1858767 w 1858767"/>
                <a:gd name="connsiteY1" fmla="*/ 2040271 h 2040270"/>
              </a:gdLst>
              <a:ahLst/>
              <a:cxnLst>
                <a:cxn ang="0">
                  <a:pos x="connsiteX0" y="connsiteY0"/>
                </a:cxn>
                <a:cxn ang="0">
                  <a:pos x="connsiteX1" y="connsiteY1"/>
                </a:cxn>
              </a:cxnLst>
              <a:rect l="l" t="t" r="r" b="b"/>
              <a:pathLst>
                <a:path w="1858767" h="2040270">
                  <a:moveTo>
                    <a:pt x="0" y="0"/>
                  </a:moveTo>
                  <a:lnTo>
                    <a:pt x="1858767" y="2040271"/>
                  </a:lnTo>
                </a:path>
              </a:pathLst>
            </a:custGeom>
            <a:ln w="12700" cap="flat">
              <a:solidFill>
                <a:srgbClr val="454142"/>
              </a:solidFill>
              <a:prstDash val="solid"/>
              <a:miter/>
            </a:ln>
          </p:spPr>
          <p:txBody>
            <a:bodyPr rot="0" spcFirstLastPara="0" vertOverflow="overflow" horzOverflow="overflow" vert="horz" wrap="square" lIns="36733" tIns="18362" rIns="36733" bIns="18362" numCol="1" spcCol="0" rtlCol="0" fromWordArt="0" anchor="ctr" anchorCtr="0" forceAA="0" compatLnSpc="1">
              <a:prstTxWarp prst="textNoShape">
                <a:avLst/>
              </a:prstTxWarp>
              <a:noAutofit/>
            </a:bodyPr>
            <a:lstStyle/>
            <a:p>
              <a:endParaRPr lang="en-US" sz="1400"/>
            </a:p>
          </p:txBody>
        </p:sp>
        <p:sp>
          <p:nvSpPr>
            <p:cNvPr id="19" name="Freeform: Shape 26">
              <a:extLst>
                <a:ext uri="{FF2B5EF4-FFF2-40B4-BE49-F238E27FC236}">
                  <a16:creationId xmlns:a16="http://schemas.microsoft.com/office/drawing/2014/main" id="{F99F78B9-7856-096E-4A2B-14A152CB5C05}"/>
                </a:ext>
                <a:ext uri="{C183D7F6-B498-43B3-948B-1728B52AA6E4}">
                  <adec:decorative xmlns:adec="http://schemas.microsoft.com/office/drawing/2017/decorative" val="1"/>
                </a:ext>
              </a:extLst>
            </p:cNvPr>
            <p:cNvSpPr/>
            <p:nvPr/>
          </p:nvSpPr>
          <p:spPr>
            <a:xfrm>
              <a:off x="30388728" y="8893798"/>
              <a:ext cx="2613802" cy="2067413"/>
            </a:xfrm>
            <a:custGeom>
              <a:avLst/>
              <a:gdLst>
                <a:gd name="connsiteX0" fmla="*/ 1033388 w 1033388"/>
                <a:gd name="connsiteY0" fmla="*/ 0 h 1999347"/>
                <a:gd name="connsiteX1" fmla="*/ 0 w 1033388"/>
                <a:gd name="connsiteY1" fmla="*/ 1999348 h 1999347"/>
              </a:gdLst>
              <a:ahLst/>
              <a:cxnLst>
                <a:cxn ang="0">
                  <a:pos x="connsiteX0" y="connsiteY0"/>
                </a:cxn>
                <a:cxn ang="0">
                  <a:pos x="connsiteX1" y="connsiteY1"/>
                </a:cxn>
              </a:cxnLst>
              <a:rect l="l" t="t" r="r" b="b"/>
              <a:pathLst>
                <a:path w="1033388" h="1999347">
                  <a:moveTo>
                    <a:pt x="1033388" y="0"/>
                  </a:moveTo>
                  <a:lnTo>
                    <a:pt x="0" y="1999348"/>
                  </a:lnTo>
                </a:path>
              </a:pathLst>
            </a:custGeom>
            <a:ln w="12700" cap="flat">
              <a:solidFill>
                <a:srgbClr val="454142"/>
              </a:solidFill>
              <a:prstDash val="solid"/>
              <a:miter/>
            </a:ln>
          </p:spPr>
          <p:txBody>
            <a:bodyPr rot="0" spcFirstLastPara="0" vertOverflow="overflow" horzOverflow="overflow" vert="horz" wrap="square" lIns="36733" tIns="18362" rIns="36733" bIns="18362" numCol="1" spcCol="0" rtlCol="0" fromWordArt="0" anchor="ctr" anchorCtr="0" forceAA="0" compatLnSpc="1">
              <a:prstTxWarp prst="textNoShape">
                <a:avLst/>
              </a:prstTxWarp>
              <a:noAutofit/>
            </a:bodyPr>
            <a:lstStyle/>
            <a:p>
              <a:endParaRPr lang="en-US" sz="1400"/>
            </a:p>
          </p:txBody>
        </p:sp>
        <p:sp>
          <p:nvSpPr>
            <p:cNvPr id="20" name="Freeform: Shape 27">
              <a:extLst>
                <a:ext uri="{FF2B5EF4-FFF2-40B4-BE49-F238E27FC236}">
                  <a16:creationId xmlns:a16="http://schemas.microsoft.com/office/drawing/2014/main" id="{FE170824-D903-E69D-3F30-285DC19D8E39}"/>
                </a:ext>
                <a:ext uri="{C183D7F6-B498-43B3-948B-1728B52AA6E4}">
                  <adec:decorative xmlns:adec="http://schemas.microsoft.com/office/drawing/2017/decorative" val="1"/>
                </a:ext>
              </a:extLst>
            </p:cNvPr>
            <p:cNvSpPr/>
            <p:nvPr/>
          </p:nvSpPr>
          <p:spPr>
            <a:xfrm>
              <a:off x="33173465" y="11387213"/>
              <a:ext cx="1821914" cy="2659889"/>
            </a:xfrm>
            <a:custGeom>
              <a:avLst/>
              <a:gdLst>
                <a:gd name="connsiteX0" fmla="*/ 1699332 w 1699332"/>
                <a:gd name="connsiteY0" fmla="*/ 0 h 2176490"/>
                <a:gd name="connsiteX1" fmla="*/ 0 w 1699332"/>
                <a:gd name="connsiteY1" fmla="*/ 2176491 h 2176490"/>
              </a:gdLst>
              <a:ahLst/>
              <a:cxnLst>
                <a:cxn ang="0">
                  <a:pos x="connsiteX0" y="connsiteY0"/>
                </a:cxn>
                <a:cxn ang="0">
                  <a:pos x="connsiteX1" y="connsiteY1"/>
                </a:cxn>
              </a:cxnLst>
              <a:rect l="l" t="t" r="r" b="b"/>
              <a:pathLst>
                <a:path w="1699332" h="2176490">
                  <a:moveTo>
                    <a:pt x="1699332" y="0"/>
                  </a:moveTo>
                  <a:lnTo>
                    <a:pt x="0" y="2176491"/>
                  </a:lnTo>
                </a:path>
              </a:pathLst>
            </a:custGeom>
            <a:ln w="12700" cap="flat">
              <a:solidFill>
                <a:srgbClr val="454142"/>
              </a:solidFill>
              <a:prstDash val="solid"/>
              <a:miter/>
            </a:ln>
          </p:spPr>
          <p:txBody>
            <a:bodyPr rot="0" spcFirstLastPara="0" vertOverflow="overflow" horzOverflow="overflow" vert="horz" wrap="square" lIns="36733" tIns="18362" rIns="36733" bIns="18362" numCol="1" spcCol="0" rtlCol="0" fromWordArt="0" anchor="ctr" anchorCtr="0" forceAA="0" compatLnSpc="1">
              <a:prstTxWarp prst="textNoShape">
                <a:avLst/>
              </a:prstTxWarp>
              <a:noAutofit/>
            </a:bodyPr>
            <a:lstStyle/>
            <a:p>
              <a:endParaRPr lang="en-US" sz="1400"/>
            </a:p>
          </p:txBody>
        </p:sp>
        <p:sp>
          <p:nvSpPr>
            <p:cNvPr id="21" name="Freeform: Shape 28">
              <a:extLst>
                <a:ext uri="{FF2B5EF4-FFF2-40B4-BE49-F238E27FC236}">
                  <a16:creationId xmlns:a16="http://schemas.microsoft.com/office/drawing/2014/main" id="{EF1CADF3-452A-8618-F77D-A753950913C6}"/>
                </a:ext>
                <a:ext uri="{C183D7F6-B498-43B3-948B-1728B52AA6E4}">
                  <adec:decorative xmlns:adec="http://schemas.microsoft.com/office/drawing/2017/decorative" val="1"/>
                </a:ext>
              </a:extLst>
            </p:cNvPr>
            <p:cNvSpPr/>
            <p:nvPr/>
          </p:nvSpPr>
          <p:spPr>
            <a:xfrm>
              <a:off x="34995379" y="11387213"/>
              <a:ext cx="1456811" cy="2235399"/>
            </a:xfrm>
            <a:custGeom>
              <a:avLst/>
              <a:gdLst>
                <a:gd name="connsiteX0" fmla="*/ 0 w 943485"/>
                <a:gd name="connsiteY0" fmla="*/ 0 h 2305132"/>
                <a:gd name="connsiteX1" fmla="*/ 943486 w 943485"/>
                <a:gd name="connsiteY1" fmla="*/ 2305133 h 2305132"/>
              </a:gdLst>
              <a:ahLst/>
              <a:cxnLst>
                <a:cxn ang="0">
                  <a:pos x="connsiteX0" y="connsiteY0"/>
                </a:cxn>
                <a:cxn ang="0">
                  <a:pos x="connsiteX1" y="connsiteY1"/>
                </a:cxn>
              </a:cxnLst>
              <a:rect l="l" t="t" r="r" b="b"/>
              <a:pathLst>
                <a:path w="943485" h="2305132">
                  <a:moveTo>
                    <a:pt x="0" y="0"/>
                  </a:moveTo>
                  <a:lnTo>
                    <a:pt x="943486" y="2305133"/>
                  </a:lnTo>
                </a:path>
              </a:pathLst>
            </a:custGeom>
            <a:ln w="12700" cap="flat">
              <a:solidFill>
                <a:srgbClr val="454142"/>
              </a:solidFill>
              <a:prstDash val="solid"/>
              <a:miter/>
            </a:ln>
          </p:spPr>
          <p:txBody>
            <a:bodyPr rot="0" spcFirstLastPara="0" vertOverflow="overflow" horzOverflow="overflow" vert="horz" wrap="square" lIns="36733" tIns="18362" rIns="36733" bIns="18362" numCol="1" spcCol="0" rtlCol="0" fromWordArt="0" anchor="ctr" anchorCtr="0" forceAA="0" compatLnSpc="1">
              <a:prstTxWarp prst="textNoShape">
                <a:avLst/>
              </a:prstTxWarp>
              <a:noAutofit/>
            </a:bodyPr>
            <a:lstStyle/>
            <a:p>
              <a:endParaRPr lang="en-US" sz="1400"/>
            </a:p>
          </p:txBody>
        </p:sp>
        <p:sp>
          <p:nvSpPr>
            <p:cNvPr id="25" name="Freeform: Shape 29">
              <a:extLst>
                <a:ext uri="{FF2B5EF4-FFF2-40B4-BE49-F238E27FC236}">
                  <a16:creationId xmlns:a16="http://schemas.microsoft.com/office/drawing/2014/main" id="{CD2E5F38-79FD-D60E-F8FF-D92E96FD5F06}"/>
                </a:ext>
                <a:ext uri="{C183D7F6-B498-43B3-948B-1728B52AA6E4}">
                  <adec:decorative xmlns:adec="http://schemas.microsoft.com/office/drawing/2017/decorative" val="1"/>
                </a:ext>
              </a:extLst>
            </p:cNvPr>
            <p:cNvSpPr/>
            <p:nvPr/>
          </p:nvSpPr>
          <p:spPr>
            <a:xfrm>
              <a:off x="34995380" y="10450945"/>
              <a:ext cx="3142263" cy="936268"/>
            </a:xfrm>
            <a:custGeom>
              <a:avLst/>
              <a:gdLst>
                <a:gd name="connsiteX0" fmla="*/ 0 w 2841426"/>
                <a:gd name="connsiteY0" fmla="*/ 171080 h 171080"/>
                <a:gd name="connsiteX1" fmla="*/ 2841426 w 2841426"/>
                <a:gd name="connsiteY1" fmla="*/ 0 h 171080"/>
              </a:gdLst>
              <a:ahLst/>
              <a:cxnLst>
                <a:cxn ang="0">
                  <a:pos x="connsiteX0" y="connsiteY0"/>
                </a:cxn>
                <a:cxn ang="0">
                  <a:pos x="connsiteX1" y="connsiteY1"/>
                </a:cxn>
              </a:cxnLst>
              <a:rect l="l" t="t" r="r" b="b"/>
              <a:pathLst>
                <a:path w="2841426" h="171080">
                  <a:moveTo>
                    <a:pt x="0" y="171080"/>
                  </a:moveTo>
                  <a:lnTo>
                    <a:pt x="2841426" y="0"/>
                  </a:lnTo>
                </a:path>
              </a:pathLst>
            </a:custGeom>
            <a:ln w="12700" cap="flat">
              <a:solidFill>
                <a:srgbClr val="454142"/>
              </a:solidFill>
              <a:prstDash val="solid"/>
              <a:miter/>
            </a:ln>
          </p:spPr>
          <p:txBody>
            <a:bodyPr rot="0" spcFirstLastPara="0" vertOverflow="overflow" horzOverflow="overflow" vert="horz" wrap="square" lIns="36733" tIns="18362" rIns="36733" bIns="18362" numCol="1" spcCol="0" rtlCol="0" fromWordArt="0" anchor="ctr" anchorCtr="0" forceAA="0" compatLnSpc="1">
              <a:prstTxWarp prst="textNoShape">
                <a:avLst/>
              </a:prstTxWarp>
              <a:noAutofit/>
            </a:bodyPr>
            <a:lstStyle/>
            <a:p>
              <a:endParaRPr lang="en-US" sz="1400"/>
            </a:p>
          </p:txBody>
        </p:sp>
        <p:sp>
          <p:nvSpPr>
            <p:cNvPr id="29" name="Freeform: Shape 30">
              <a:extLst>
                <a:ext uri="{FF2B5EF4-FFF2-40B4-BE49-F238E27FC236}">
                  <a16:creationId xmlns:a16="http://schemas.microsoft.com/office/drawing/2014/main" id="{95D34284-C4C5-FC5D-ADE8-A9819488C815}"/>
                </a:ext>
                <a:ext uri="{C183D7F6-B498-43B3-948B-1728B52AA6E4}">
                  <adec:decorative xmlns:adec="http://schemas.microsoft.com/office/drawing/2017/decorative" val="1"/>
                </a:ext>
              </a:extLst>
            </p:cNvPr>
            <p:cNvSpPr/>
            <p:nvPr/>
          </p:nvSpPr>
          <p:spPr>
            <a:xfrm>
              <a:off x="35643634" y="7302218"/>
              <a:ext cx="2494008" cy="3135278"/>
            </a:xfrm>
            <a:custGeom>
              <a:avLst/>
              <a:gdLst>
                <a:gd name="connsiteX0" fmla="*/ 0 w 2236788"/>
                <a:gd name="connsiteY0" fmla="*/ 0 h 3171522"/>
                <a:gd name="connsiteX1" fmla="*/ 2236788 w 2236788"/>
                <a:gd name="connsiteY1" fmla="*/ 3171523 h 3171522"/>
              </a:gdLst>
              <a:ahLst/>
              <a:cxnLst>
                <a:cxn ang="0">
                  <a:pos x="connsiteX0" y="connsiteY0"/>
                </a:cxn>
                <a:cxn ang="0">
                  <a:pos x="connsiteX1" y="connsiteY1"/>
                </a:cxn>
              </a:cxnLst>
              <a:rect l="l" t="t" r="r" b="b"/>
              <a:pathLst>
                <a:path w="2236788" h="3171522">
                  <a:moveTo>
                    <a:pt x="0" y="0"/>
                  </a:moveTo>
                  <a:lnTo>
                    <a:pt x="2236788" y="3171523"/>
                  </a:lnTo>
                </a:path>
              </a:pathLst>
            </a:custGeom>
            <a:ln w="12700" cap="flat">
              <a:solidFill>
                <a:srgbClr val="454142"/>
              </a:solidFill>
              <a:prstDash val="solid"/>
              <a:miter/>
            </a:ln>
          </p:spPr>
          <p:txBody>
            <a:bodyPr rot="0" spcFirstLastPara="0" vertOverflow="overflow" horzOverflow="overflow" vert="horz" wrap="square" lIns="36733" tIns="18362" rIns="36733" bIns="18362" numCol="1" spcCol="0" rtlCol="0" fromWordArt="0" anchor="ctr" anchorCtr="0" forceAA="0" compatLnSpc="1">
              <a:prstTxWarp prst="textNoShape">
                <a:avLst/>
              </a:prstTxWarp>
              <a:noAutofit/>
            </a:bodyPr>
            <a:lstStyle/>
            <a:p>
              <a:endParaRPr lang="en-US" sz="1400"/>
            </a:p>
          </p:txBody>
        </p:sp>
        <p:sp>
          <p:nvSpPr>
            <p:cNvPr id="30" name="Freeform: Shape 31">
              <a:extLst>
                <a:ext uri="{FF2B5EF4-FFF2-40B4-BE49-F238E27FC236}">
                  <a16:creationId xmlns:a16="http://schemas.microsoft.com/office/drawing/2014/main" id="{EFCADAC7-F0A0-6F04-2628-6CC4EC474623}"/>
                </a:ext>
                <a:ext uri="{C183D7F6-B498-43B3-948B-1728B52AA6E4}">
                  <adec:decorative xmlns:adec="http://schemas.microsoft.com/office/drawing/2017/decorative" val="1"/>
                </a:ext>
              </a:extLst>
            </p:cNvPr>
            <p:cNvSpPr/>
            <p:nvPr/>
          </p:nvSpPr>
          <p:spPr>
            <a:xfrm>
              <a:off x="34995380" y="7302217"/>
              <a:ext cx="648253" cy="4084995"/>
            </a:xfrm>
            <a:custGeom>
              <a:avLst/>
              <a:gdLst>
                <a:gd name="connsiteX0" fmla="*/ 604638 w 604637"/>
                <a:gd name="connsiteY0" fmla="*/ 0 h 3342603"/>
                <a:gd name="connsiteX1" fmla="*/ 0 w 604637"/>
                <a:gd name="connsiteY1" fmla="*/ 3342603 h 3342603"/>
              </a:gdLst>
              <a:ahLst/>
              <a:cxnLst>
                <a:cxn ang="0">
                  <a:pos x="connsiteX0" y="connsiteY0"/>
                </a:cxn>
                <a:cxn ang="0">
                  <a:pos x="connsiteX1" y="connsiteY1"/>
                </a:cxn>
              </a:cxnLst>
              <a:rect l="l" t="t" r="r" b="b"/>
              <a:pathLst>
                <a:path w="604637" h="3342603">
                  <a:moveTo>
                    <a:pt x="604638" y="0"/>
                  </a:moveTo>
                  <a:lnTo>
                    <a:pt x="0" y="3342603"/>
                  </a:lnTo>
                </a:path>
              </a:pathLst>
            </a:custGeom>
            <a:ln w="12700" cap="flat">
              <a:solidFill>
                <a:srgbClr val="454142">
                  <a:alpha val="50000"/>
                </a:srgbClr>
              </a:solidFill>
              <a:prstDash val="dash"/>
              <a:miter/>
            </a:ln>
          </p:spPr>
          <p:txBody>
            <a:bodyPr rot="0" spcFirstLastPara="0" vertOverflow="overflow" horzOverflow="overflow" vert="horz" wrap="square" lIns="36733" tIns="18362" rIns="36733" bIns="18362" numCol="1" spcCol="0" rtlCol="0" fromWordArt="0" anchor="ctr" anchorCtr="0" forceAA="0" compatLnSpc="1">
              <a:prstTxWarp prst="textNoShape">
                <a:avLst/>
              </a:prstTxWarp>
              <a:noAutofit/>
            </a:bodyPr>
            <a:lstStyle/>
            <a:p>
              <a:endParaRPr lang="en-US" sz="1400"/>
            </a:p>
          </p:txBody>
        </p:sp>
        <p:sp>
          <p:nvSpPr>
            <p:cNvPr id="31" name="Freeform: Shape 32">
              <a:extLst>
                <a:ext uri="{FF2B5EF4-FFF2-40B4-BE49-F238E27FC236}">
                  <a16:creationId xmlns:a16="http://schemas.microsoft.com/office/drawing/2014/main" id="{0697A107-E287-C2EF-7AA7-70E277CE4819}"/>
                </a:ext>
                <a:ext uri="{C183D7F6-B498-43B3-948B-1728B52AA6E4}">
                  <adec:decorative xmlns:adec="http://schemas.microsoft.com/office/drawing/2017/decorative" val="1"/>
                </a:ext>
              </a:extLst>
            </p:cNvPr>
            <p:cNvSpPr/>
            <p:nvPr/>
          </p:nvSpPr>
          <p:spPr>
            <a:xfrm>
              <a:off x="33002529" y="8893799"/>
              <a:ext cx="5135120" cy="1557146"/>
            </a:xfrm>
            <a:custGeom>
              <a:avLst/>
              <a:gdLst>
                <a:gd name="connsiteX0" fmla="*/ 0 w 4700193"/>
                <a:gd name="connsiteY0" fmla="*/ 0 h 1869190"/>
                <a:gd name="connsiteX1" fmla="*/ 4700193 w 4700193"/>
                <a:gd name="connsiteY1" fmla="*/ 1869190 h 1869190"/>
              </a:gdLst>
              <a:ahLst/>
              <a:cxnLst>
                <a:cxn ang="0">
                  <a:pos x="connsiteX0" y="connsiteY0"/>
                </a:cxn>
                <a:cxn ang="0">
                  <a:pos x="connsiteX1" y="connsiteY1"/>
                </a:cxn>
              </a:cxnLst>
              <a:rect l="l" t="t" r="r" b="b"/>
              <a:pathLst>
                <a:path w="4700193" h="1869190">
                  <a:moveTo>
                    <a:pt x="0" y="0"/>
                  </a:moveTo>
                  <a:lnTo>
                    <a:pt x="4700193" y="1869190"/>
                  </a:lnTo>
                </a:path>
              </a:pathLst>
            </a:custGeom>
            <a:ln w="12700" cap="flat">
              <a:solidFill>
                <a:srgbClr val="454142"/>
              </a:solidFill>
              <a:prstDash val="solid"/>
              <a:miter/>
            </a:ln>
          </p:spPr>
          <p:txBody>
            <a:bodyPr rot="0" spcFirstLastPara="0" vertOverflow="overflow" horzOverflow="overflow" vert="horz" wrap="square" lIns="36733" tIns="18362" rIns="36733" bIns="18362" numCol="1" spcCol="0" rtlCol="0" fromWordArt="0" anchor="ctr" anchorCtr="0" forceAA="0" compatLnSpc="1">
              <a:prstTxWarp prst="textNoShape">
                <a:avLst/>
              </a:prstTxWarp>
              <a:noAutofit/>
            </a:bodyPr>
            <a:lstStyle/>
            <a:p>
              <a:endParaRPr lang="en-US" sz="1400"/>
            </a:p>
          </p:txBody>
        </p:sp>
        <p:sp>
          <p:nvSpPr>
            <p:cNvPr id="33" name="Freeform: Shape 33">
              <a:extLst>
                <a:ext uri="{FF2B5EF4-FFF2-40B4-BE49-F238E27FC236}">
                  <a16:creationId xmlns:a16="http://schemas.microsoft.com/office/drawing/2014/main" id="{7AF3E4AF-48F6-CF9B-5137-FAEC1774A237}"/>
                </a:ext>
                <a:ext uri="{C183D7F6-B498-43B3-948B-1728B52AA6E4}">
                  <adec:decorative xmlns:adec="http://schemas.microsoft.com/office/drawing/2017/decorative" val="1"/>
                </a:ext>
              </a:extLst>
            </p:cNvPr>
            <p:cNvSpPr/>
            <p:nvPr/>
          </p:nvSpPr>
          <p:spPr>
            <a:xfrm>
              <a:off x="30376853" y="10961211"/>
              <a:ext cx="4618527" cy="482093"/>
            </a:xfrm>
            <a:custGeom>
              <a:avLst/>
              <a:gdLst>
                <a:gd name="connsiteX0" fmla="*/ 0 w 2892155"/>
                <a:gd name="connsiteY0" fmla="*/ 0 h 40922"/>
                <a:gd name="connsiteX1" fmla="*/ 2892155 w 2892155"/>
                <a:gd name="connsiteY1" fmla="*/ 40923 h 40922"/>
              </a:gdLst>
              <a:ahLst/>
              <a:cxnLst>
                <a:cxn ang="0">
                  <a:pos x="connsiteX0" y="connsiteY0"/>
                </a:cxn>
                <a:cxn ang="0">
                  <a:pos x="connsiteX1" y="connsiteY1"/>
                </a:cxn>
              </a:cxnLst>
              <a:rect l="l" t="t" r="r" b="b"/>
              <a:pathLst>
                <a:path w="2892155" h="40922">
                  <a:moveTo>
                    <a:pt x="0" y="0"/>
                  </a:moveTo>
                  <a:lnTo>
                    <a:pt x="2892155" y="40923"/>
                  </a:lnTo>
                </a:path>
              </a:pathLst>
            </a:custGeom>
            <a:ln w="12700" cap="flat">
              <a:solidFill>
                <a:srgbClr val="454142">
                  <a:alpha val="50000"/>
                </a:srgbClr>
              </a:solidFill>
              <a:prstDash val="dash"/>
              <a:miter/>
            </a:ln>
          </p:spPr>
          <p:txBody>
            <a:bodyPr rot="0" spcFirstLastPara="0" vertOverflow="overflow" horzOverflow="overflow" vert="horz" wrap="square" lIns="36733" tIns="18362" rIns="36733" bIns="18362" numCol="1" spcCol="0" rtlCol="0" fromWordArt="0" anchor="ctr" anchorCtr="0" forceAA="0" compatLnSpc="1">
              <a:prstTxWarp prst="textNoShape">
                <a:avLst/>
              </a:prstTxWarp>
              <a:noAutofit/>
            </a:bodyPr>
            <a:lstStyle/>
            <a:p>
              <a:endParaRPr lang="en-US" sz="1400"/>
            </a:p>
          </p:txBody>
        </p:sp>
        <p:sp>
          <p:nvSpPr>
            <p:cNvPr id="34" name="Freeform: Shape 34">
              <a:extLst>
                <a:ext uri="{FF2B5EF4-FFF2-40B4-BE49-F238E27FC236}">
                  <a16:creationId xmlns:a16="http://schemas.microsoft.com/office/drawing/2014/main" id="{EF8CC2DA-401B-9E96-865A-84933E1BFA8A}"/>
                </a:ext>
                <a:ext uri="{C183D7F6-B498-43B3-948B-1728B52AA6E4}">
                  <adec:decorative xmlns:adec="http://schemas.microsoft.com/office/drawing/2017/decorative" val="1"/>
                </a:ext>
              </a:extLst>
            </p:cNvPr>
            <p:cNvSpPr/>
            <p:nvPr/>
          </p:nvSpPr>
          <p:spPr>
            <a:xfrm>
              <a:off x="33002529" y="8893798"/>
              <a:ext cx="170935" cy="5153304"/>
            </a:xfrm>
            <a:custGeom>
              <a:avLst/>
              <a:gdLst>
                <a:gd name="connsiteX0" fmla="*/ 0 w 159434"/>
                <a:gd name="connsiteY0" fmla="*/ 0 h 4216761"/>
                <a:gd name="connsiteX1" fmla="*/ 159435 w 159434"/>
                <a:gd name="connsiteY1" fmla="*/ 4216762 h 4216761"/>
              </a:gdLst>
              <a:ahLst/>
              <a:cxnLst>
                <a:cxn ang="0">
                  <a:pos x="connsiteX0" y="connsiteY0"/>
                </a:cxn>
                <a:cxn ang="0">
                  <a:pos x="connsiteX1" y="connsiteY1"/>
                </a:cxn>
              </a:cxnLst>
              <a:rect l="l" t="t" r="r" b="b"/>
              <a:pathLst>
                <a:path w="159434" h="4216761">
                  <a:moveTo>
                    <a:pt x="0" y="0"/>
                  </a:moveTo>
                  <a:lnTo>
                    <a:pt x="159435" y="4216762"/>
                  </a:lnTo>
                </a:path>
              </a:pathLst>
            </a:custGeom>
            <a:ln w="12700" cap="flat">
              <a:solidFill>
                <a:srgbClr val="454142"/>
              </a:solidFill>
              <a:prstDash val="solid"/>
              <a:miter/>
            </a:ln>
          </p:spPr>
          <p:txBody>
            <a:bodyPr rot="0" spcFirstLastPara="0" vertOverflow="overflow" horzOverflow="overflow" vert="horz" wrap="square" lIns="36733" tIns="18362" rIns="36733" bIns="18362" numCol="1" spcCol="0" rtlCol="0" fromWordArt="0" anchor="ctr" anchorCtr="0" forceAA="0" compatLnSpc="1">
              <a:prstTxWarp prst="textNoShape">
                <a:avLst/>
              </a:prstTxWarp>
              <a:noAutofit/>
            </a:bodyPr>
            <a:lstStyle/>
            <a:p>
              <a:endParaRPr lang="en-US" sz="1400"/>
            </a:p>
          </p:txBody>
        </p:sp>
        <p:sp>
          <p:nvSpPr>
            <p:cNvPr id="36" name="Freeform: Shape 35">
              <a:extLst>
                <a:ext uri="{FF2B5EF4-FFF2-40B4-BE49-F238E27FC236}">
                  <a16:creationId xmlns:a16="http://schemas.microsoft.com/office/drawing/2014/main" id="{FA09A922-7DC2-D9BD-C226-0824594EED27}"/>
                </a:ext>
                <a:ext uri="{C183D7F6-B498-43B3-948B-1728B52AA6E4}">
                  <adec:decorative xmlns:adec="http://schemas.microsoft.com/office/drawing/2017/decorative" val="1"/>
                </a:ext>
              </a:extLst>
            </p:cNvPr>
            <p:cNvSpPr/>
            <p:nvPr/>
          </p:nvSpPr>
          <p:spPr>
            <a:xfrm>
              <a:off x="36452194" y="10450945"/>
              <a:ext cx="1685447" cy="3165222"/>
            </a:xfrm>
            <a:custGeom>
              <a:avLst/>
              <a:gdLst>
                <a:gd name="connsiteX0" fmla="*/ 1897940 w 1897940"/>
                <a:gd name="connsiteY0" fmla="*/ 0 h 2476212"/>
                <a:gd name="connsiteX1" fmla="*/ 0 w 1897940"/>
                <a:gd name="connsiteY1" fmla="*/ 2476213 h 2476212"/>
              </a:gdLst>
              <a:ahLst/>
              <a:cxnLst>
                <a:cxn ang="0">
                  <a:pos x="connsiteX0" y="connsiteY0"/>
                </a:cxn>
                <a:cxn ang="0">
                  <a:pos x="connsiteX1" y="connsiteY1"/>
                </a:cxn>
              </a:cxnLst>
              <a:rect l="l" t="t" r="r" b="b"/>
              <a:pathLst>
                <a:path w="1897940" h="2476212">
                  <a:moveTo>
                    <a:pt x="1897940" y="0"/>
                  </a:moveTo>
                  <a:lnTo>
                    <a:pt x="0" y="2476213"/>
                  </a:lnTo>
                </a:path>
              </a:pathLst>
            </a:custGeom>
            <a:ln w="12700" cap="flat">
              <a:solidFill>
                <a:srgbClr val="454142"/>
              </a:solidFill>
              <a:prstDash val="solid"/>
              <a:miter/>
            </a:ln>
          </p:spPr>
          <p:txBody>
            <a:bodyPr rot="0" spcFirstLastPara="0" vertOverflow="overflow" horzOverflow="overflow" vert="horz" wrap="square" lIns="36733" tIns="18362" rIns="36733" bIns="18362" numCol="1" spcCol="0" rtlCol="0" fromWordArt="0" anchor="ctr" anchorCtr="0" forceAA="0" compatLnSpc="1">
              <a:prstTxWarp prst="textNoShape">
                <a:avLst/>
              </a:prstTxWarp>
              <a:noAutofit/>
            </a:bodyPr>
            <a:lstStyle/>
            <a:p>
              <a:endParaRPr lang="en-US" sz="1400"/>
            </a:p>
          </p:txBody>
        </p:sp>
        <p:sp>
          <p:nvSpPr>
            <p:cNvPr id="37" name="Freeform: Shape 36">
              <a:extLst>
                <a:ext uri="{FF2B5EF4-FFF2-40B4-BE49-F238E27FC236}">
                  <a16:creationId xmlns:a16="http://schemas.microsoft.com/office/drawing/2014/main" id="{63684A25-25B9-40A5-FC76-41B85B3B56EA}"/>
                </a:ext>
                <a:ext uri="{C183D7F6-B498-43B3-948B-1728B52AA6E4}">
                  <adec:decorative xmlns:adec="http://schemas.microsoft.com/office/drawing/2017/decorative" val="1"/>
                </a:ext>
              </a:extLst>
            </p:cNvPr>
            <p:cNvSpPr/>
            <p:nvPr/>
          </p:nvSpPr>
          <p:spPr>
            <a:xfrm flipV="1">
              <a:off x="33173464" y="13622612"/>
              <a:ext cx="3278721" cy="424490"/>
            </a:xfrm>
            <a:custGeom>
              <a:avLst/>
              <a:gdLst>
                <a:gd name="connsiteX0" fmla="*/ 0 w 2642818"/>
                <a:gd name="connsiteY0" fmla="*/ 0 h 128641"/>
                <a:gd name="connsiteX1" fmla="*/ 2642818 w 2642818"/>
                <a:gd name="connsiteY1" fmla="*/ 128642 h 128641"/>
              </a:gdLst>
              <a:ahLst/>
              <a:cxnLst>
                <a:cxn ang="0">
                  <a:pos x="connsiteX0" y="connsiteY0"/>
                </a:cxn>
                <a:cxn ang="0">
                  <a:pos x="connsiteX1" y="connsiteY1"/>
                </a:cxn>
              </a:cxnLst>
              <a:rect l="l" t="t" r="r" b="b"/>
              <a:pathLst>
                <a:path w="2642818" h="128641">
                  <a:moveTo>
                    <a:pt x="0" y="0"/>
                  </a:moveTo>
                  <a:lnTo>
                    <a:pt x="2642818" y="128642"/>
                  </a:lnTo>
                </a:path>
              </a:pathLst>
            </a:custGeom>
            <a:ln w="12700" cap="flat">
              <a:solidFill>
                <a:srgbClr val="454142"/>
              </a:solidFill>
              <a:prstDash val="solid"/>
              <a:miter/>
            </a:ln>
          </p:spPr>
          <p:txBody>
            <a:bodyPr rot="0" spcFirstLastPara="0" vertOverflow="overflow" horzOverflow="overflow" vert="horz" wrap="square" lIns="36733" tIns="18362" rIns="36733" bIns="18362" numCol="1" spcCol="0" rtlCol="0" fromWordArt="0" anchor="ctr" anchorCtr="0" forceAA="0" compatLnSpc="1">
              <a:prstTxWarp prst="textNoShape">
                <a:avLst/>
              </a:prstTxWarp>
              <a:noAutofit/>
            </a:bodyPr>
            <a:lstStyle/>
            <a:p>
              <a:endParaRPr lang="en-US" sz="1400"/>
            </a:p>
          </p:txBody>
        </p:sp>
        <p:sp>
          <p:nvSpPr>
            <p:cNvPr id="39" name="Freeform: Shape 37">
              <a:extLst>
                <a:ext uri="{FF2B5EF4-FFF2-40B4-BE49-F238E27FC236}">
                  <a16:creationId xmlns:a16="http://schemas.microsoft.com/office/drawing/2014/main" id="{59B19FD7-8A09-54C8-B88C-D1AC8DA0CACE}"/>
                </a:ext>
                <a:ext uri="{C183D7F6-B498-43B3-948B-1728B52AA6E4}">
                  <adec:decorative xmlns:adec="http://schemas.microsoft.com/office/drawing/2017/decorative" val="1"/>
                </a:ext>
              </a:extLst>
            </p:cNvPr>
            <p:cNvSpPr/>
            <p:nvPr/>
          </p:nvSpPr>
          <p:spPr>
            <a:xfrm>
              <a:off x="35643633" y="7302218"/>
              <a:ext cx="808560" cy="6313945"/>
            </a:xfrm>
            <a:custGeom>
              <a:avLst/>
              <a:gdLst>
                <a:gd name="connsiteX0" fmla="*/ 0 w 338847"/>
                <a:gd name="connsiteY0" fmla="*/ 0 h 5647735"/>
                <a:gd name="connsiteX1" fmla="*/ 338848 w 338847"/>
                <a:gd name="connsiteY1" fmla="*/ 5647736 h 5647735"/>
              </a:gdLst>
              <a:ahLst/>
              <a:cxnLst>
                <a:cxn ang="0">
                  <a:pos x="connsiteX0" y="connsiteY0"/>
                </a:cxn>
                <a:cxn ang="0">
                  <a:pos x="connsiteX1" y="connsiteY1"/>
                </a:cxn>
              </a:cxnLst>
              <a:rect l="l" t="t" r="r" b="b"/>
              <a:pathLst>
                <a:path w="338847" h="5647735">
                  <a:moveTo>
                    <a:pt x="0" y="0"/>
                  </a:moveTo>
                  <a:lnTo>
                    <a:pt x="338848" y="5647736"/>
                  </a:lnTo>
                </a:path>
              </a:pathLst>
            </a:custGeom>
            <a:ln w="12700" cap="flat">
              <a:solidFill>
                <a:srgbClr val="454142">
                  <a:alpha val="50000"/>
                </a:srgbClr>
              </a:solidFill>
              <a:prstDash val="dash"/>
              <a:miter/>
            </a:ln>
          </p:spPr>
          <p:txBody>
            <a:bodyPr rot="0" spcFirstLastPara="0" vertOverflow="overflow" horzOverflow="overflow" vert="horz" wrap="square" lIns="36733" tIns="18362" rIns="36733" bIns="18362" numCol="1" spcCol="0" rtlCol="0" fromWordArt="0" anchor="ctr" anchorCtr="0" forceAA="0" compatLnSpc="1">
              <a:prstTxWarp prst="textNoShape">
                <a:avLst/>
              </a:prstTxWarp>
              <a:noAutofit/>
            </a:bodyPr>
            <a:lstStyle/>
            <a:p>
              <a:endParaRPr lang="en-US" sz="1400"/>
            </a:p>
          </p:txBody>
        </p:sp>
        <p:sp>
          <p:nvSpPr>
            <p:cNvPr id="40" name="Freeform: Shape 38">
              <a:extLst>
                <a:ext uri="{FF2B5EF4-FFF2-40B4-BE49-F238E27FC236}">
                  <a16:creationId xmlns:a16="http://schemas.microsoft.com/office/drawing/2014/main" id="{84900D26-C324-BD42-5AD2-0A5A609ADEBC}"/>
                </a:ext>
                <a:ext uri="{C183D7F6-B498-43B3-948B-1728B52AA6E4}">
                  <adec:decorative xmlns:adec="http://schemas.microsoft.com/office/drawing/2017/decorative" val="1"/>
                </a:ext>
              </a:extLst>
            </p:cNvPr>
            <p:cNvSpPr/>
            <p:nvPr/>
          </p:nvSpPr>
          <p:spPr>
            <a:xfrm>
              <a:off x="33173465" y="10437494"/>
              <a:ext cx="4964177" cy="3609607"/>
            </a:xfrm>
            <a:custGeom>
              <a:avLst/>
              <a:gdLst>
                <a:gd name="connsiteX0" fmla="*/ 4540758 w 4540758"/>
                <a:gd name="connsiteY0" fmla="*/ 0 h 2347571"/>
                <a:gd name="connsiteX1" fmla="*/ 0 w 4540758"/>
                <a:gd name="connsiteY1" fmla="*/ 2347571 h 2347571"/>
              </a:gdLst>
              <a:ahLst/>
              <a:cxnLst>
                <a:cxn ang="0">
                  <a:pos x="connsiteX0" y="connsiteY0"/>
                </a:cxn>
                <a:cxn ang="0">
                  <a:pos x="connsiteX1" y="connsiteY1"/>
                </a:cxn>
              </a:cxnLst>
              <a:rect l="l" t="t" r="r" b="b"/>
              <a:pathLst>
                <a:path w="4540758" h="2347571">
                  <a:moveTo>
                    <a:pt x="4540758" y="0"/>
                  </a:moveTo>
                  <a:lnTo>
                    <a:pt x="0" y="2347571"/>
                  </a:lnTo>
                </a:path>
              </a:pathLst>
            </a:custGeom>
            <a:ln w="12700" cap="flat">
              <a:solidFill>
                <a:srgbClr val="454142">
                  <a:alpha val="50000"/>
                </a:srgbClr>
              </a:solidFill>
              <a:prstDash val="dash"/>
              <a:miter/>
            </a:ln>
          </p:spPr>
          <p:txBody>
            <a:bodyPr rot="0" spcFirstLastPara="0" vertOverflow="overflow" horzOverflow="overflow" vert="horz" wrap="square" lIns="36733" tIns="18362" rIns="36733" bIns="18362" numCol="1" spcCol="0" rtlCol="0" fromWordArt="0" anchor="ctr" anchorCtr="0" forceAA="0" compatLnSpc="1">
              <a:prstTxWarp prst="textNoShape">
                <a:avLst/>
              </a:prstTxWarp>
              <a:noAutofit/>
            </a:bodyPr>
            <a:lstStyle/>
            <a:p>
              <a:endParaRPr lang="en-US" sz="1400"/>
            </a:p>
          </p:txBody>
        </p:sp>
      </p:grpSp>
      <p:grpSp>
        <p:nvGrpSpPr>
          <p:cNvPr id="43" name="!!arrows">
            <a:extLst>
              <a:ext uri="{FF2B5EF4-FFF2-40B4-BE49-F238E27FC236}">
                <a16:creationId xmlns:a16="http://schemas.microsoft.com/office/drawing/2014/main" id="{044C345A-534C-D2F6-57FA-4173A5726570}"/>
              </a:ext>
              <a:ext uri="{C183D7F6-B498-43B3-948B-1728B52AA6E4}">
                <adec:decorative xmlns:adec="http://schemas.microsoft.com/office/drawing/2017/decorative" val="1"/>
              </a:ext>
            </a:extLst>
          </p:cNvPr>
          <p:cNvGrpSpPr/>
          <p:nvPr/>
        </p:nvGrpSpPr>
        <p:grpSpPr>
          <a:xfrm>
            <a:off x="3097664" y="2941729"/>
            <a:ext cx="912229" cy="410596"/>
            <a:chOff x="16892579" y="9293170"/>
            <a:chExt cx="2067576" cy="930619"/>
          </a:xfrm>
        </p:grpSpPr>
        <p:grpSp>
          <p:nvGrpSpPr>
            <p:cNvPr id="44" name="Group 43">
              <a:extLst>
                <a:ext uri="{FF2B5EF4-FFF2-40B4-BE49-F238E27FC236}">
                  <a16:creationId xmlns:a16="http://schemas.microsoft.com/office/drawing/2014/main" id="{3514EA02-3A01-8E8B-E35E-C821FFCFF45E}"/>
                </a:ext>
              </a:extLst>
            </p:cNvPr>
            <p:cNvGrpSpPr/>
            <p:nvPr/>
          </p:nvGrpSpPr>
          <p:grpSpPr>
            <a:xfrm>
              <a:off x="16892579" y="9293170"/>
              <a:ext cx="1691199" cy="463291"/>
              <a:chOff x="16892579" y="9293170"/>
              <a:chExt cx="1691199" cy="463291"/>
            </a:xfrm>
          </p:grpSpPr>
          <p:grpSp>
            <p:nvGrpSpPr>
              <p:cNvPr id="52" name="Group 51">
                <a:extLst>
                  <a:ext uri="{FF2B5EF4-FFF2-40B4-BE49-F238E27FC236}">
                    <a16:creationId xmlns:a16="http://schemas.microsoft.com/office/drawing/2014/main" id="{F60AB8A4-5F96-98D2-452D-8C3189B76E79}"/>
                  </a:ext>
                </a:extLst>
              </p:cNvPr>
              <p:cNvGrpSpPr>
                <a:grpSpLocks noChangeAspect="1"/>
              </p:cNvGrpSpPr>
              <p:nvPr/>
            </p:nvGrpSpPr>
            <p:grpSpPr>
              <a:xfrm rot="16200000" flipH="1">
                <a:off x="16758939" y="9426810"/>
                <a:ext cx="463291" cy="196011"/>
                <a:chOff x="24942308" y="2917288"/>
                <a:chExt cx="1321816" cy="559246"/>
              </a:xfrm>
            </p:grpSpPr>
            <p:cxnSp>
              <p:nvCxnSpPr>
                <p:cNvPr id="54" name="Straight Connector 53">
                  <a:extLst>
                    <a:ext uri="{FF2B5EF4-FFF2-40B4-BE49-F238E27FC236}">
                      <a16:creationId xmlns:a16="http://schemas.microsoft.com/office/drawing/2014/main" id="{A27F94AB-992E-8D43-1629-67CA7F40D1CB}"/>
                    </a:ext>
                    <a:ext uri="{C183D7F6-B498-43B3-948B-1728B52AA6E4}">
                      <adec:decorative xmlns:adec="http://schemas.microsoft.com/office/drawing/2017/decorative" val="1"/>
                    </a:ext>
                  </a:extLst>
                </p:cNvPr>
                <p:cNvCxnSpPr>
                  <a:cxnSpLocks/>
                </p:cNvCxnSpPr>
                <p:nvPr/>
              </p:nvCxnSpPr>
              <p:spPr>
                <a:xfrm rot="10800000">
                  <a:off x="25603203" y="2917288"/>
                  <a:ext cx="660921" cy="559239"/>
                </a:xfrm>
                <a:prstGeom prst="line">
                  <a:avLst/>
                </a:prstGeom>
                <a:ln w="19050" cap="rnd">
                  <a:solidFill>
                    <a:srgbClr val="45414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3CD9214-E11A-6327-7B58-2D8E43BA7264}"/>
                    </a:ext>
                    <a:ext uri="{C183D7F6-B498-43B3-948B-1728B52AA6E4}">
                      <adec:decorative xmlns:adec="http://schemas.microsoft.com/office/drawing/2017/decorative" val="1"/>
                    </a:ext>
                  </a:extLst>
                </p:cNvPr>
                <p:cNvCxnSpPr>
                  <a:cxnSpLocks/>
                </p:cNvCxnSpPr>
                <p:nvPr/>
              </p:nvCxnSpPr>
              <p:spPr>
                <a:xfrm rot="10800000" flipH="1">
                  <a:off x="24942308" y="2917292"/>
                  <a:ext cx="660917" cy="559242"/>
                </a:xfrm>
                <a:prstGeom prst="line">
                  <a:avLst/>
                </a:prstGeom>
                <a:ln w="19050" cap="rnd">
                  <a:solidFill>
                    <a:srgbClr val="45414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cxnSp>
            <p:nvCxnSpPr>
              <p:cNvPr id="53" name="Straight Connector 52">
                <a:extLst>
                  <a:ext uri="{FF2B5EF4-FFF2-40B4-BE49-F238E27FC236}">
                    <a16:creationId xmlns:a16="http://schemas.microsoft.com/office/drawing/2014/main" id="{19410DE0-CDBF-C12E-FEC3-5CCD4B96DB39}"/>
                  </a:ext>
                  <a:ext uri="{C183D7F6-B498-43B3-948B-1728B52AA6E4}">
                    <adec:decorative xmlns:adec="http://schemas.microsoft.com/office/drawing/2017/decorative" val="1"/>
                  </a:ext>
                </a:extLst>
              </p:cNvPr>
              <p:cNvCxnSpPr>
                <a:cxnSpLocks/>
              </p:cNvCxnSpPr>
              <p:nvPr/>
            </p:nvCxnSpPr>
            <p:spPr>
              <a:xfrm>
                <a:off x="16907819" y="9524781"/>
                <a:ext cx="1675959" cy="0"/>
              </a:xfrm>
              <a:prstGeom prst="line">
                <a:avLst/>
              </a:prstGeom>
              <a:ln w="19050" cap="rnd">
                <a:solidFill>
                  <a:srgbClr val="454142"/>
                </a:solidFill>
                <a:headEnd type="none" w="lg" len="med"/>
                <a:tailEnd type="none" w="lg" len="sm"/>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4CC2250-32E8-1F6D-5F9E-11F84FDC6D63}"/>
                </a:ext>
              </a:extLst>
            </p:cNvPr>
            <p:cNvGrpSpPr/>
            <p:nvPr/>
          </p:nvGrpSpPr>
          <p:grpSpPr>
            <a:xfrm rot="10800000">
              <a:off x="17266223" y="9760498"/>
              <a:ext cx="1693932" cy="463291"/>
              <a:chOff x="17683464" y="9293171"/>
              <a:chExt cx="1693932" cy="463291"/>
            </a:xfrm>
          </p:grpSpPr>
          <p:grpSp>
            <p:nvGrpSpPr>
              <p:cNvPr id="46" name="Group 45">
                <a:extLst>
                  <a:ext uri="{FF2B5EF4-FFF2-40B4-BE49-F238E27FC236}">
                    <a16:creationId xmlns:a16="http://schemas.microsoft.com/office/drawing/2014/main" id="{FC09F8A5-A4AF-8D4A-2040-71E57D60D345}"/>
                  </a:ext>
                </a:extLst>
              </p:cNvPr>
              <p:cNvGrpSpPr>
                <a:grpSpLocks noChangeAspect="1"/>
              </p:cNvGrpSpPr>
              <p:nvPr/>
            </p:nvGrpSpPr>
            <p:grpSpPr>
              <a:xfrm rot="16200000" flipH="1">
                <a:off x="17549824" y="9426811"/>
                <a:ext cx="463291" cy="196011"/>
                <a:chOff x="24942308" y="5173771"/>
                <a:chExt cx="1321816" cy="559244"/>
              </a:xfrm>
            </p:grpSpPr>
            <p:cxnSp>
              <p:nvCxnSpPr>
                <p:cNvPr id="48" name="Straight Connector 47">
                  <a:extLst>
                    <a:ext uri="{FF2B5EF4-FFF2-40B4-BE49-F238E27FC236}">
                      <a16:creationId xmlns:a16="http://schemas.microsoft.com/office/drawing/2014/main" id="{E95A410F-C846-330F-C4F6-956C9F272370}"/>
                    </a:ext>
                    <a:ext uri="{C183D7F6-B498-43B3-948B-1728B52AA6E4}">
                      <adec:decorative xmlns:adec="http://schemas.microsoft.com/office/drawing/2017/decorative" val="1"/>
                    </a:ext>
                  </a:extLst>
                </p:cNvPr>
                <p:cNvCxnSpPr>
                  <a:cxnSpLocks/>
                </p:cNvCxnSpPr>
                <p:nvPr/>
              </p:nvCxnSpPr>
              <p:spPr>
                <a:xfrm rot="10800000">
                  <a:off x="25603204" y="5173771"/>
                  <a:ext cx="660920" cy="559237"/>
                </a:xfrm>
                <a:prstGeom prst="line">
                  <a:avLst/>
                </a:prstGeom>
                <a:ln w="19050" cap="rnd">
                  <a:solidFill>
                    <a:srgbClr val="454142"/>
                  </a:solidFill>
                  <a:headEnd type="none" w="lg" len="med"/>
                  <a:tailEnd type="none" w="lg" len="sm"/>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A6FC994-3A52-54C9-92CE-C456A25095F2}"/>
                    </a:ext>
                    <a:ext uri="{C183D7F6-B498-43B3-948B-1728B52AA6E4}">
                      <adec:decorative xmlns:adec="http://schemas.microsoft.com/office/drawing/2017/decorative" val="1"/>
                    </a:ext>
                  </a:extLst>
                </p:cNvPr>
                <p:cNvCxnSpPr>
                  <a:cxnSpLocks/>
                </p:cNvCxnSpPr>
                <p:nvPr/>
              </p:nvCxnSpPr>
              <p:spPr>
                <a:xfrm rot="10800000" flipH="1">
                  <a:off x="24942308" y="5173771"/>
                  <a:ext cx="660920" cy="559244"/>
                </a:xfrm>
                <a:prstGeom prst="line">
                  <a:avLst/>
                </a:prstGeom>
                <a:ln w="19050" cap="rnd">
                  <a:solidFill>
                    <a:srgbClr val="454142"/>
                  </a:solidFill>
                  <a:headEnd type="none" w="lg" len="med"/>
                  <a:tailEnd type="none" w="lg" len="sm"/>
                </a:ln>
              </p:spPr>
              <p:style>
                <a:lnRef idx="1">
                  <a:schemeClr val="accent1"/>
                </a:lnRef>
                <a:fillRef idx="0">
                  <a:schemeClr val="accent1"/>
                </a:fillRef>
                <a:effectRef idx="0">
                  <a:schemeClr val="accent1"/>
                </a:effectRef>
                <a:fontRef idx="minor">
                  <a:schemeClr val="tx1"/>
                </a:fontRef>
              </p:style>
            </p:cxnSp>
          </p:grpSp>
          <p:cxnSp>
            <p:nvCxnSpPr>
              <p:cNvPr id="47" name="Straight Connector 46">
                <a:extLst>
                  <a:ext uri="{FF2B5EF4-FFF2-40B4-BE49-F238E27FC236}">
                    <a16:creationId xmlns:a16="http://schemas.microsoft.com/office/drawing/2014/main" id="{9A9457EE-6FE9-3D07-7C1B-F3B36F0B2863}"/>
                  </a:ext>
                  <a:ext uri="{C183D7F6-B498-43B3-948B-1728B52AA6E4}">
                    <adec:decorative xmlns:adec="http://schemas.microsoft.com/office/drawing/2017/decorative" val="1"/>
                  </a:ext>
                </a:extLst>
              </p:cNvPr>
              <p:cNvCxnSpPr>
                <a:cxnSpLocks/>
              </p:cNvCxnSpPr>
              <p:nvPr/>
            </p:nvCxnSpPr>
            <p:spPr>
              <a:xfrm rot="10800000" flipH="1">
                <a:off x="17698693" y="9524781"/>
                <a:ext cx="1678703" cy="0"/>
              </a:xfrm>
              <a:prstGeom prst="line">
                <a:avLst/>
              </a:prstGeom>
              <a:ln w="19050" cap="rnd">
                <a:solidFill>
                  <a:srgbClr val="454142"/>
                </a:solidFill>
                <a:headEnd type="none" w="lg" len="med"/>
                <a:tailEnd type="none" w="lg" len="sm"/>
              </a:ln>
            </p:spPr>
            <p:style>
              <a:lnRef idx="1">
                <a:schemeClr val="accent1"/>
              </a:lnRef>
              <a:fillRef idx="0">
                <a:schemeClr val="accent1"/>
              </a:fillRef>
              <a:effectRef idx="0">
                <a:schemeClr val="accent1"/>
              </a:effectRef>
              <a:fontRef idx="minor">
                <a:schemeClr val="tx1"/>
              </a:fontRef>
            </p:style>
          </p:cxnSp>
        </p:grpSp>
      </p:grpSp>
      <p:sp>
        <p:nvSpPr>
          <p:cNvPr id="57" name="TextBox 56">
            <a:extLst>
              <a:ext uri="{FF2B5EF4-FFF2-40B4-BE49-F238E27FC236}">
                <a16:creationId xmlns:a16="http://schemas.microsoft.com/office/drawing/2014/main" id="{80F037EB-8CEA-AE8B-B594-10AA91F4C9C1}"/>
              </a:ext>
              <a:ext uri="{C183D7F6-B498-43B3-948B-1728B52AA6E4}">
                <adec:decorative xmlns:adec="http://schemas.microsoft.com/office/drawing/2017/decorative" val="1"/>
              </a:ext>
            </a:extLst>
          </p:cNvPr>
          <p:cNvSpPr txBox="1"/>
          <p:nvPr/>
        </p:nvSpPr>
        <p:spPr>
          <a:xfrm>
            <a:off x="7539967" y="984674"/>
            <a:ext cx="1194500" cy="276999"/>
          </a:xfrm>
          <a:prstGeom prst="rect">
            <a:avLst/>
          </a:prstGeom>
          <a:noFill/>
        </p:spPr>
        <p:txBody>
          <a:bodyPr wrap="square" lIns="0" tIns="0" rIns="0" bIns="0" rtlCol="0">
            <a:spAutoFit/>
          </a:bodyPr>
          <a:lstStyle/>
          <a:p>
            <a:pPr algn="ctr" defTabSz="821996" fontAlgn="base">
              <a:spcBef>
                <a:spcPct val="0"/>
              </a:spcBef>
              <a:spcAft>
                <a:spcPct val="0"/>
              </a:spcAft>
              <a:tabLst>
                <a:tab pos="920076" algn="l"/>
              </a:tabLst>
              <a:defRPr/>
            </a:pPr>
            <a:r>
              <a:rPr lang="en-CA" b="1" kern="0" dirty="0">
                <a:gradFill>
                  <a:gsLst>
                    <a:gs pos="88073">
                      <a:srgbClr val="000000"/>
                    </a:gs>
                    <a:gs pos="68807">
                      <a:srgbClr val="000000"/>
                    </a:gs>
                  </a:gsLst>
                  <a:lin ang="5400000" scaled="1"/>
                </a:gradFill>
                <a:latin typeface="Segoe Sans Display Semibold" pitchFamily="2" charset="0"/>
                <a:cs typeface="Segoe Sans Display Semibold" pitchFamily="2" charset="0"/>
              </a:rPr>
              <a:t>Agents</a:t>
            </a:r>
          </a:p>
        </p:txBody>
      </p:sp>
      <p:sp>
        <p:nvSpPr>
          <p:cNvPr id="58" name="!!CopilotBox">
            <a:extLst>
              <a:ext uri="{FF2B5EF4-FFF2-40B4-BE49-F238E27FC236}">
                <a16:creationId xmlns:a16="http://schemas.microsoft.com/office/drawing/2014/main" id="{8430A501-6024-F76C-3873-F7278EA4C502}"/>
              </a:ext>
              <a:ext uri="{C183D7F6-B498-43B3-948B-1728B52AA6E4}">
                <adec:decorative xmlns:adec="http://schemas.microsoft.com/office/drawing/2017/decorative" val="1"/>
              </a:ext>
            </a:extLst>
          </p:cNvPr>
          <p:cNvSpPr>
            <a:spLocks noChangeAspect="1"/>
          </p:cNvSpPr>
          <p:nvPr/>
        </p:nvSpPr>
        <p:spPr bwMode="auto">
          <a:xfrm>
            <a:off x="3948992" y="2063066"/>
            <a:ext cx="2436167" cy="2436168"/>
          </a:xfrm>
          <a:prstGeom prst="roundRect">
            <a:avLst>
              <a:gd name="adj" fmla="val 14499"/>
            </a:avLst>
          </a:prstGeom>
          <a:gradFill flip="none" rotWithShape="1">
            <a:gsLst>
              <a:gs pos="0">
                <a:schemeClr val="bg1">
                  <a:lumMod val="85000"/>
                  <a:alpha val="85000"/>
                </a:schemeClr>
              </a:gs>
              <a:gs pos="80000">
                <a:schemeClr val="bg1">
                  <a:alpha val="85000"/>
                </a:schemeClr>
              </a:gs>
            </a:gsLst>
            <a:path path="circle">
              <a:fillToRect l="100000" t="100000"/>
            </a:path>
            <a:tileRect r="-100000" b="-100000"/>
          </a:gradFill>
          <a:ln w="19050">
            <a:noFill/>
            <a:headEnd type="none" w="med" len="med"/>
            <a:tailEnd type="none" w="med" len="med"/>
          </a:ln>
          <a:effectLst/>
          <a:scene3d>
            <a:camera prst="orthographicFront">
              <a:rot lat="600000" lon="1800000" rev="0"/>
            </a:camera>
            <a:lightRig rig="threePt" dir="t"/>
          </a:scene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61257" tIns="209006" rIns="261257" bIns="209006" numCol="1" spcCol="0" rtlCol="0" fromWordArt="0" anchor="t" anchorCtr="0" forceAA="0" compatLnSpc="1">
            <a:prstTxWarp prst="textNoShape">
              <a:avLst/>
            </a:prstTxWarp>
            <a:noAutofit/>
          </a:bodyPr>
          <a:lstStyle/>
          <a:p>
            <a:pPr defTabSz="1332133" fontAlgn="base">
              <a:spcBef>
                <a:spcPct val="0"/>
              </a:spcBef>
              <a:spcAft>
                <a:spcPct val="0"/>
              </a:spcAft>
            </a:pPr>
            <a:endParaRPr lang="en-US" sz="2857">
              <a:noFill/>
              <a:latin typeface="Segoe UI Variable Display Semib" pitchFamily="2" charset="0"/>
              <a:cs typeface="Segoe UI" pitchFamily="34" charset="0"/>
            </a:endParaRPr>
          </a:p>
        </p:txBody>
      </p:sp>
      <p:pic>
        <p:nvPicPr>
          <p:cNvPr id="59" name="!!CopilotLogo" descr="M365 Copilot icon">
            <a:extLst>
              <a:ext uri="{FF2B5EF4-FFF2-40B4-BE49-F238E27FC236}">
                <a16:creationId xmlns:a16="http://schemas.microsoft.com/office/drawing/2014/main" id="{685D9918-005F-B0D7-5F91-B1AEBE2BEB62}"/>
              </a:ext>
              <a:ext uri="{C183D7F6-B498-43B3-948B-1728B52AA6E4}">
                <adec:decorative xmlns:adec="http://schemas.microsoft.com/office/drawing/2017/decorative" val="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26319" y="2566275"/>
            <a:ext cx="1477311" cy="1497462"/>
          </a:xfrm>
          <a:prstGeom prst="rect">
            <a:avLst/>
          </a:prstGeom>
          <a:scene3d>
            <a:camera prst="orthographicFront">
              <a:rot lat="600000" lon="1800000" rev="0"/>
            </a:camera>
            <a:lightRig rig="threePt" dir="t"/>
          </a:scene3d>
        </p:spPr>
      </p:pic>
      <p:grpSp>
        <p:nvGrpSpPr>
          <p:cNvPr id="60" name="!!A6" descr="Agent icon">
            <a:extLst>
              <a:ext uri="{FF2B5EF4-FFF2-40B4-BE49-F238E27FC236}">
                <a16:creationId xmlns:a16="http://schemas.microsoft.com/office/drawing/2014/main" id="{F90A4050-B569-8791-CBC2-B55AA4C2050D}"/>
              </a:ext>
            </a:extLst>
          </p:cNvPr>
          <p:cNvGrpSpPr/>
          <p:nvPr/>
        </p:nvGrpSpPr>
        <p:grpSpPr>
          <a:xfrm>
            <a:off x="10044573" y="2967008"/>
            <a:ext cx="637666" cy="636488"/>
            <a:chOff x="2030507" y="945566"/>
            <a:chExt cx="598606" cy="597502"/>
          </a:xfrm>
        </p:grpSpPr>
        <p:sp>
          <p:nvSpPr>
            <p:cNvPr id="61" name="box 1">
              <a:extLst>
                <a:ext uri="{FF2B5EF4-FFF2-40B4-BE49-F238E27FC236}">
                  <a16:creationId xmlns:a16="http://schemas.microsoft.com/office/drawing/2014/main" id="{3412B303-F1CE-E83B-8D7A-7FAF99BA783F}"/>
                </a:ext>
                <a:ext uri="{C183D7F6-B498-43B3-948B-1728B52AA6E4}">
                  <adec:decorative xmlns:adec="http://schemas.microsoft.com/office/drawing/2017/decorative" val="1"/>
                </a:ext>
              </a:extLst>
            </p:cNvPr>
            <p:cNvSpPr txBox="1"/>
            <p:nvPr/>
          </p:nvSpPr>
          <p:spPr>
            <a:xfrm>
              <a:off x="2030507" y="945566"/>
              <a:ext cx="598606" cy="597502"/>
            </a:xfrm>
            <a:prstGeom prst="roundRect">
              <a:avLst>
                <a:gd name="adj" fmla="val 15769"/>
              </a:avLst>
            </a:prstGeom>
            <a:solidFill>
              <a:srgbClr val="FFFFFF"/>
            </a:solidFill>
            <a:effectLst>
              <a:outerShdw blurRad="139700" dist="38100" dir="5400000" algn="t" rotWithShape="0">
                <a:prstClr val="black">
                  <a:alpha val="40000"/>
                </a:prstClr>
              </a:outerShdw>
            </a:effectLst>
          </p:spPr>
          <p:txBody>
            <a:bodyPr wrap="square" lIns="2419200" tIns="0" rIns="0" bIns="0" rtlCol="0" anchor="ctr" anchorCtr="0">
              <a:noAutofit/>
            </a:bodyPr>
            <a:lstStyle>
              <a:defPPr>
                <a:defRPr lang="en-US"/>
              </a:defPPr>
              <a:lvl1pPr marR="0" lvl="0" indent="0" defTabSz="3277091" fontAlgn="auto">
                <a:lnSpc>
                  <a:spcPct val="100000"/>
                </a:lnSpc>
                <a:spcBef>
                  <a:spcPts val="0"/>
                </a:spcBef>
                <a:spcAft>
                  <a:spcPts val="0"/>
                </a:spcAft>
                <a:buClrTx/>
                <a:buSzTx/>
                <a:buFontTx/>
                <a:buNone/>
                <a:tabLst/>
                <a:defRPr kumimoji="0" sz="6000" b="0" i="0" u="none" strike="noStrike" cap="none" spc="0" normalizeH="0" baseline="0">
                  <a:ln>
                    <a:noFill/>
                  </a:ln>
                  <a:solidFill>
                    <a:srgbClr val="FFFFFF"/>
                  </a:solidFill>
                  <a:effectLst/>
                  <a:uLnTx/>
                  <a:uFillTx/>
                  <a:latin typeface="Segoe UI"/>
                </a:defRPr>
              </a:lvl1pPr>
              <a:lvl2pPr marL="1638544" defTabSz="3277091">
                <a:defRPr sz="6326"/>
              </a:lvl2pPr>
              <a:lvl3pPr marL="3277091" defTabSz="3277091">
                <a:defRPr sz="6326"/>
              </a:lvl3pPr>
              <a:lvl4pPr marL="4915635" defTabSz="3277091">
                <a:defRPr sz="6326"/>
              </a:lvl4pPr>
              <a:lvl5pPr marL="6554183" defTabSz="3277091">
                <a:defRPr sz="6326"/>
              </a:lvl5pPr>
              <a:lvl6pPr marL="8192730" defTabSz="3277091">
                <a:defRPr sz="6326"/>
              </a:lvl6pPr>
              <a:lvl7pPr marL="9831274" defTabSz="3277091">
                <a:defRPr sz="6326"/>
              </a:lvl7pPr>
              <a:lvl8pPr marL="11469818" defTabSz="3277091">
                <a:defRPr sz="6326"/>
              </a:lvl8pPr>
              <a:lvl9pPr marL="13108369" defTabSz="3277091">
                <a:defRPr sz="6326"/>
              </a:lvl9pPr>
            </a:lstStyle>
            <a:p>
              <a:endParaRPr lang="en-US"/>
            </a:p>
          </p:txBody>
        </p:sp>
        <p:pic>
          <p:nvPicPr>
            <p:cNvPr id="62" name="Graphic 61">
              <a:extLst>
                <a:ext uri="{FF2B5EF4-FFF2-40B4-BE49-F238E27FC236}">
                  <a16:creationId xmlns:a16="http://schemas.microsoft.com/office/drawing/2014/main" id="{F0963171-0A05-797B-A378-6536E058038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28576" y="1043083"/>
              <a:ext cx="402468" cy="402468"/>
            </a:xfrm>
            <a:prstGeom prst="rect">
              <a:avLst/>
            </a:prstGeom>
          </p:spPr>
        </p:pic>
      </p:grpSp>
      <p:grpSp>
        <p:nvGrpSpPr>
          <p:cNvPr id="63" name="!!A3" descr="Agent icon">
            <a:extLst>
              <a:ext uri="{FF2B5EF4-FFF2-40B4-BE49-F238E27FC236}">
                <a16:creationId xmlns:a16="http://schemas.microsoft.com/office/drawing/2014/main" id="{BA37498E-5F4B-CFFE-1A11-B62777CD92DF}"/>
              </a:ext>
            </a:extLst>
          </p:cNvPr>
          <p:cNvGrpSpPr/>
          <p:nvPr/>
        </p:nvGrpSpPr>
        <p:grpSpPr>
          <a:xfrm>
            <a:off x="9021410" y="1719321"/>
            <a:ext cx="519291" cy="519291"/>
            <a:chOff x="2030507" y="945566"/>
            <a:chExt cx="598606" cy="597502"/>
          </a:xfrm>
        </p:grpSpPr>
        <p:sp>
          <p:nvSpPr>
            <p:cNvPr id="64" name="box 1">
              <a:extLst>
                <a:ext uri="{FF2B5EF4-FFF2-40B4-BE49-F238E27FC236}">
                  <a16:creationId xmlns:a16="http://schemas.microsoft.com/office/drawing/2014/main" id="{09166D84-1C08-505D-83CD-DB28E30D6623}"/>
                </a:ext>
                <a:ext uri="{C183D7F6-B498-43B3-948B-1728B52AA6E4}">
                  <adec:decorative xmlns:adec="http://schemas.microsoft.com/office/drawing/2017/decorative" val="1"/>
                </a:ext>
              </a:extLst>
            </p:cNvPr>
            <p:cNvSpPr txBox="1"/>
            <p:nvPr/>
          </p:nvSpPr>
          <p:spPr>
            <a:xfrm>
              <a:off x="2030507" y="945566"/>
              <a:ext cx="598606" cy="597502"/>
            </a:xfrm>
            <a:prstGeom prst="roundRect">
              <a:avLst>
                <a:gd name="adj" fmla="val 15769"/>
              </a:avLst>
            </a:prstGeom>
            <a:solidFill>
              <a:srgbClr val="FFFFFF"/>
            </a:solidFill>
            <a:effectLst>
              <a:outerShdw blurRad="139700" dist="38100" dir="5400000" algn="t" rotWithShape="0">
                <a:prstClr val="black">
                  <a:alpha val="40000"/>
                </a:prstClr>
              </a:outerShdw>
            </a:effectLst>
          </p:spPr>
          <p:txBody>
            <a:bodyPr wrap="square" lIns="2419200" tIns="0" rIns="0" bIns="0" rtlCol="0" anchor="ctr" anchorCtr="0">
              <a:noAutofit/>
            </a:bodyPr>
            <a:lstStyle>
              <a:defPPr>
                <a:defRPr lang="en-US"/>
              </a:defPPr>
              <a:lvl1pPr marR="0" lvl="0" indent="0" defTabSz="3277091" fontAlgn="auto">
                <a:lnSpc>
                  <a:spcPct val="100000"/>
                </a:lnSpc>
                <a:spcBef>
                  <a:spcPts val="0"/>
                </a:spcBef>
                <a:spcAft>
                  <a:spcPts val="0"/>
                </a:spcAft>
                <a:buClrTx/>
                <a:buSzTx/>
                <a:buFontTx/>
                <a:buNone/>
                <a:tabLst/>
                <a:defRPr kumimoji="0" sz="6000" b="0" i="0" u="none" strike="noStrike" cap="none" spc="0" normalizeH="0" baseline="0">
                  <a:ln>
                    <a:noFill/>
                  </a:ln>
                  <a:solidFill>
                    <a:srgbClr val="FFFFFF"/>
                  </a:solidFill>
                  <a:effectLst/>
                  <a:uLnTx/>
                  <a:uFillTx/>
                  <a:latin typeface="Segoe UI"/>
                </a:defRPr>
              </a:lvl1pPr>
              <a:lvl2pPr marL="1638544" defTabSz="3277091">
                <a:defRPr sz="6326"/>
              </a:lvl2pPr>
              <a:lvl3pPr marL="3277091" defTabSz="3277091">
                <a:defRPr sz="6326"/>
              </a:lvl3pPr>
              <a:lvl4pPr marL="4915635" defTabSz="3277091">
                <a:defRPr sz="6326"/>
              </a:lvl4pPr>
              <a:lvl5pPr marL="6554183" defTabSz="3277091">
                <a:defRPr sz="6326"/>
              </a:lvl5pPr>
              <a:lvl6pPr marL="8192730" defTabSz="3277091">
                <a:defRPr sz="6326"/>
              </a:lvl6pPr>
              <a:lvl7pPr marL="9831274" defTabSz="3277091">
                <a:defRPr sz="6326"/>
              </a:lvl7pPr>
              <a:lvl8pPr marL="11469818" defTabSz="3277091">
                <a:defRPr sz="6326"/>
              </a:lvl8pPr>
              <a:lvl9pPr marL="13108369" defTabSz="3277091">
                <a:defRPr sz="6326"/>
              </a:lvl9pPr>
            </a:lstStyle>
            <a:p>
              <a:endParaRPr lang="en-US"/>
            </a:p>
          </p:txBody>
        </p:sp>
        <p:pic>
          <p:nvPicPr>
            <p:cNvPr id="65" name="Graphic 64">
              <a:extLst>
                <a:ext uri="{FF2B5EF4-FFF2-40B4-BE49-F238E27FC236}">
                  <a16:creationId xmlns:a16="http://schemas.microsoft.com/office/drawing/2014/main" id="{4DDD134A-0D06-1E8E-617A-A983F61D243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28576" y="1043083"/>
              <a:ext cx="402468" cy="402468"/>
            </a:xfrm>
            <a:prstGeom prst="rect">
              <a:avLst/>
            </a:prstGeom>
          </p:spPr>
        </p:pic>
      </p:grpSp>
      <p:grpSp>
        <p:nvGrpSpPr>
          <p:cNvPr id="66" name="!!A2" descr="Agent icon">
            <a:extLst>
              <a:ext uri="{FF2B5EF4-FFF2-40B4-BE49-F238E27FC236}">
                <a16:creationId xmlns:a16="http://schemas.microsoft.com/office/drawing/2014/main" id="{6A0713C1-7782-A7D9-5D3C-5265907401BB}"/>
              </a:ext>
            </a:extLst>
          </p:cNvPr>
          <p:cNvGrpSpPr/>
          <p:nvPr/>
        </p:nvGrpSpPr>
        <p:grpSpPr>
          <a:xfrm>
            <a:off x="6894031" y="1626014"/>
            <a:ext cx="519291" cy="519291"/>
            <a:chOff x="2030507" y="945566"/>
            <a:chExt cx="598606" cy="597502"/>
          </a:xfrm>
        </p:grpSpPr>
        <p:sp>
          <p:nvSpPr>
            <p:cNvPr id="68" name="box 1">
              <a:extLst>
                <a:ext uri="{FF2B5EF4-FFF2-40B4-BE49-F238E27FC236}">
                  <a16:creationId xmlns:a16="http://schemas.microsoft.com/office/drawing/2014/main" id="{03DEAF26-3385-82F1-6982-D0D48507C40E}"/>
                </a:ext>
                <a:ext uri="{C183D7F6-B498-43B3-948B-1728B52AA6E4}">
                  <adec:decorative xmlns:adec="http://schemas.microsoft.com/office/drawing/2017/decorative" val="1"/>
                </a:ext>
              </a:extLst>
            </p:cNvPr>
            <p:cNvSpPr txBox="1"/>
            <p:nvPr/>
          </p:nvSpPr>
          <p:spPr>
            <a:xfrm>
              <a:off x="2030507" y="945566"/>
              <a:ext cx="598606" cy="597502"/>
            </a:xfrm>
            <a:prstGeom prst="roundRect">
              <a:avLst>
                <a:gd name="adj" fmla="val 15769"/>
              </a:avLst>
            </a:prstGeom>
            <a:solidFill>
              <a:srgbClr val="FFFFFF"/>
            </a:solidFill>
            <a:effectLst>
              <a:outerShdw blurRad="139700" dist="38100" dir="5400000" algn="t" rotWithShape="0">
                <a:prstClr val="black">
                  <a:alpha val="40000"/>
                </a:prstClr>
              </a:outerShdw>
            </a:effectLst>
          </p:spPr>
          <p:txBody>
            <a:bodyPr wrap="square" lIns="2419200" tIns="0" rIns="0" bIns="0" rtlCol="0" anchor="ctr" anchorCtr="0">
              <a:noAutofit/>
            </a:bodyPr>
            <a:lstStyle>
              <a:defPPr>
                <a:defRPr lang="en-US"/>
              </a:defPPr>
              <a:lvl1pPr marR="0" lvl="0" indent="0" defTabSz="3277091" fontAlgn="auto">
                <a:lnSpc>
                  <a:spcPct val="100000"/>
                </a:lnSpc>
                <a:spcBef>
                  <a:spcPts val="0"/>
                </a:spcBef>
                <a:spcAft>
                  <a:spcPts val="0"/>
                </a:spcAft>
                <a:buClrTx/>
                <a:buSzTx/>
                <a:buFontTx/>
                <a:buNone/>
                <a:tabLst/>
                <a:defRPr kumimoji="0" sz="6000" b="0" i="0" u="none" strike="noStrike" cap="none" spc="0" normalizeH="0" baseline="0">
                  <a:ln>
                    <a:noFill/>
                  </a:ln>
                  <a:solidFill>
                    <a:srgbClr val="FFFFFF"/>
                  </a:solidFill>
                  <a:effectLst/>
                  <a:uLnTx/>
                  <a:uFillTx/>
                  <a:latin typeface="Segoe UI"/>
                </a:defRPr>
              </a:lvl1pPr>
              <a:lvl2pPr marL="1638544" defTabSz="3277091">
                <a:defRPr sz="6326"/>
              </a:lvl2pPr>
              <a:lvl3pPr marL="3277091" defTabSz="3277091">
                <a:defRPr sz="6326"/>
              </a:lvl3pPr>
              <a:lvl4pPr marL="4915635" defTabSz="3277091">
                <a:defRPr sz="6326"/>
              </a:lvl4pPr>
              <a:lvl5pPr marL="6554183" defTabSz="3277091">
                <a:defRPr sz="6326"/>
              </a:lvl5pPr>
              <a:lvl6pPr marL="8192730" defTabSz="3277091">
                <a:defRPr sz="6326"/>
              </a:lvl6pPr>
              <a:lvl7pPr marL="9831274" defTabSz="3277091">
                <a:defRPr sz="6326"/>
              </a:lvl7pPr>
              <a:lvl8pPr marL="11469818" defTabSz="3277091">
                <a:defRPr sz="6326"/>
              </a:lvl8pPr>
              <a:lvl9pPr marL="13108369" defTabSz="3277091">
                <a:defRPr sz="6326"/>
              </a:lvl9pPr>
            </a:lstStyle>
            <a:p>
              <a:endParaRPr lang="en-US"/>
            </a:p>
          </p:txBody>
        </p:sp>
        <p:pic>
          <p:nvPicPr>
            <p:cNvPr id="69" name="Graphic 68">
              <a:extLst>
                <a:ext uri="{FF2B5EF4-FFF2-40B4-BE49-F238E27FC236}">
                  <a16:creationId xmlns:a16="http://schemas.microsoft.com/office/drawing/2014/main" id="{B2D4E46F-5DD8-71FA-6780-5D57D6B3CB4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28576" y="1043083"/>
              <a:ext cx="402468" cy="402468"/>
            </a:xfrm>
            <a:prstGeom prst="rect">
              <a:avLst/>
            </a:prstGeom>
          </p:spPr>
        </p:pic>
      </p:grpSp>
      <p:grpSp>
        <p:nvGrpSpPr>
          <p:cNvPr id="73" name="!!A4" descr="Agent icon">
            <a:extLst>
              <a:ext uri="{FF2B5EF4-FFF2-40B4-BE49-F238E27FC236}">
                <a16:creationId xmlns:a16="http://schemas.microsoft.com/office/drawing/2014/main" id="{5F433FA3-F2DA-51AC-797B-C25220B73134}"/>
              </a:ext>
            </a:extLst>
          </p:cNvPr>
          <p:cNvGrpSpPr/>
          <p:nvPr/>
        </p:nvGrpSpPr>
        <p:grpSpPr>
          <a:xfrm>
            <a:off x="7977714" y="2429780"/>
            <a:ext cx="367336" cy="367336"/>
            <a:chOff x="2030507" y="945566"/>
            <a:chExt cx="598606" cy="597502"/>
          </a:xfrm>
        </p:grpSpPr>
        <p:sp>
          <p:nvSpPr>
            <p:cNvPr id="77" name="box 1">
              <a:extLst>
                <a:ext uri="{FF2B5EF4-FFF2-40B4-BE49-F238E27FC236}">
                  <a16:creationId xmlns:a16="http://schemas.microsoft.com/office/drawing/2014/main" id="{BD416BCB-51D9-BB55-3B92-7258BA30DD9A}"/>
                </a:ext>
                <a:ext uri="{C183D7F6-B498-43B3-948B-1728B52AA6E4}">
                  <adec:decorative xmlns:adec="http://schemas.microsoft.com/office/drawing/2017/decorative" val="1"/>
                </a:ext>
              </a:extLst>
            </p:cNvPr>
            <p:cNvSpPr txBox="1"/>
            <p:nvPr/>
          </p:nvSpPr>
          <p:spPr>
            <a:xfrm>
              <a:off x="2030507" y="945566"/>
              <a:ext cx="598606" cy="597502"/>
            </a:xfrm>
            <a:prstGeom prst="roundRect">
              <a:avLst>
                <a:gd name="adj" fmla="val 15769"/>
              </a:avLst>
            </a:prstGeom>
            <a:solidFill>
              <a:srgbClr val="FFFFFF"/>
            </a:solidFill>
            <a:effectLst>
              <a:outerShdw blurRad="139700" dist="38100" dir="5400000" algn="t" rotWithShape="0">
                <a:prstClr val="black">
                  <a:alpha val="40000"/>
                </a:prstClr>
              </a:outerShdw>
            </a:effectLst>
          </p:spPr>
          <p:txBody>
            <a:bodyPr wrap="square" lIns="2419200" tIns="0" rIns="0" bIns="0" rtlCol="0" anchor="ctr" anchorCtr="0">
              <a:noAutofit/>
            </a:bodyPr>
            <a:lstStyle>
              <a:defPPr>
                <a:defRPr lang="en-US"/>
              </a:defPPr>
              <a:lvl1pPr marR="0" lvl="0" indent="0" defTabSz="3277091" fontAlgn="auto">
                <a:lnSpc>
                  <a:spcPct val="100000"/>
                </a:lnSpc>
                <a:spcBef>
                  <a:spcPts val="0"/>
                </a:spcBef>
                <a:spcAft>
                  <a:spcPts val="0"/>
                </a:spcAft>
                <a:buClrTx/>
                <a:buSzTx/>
                <a:buFontTx/>
                <a:buNone/>
                <a:tabLst/>
                <a:defRPr kumimoji="0" sz="6000" b="0" i="0" u="none" strike="noStrike" cap="none" spc="0" normalizeH="0" baseline="0">
                  <a:ln>
                    <a:noFill/>
                  </a:ln>
                  <a:solidFill>
                    <a:srgbClr val="FFFFFF"/>
                  </a:solidFill>
                  <a:effectLst/>
                  <a:uLnTx/>
                  <a:uFillTx/>
                  <a:latin typeface="Segoe UI"/>
                </a:defRPr>
              </a:lvl1pPr>
              <a:lvl2pPr marL="1638544" defTabSz="3277091">
                <a:defRPr sz="6326"/>
              </a:lvl2pPr>
              <a:lvl3pPr marL="3277091" defTabSz="3277091">
                <a:defRPr sz="6326"/>
              </a:lvl3pPr>
              <a:lvl4pPr marL="4915635" defTabSz="3277091">
                <a:defRPr sz="6326"/>
              </a:lvl4pPr>
              <a:lvl5pPr marL="6554183" defTabSz="3277091">
                <a:defRPr sz="6326"/>
              </a:lvl5pPr>
              <a:lvl6pPr marL="8192730" defTabSz="3277091">
                <a:defRPr sz="6326"/>
              </a:lvl6pPr>
              <a:lvl7pPr marL="9831274" defTabSz="3277091">
                <a:defRPr sz="6326"/>
              </a:lvl7pPr>
              <a:lvl8pPr marL="11469818" defTabSz="3277091">
                <a:defRPr sz="6326"/>
              </a:lvl8pPr>
              <a:lvl9pPr marL="13108369" defTabSz="3277091">
                <a:defRPr sz="6326"/>
              </a:lvl9pPr>
            </a:lstStyle>
            <a:p>
              <a:endParaRPr lang="en-US"/>
            </a:p>
          </p:txBody>
        </p:sp>
        <p:pic>
          <p:nvPicPr>
            <p:cNvPr id="78" name="Graphic 77">
              <a:extLst>
                <a:ext uri="{FF2B5EF4-FFF2-40B4-BE49-F238E27FC236}">
                  <a16:creationId xmlns:a16="http://schemas.microsoft.com/office/drawing/2014/main" id="{286664BA-0B7F-482E-952A-B5D9DC05D05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28576" y="1043083"/>
              <a:ext cx="402468" cy="402468"/>
            </a:xfrm>
            <a:prstGeom prst="rect">
              <a:avLst/>
            </a:prstGeom>
          </p:spPr>
        </p:pic>
      </p:grpSp>
      <p:grpSp>
        <p:nvGrpSpPr>
          <p:cNvPr id="79" name="!!A5" descr="Agent icon">
            <a:extLst>
              <a:ext uri="{FF2B5EF4-FFF2-40B4-BE49-F238E27FC236}">
                <a16:creationId xmlns:a16="http://schemas.microsoft.com/office/drawing/2014/main" id="{434307F9-CE1C-7A68-9171-A1EDB04FE9EE}"/>
              </a:ext>
            </a:extLst>
          </p:cNvPr>
          <p:cNvGrpSpPr/>
          <p:nvPr/>
        </p:nvGrpSpPr>
        <p:grpSpPr>
          <a:xfrm>
            <a:off x="8836131" y="3493470"/>
            <a:ext cx="367336" cy="367336"/>
            <a:chOff x="2030507" y="945566"/>
            <a:chExt cx="598606" cy="597502"/>
          </a:xfrm>
        </p:grpSpPr>
        <p:sp>
          <p:nvSpPr>
            <p:cNvPr id="80" name="box 1">
              <a:extLst>
                <a:ext uri="{FF2B5EF4-FFF2-40B4-BE49-F238E27FC236}">
                  <a16:creationId xmlns:a16="http://schemas.microsoft.com/office/drawing/2014/main" id="{0FD86DB3-36A9-0769-9888-BAFD3E084E9A}"/>
                </a:ext>
                <a:ext uri="{C183D7F6-B498-43B3-948B-1728B52AA6E4}">
                  <adec:decorative xmlns:adec="http://schemas.microsoft.com/office/drawing/2017/decorative" val="1"/>
                </a:ext>
              </a:extLst>
            </p:cNvPr>
            <p:cNvSpPr txBox="1"/>
            <p:nvPr/>
          </p:nvSpPr>
          <p:spPr>
            <a:xfrm>
              <a:off x="2030507" y="945566"/>
              <a:ext cx="598606" cy="597502"/>
            </a:xfrm>
            <a:prstGeom prst="roundRect">
              <a:avLst>
                <a:gd name="adj" fmla="val 15769"/>
              </a:avLst>
            </a:prstGeom>
            <a:solidFill>
              <a:srgbClr val="FFFFFF"/>
            </a:solidFill>
            <a:effectLst>
              <a:outerShdw blurRad="139700" dist="38100" dir="5400000" algn="t" rotWithShape="0">
                <a:prstClr val="black">
                  <a:alpha val="40000"/>
                </a:prstClr>
              </a:outerShdw>
            </a:effectLst>
          </p:spPr>
          <p:txBody>
            <a:bodyPr wrap="square" lIns="2419200" tIns="0" rIns="0" bIns="0" rtlCol="0" anchor="ctr" anchorCtr="0">
              <a:noAutofit/>
            </a:bodyPr>
            <a:lstStyle>
              <a:defPPr>
                <a:defRPr lang="en-US"/>
              </a:defPPr>
              <a:lvl1pPr marR="0" lvl="0" indent="0" defTabSz="3277091" fontAlgn="auto">
                <a:lnSpc>
                  <a:spcPct val="100000"/>
                </a:lnSpc>
                <a:spcBef>
                  <a:spcPts val="0"/>
                </a:spcBef>
                <a:spcAft>
                  <a:spcPts val="0"/>
                </a:spcAft>
                <a:buClrTx/>
                <a:buSzTx/>
                <a:buFontTx/>
                <a:buNone/>
                <a:tabLst/>
                <a:defRPr kumimoji="0" sz="6000" b="0" i="0" u="none" strike="noStrike" cap="none" spc="0" normalizeH="0" baseline="0">
                  <a:ln>
                    <a:noFill/>
                  </a:ln>
                  <a:solidFill>
                    <a:srgbClr val="FFFFFF"/>
                  </a:solidFill>
                  <a:effectLst/>
                  <a:uLnTx/>
                  <a:uFillTx/>
                  <a:latin typeface="Segoe UI"/>
                </a:defRPr>
              </a:lvl1pPr>
              <a:lvl2pPr marL="1638544" defTabSz="3277091">
                <a:defRPr sz="6326"/>
              </a:lvl2pPr>
              <a:lvl3pPr marL="3277091" defTabSz="3277091">
                <a:defRPr sz="6326"/>
              </a:lvl3pPr>
              <a:lvl4pPr marL="4915635" defTabSz="3277091">
                <a:defRPr sz="6326"/>
              </a:lvl4pPr>
              <a:lvl5pPr marL="6554183" defTabSz="3277091">
                <a:defRPr sz="6326"/>
              </a:lvl5pPr>
              <a:lvl6pPr marL="8192730" defTabSz="3277091">
                <a:defRPr sz="6326"/>
              </a:lvl6pPr>
              <a:lvl7pPr marL="9831274" defTabSz="3277091">
                <a:defRPr sz="6326"/>
              </a:lvl7pPr>
              <a:lvl8pPr marL="11469818" defTabSz="3277091">
                <a:defRPr sz="6326"/>
              </a:lvl8pPr>
              <a:lvl9pPr marL="13108369" defTabSz="3277091">
                <a:defRPr sz="6326"/>
              </a:lvl9pPr>
            </a:lstStyle>
            <a:p>
              <a:endParaRPr lang="en-US"/>
            </a:p>
          </p:txBody>
        </p:sp>
        <p:pic>
          <p:nvPicPr>
            <p:cNvPr id="81" name="Graphic 80">
              <a:extLst>
                <a:ext uri="{FF2B5EF4-FFF2-40B4-BE49-F238E27FC236}">
                  <a16:creationId xmlns:a16="http://schemas.microsoft.com/office/drawing/2014/main" id="{B7EBC725-6DC2-63C1-89A1-13FF73AF7E8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28576" y="1043083"/>
              <a:ext cx="402468" cy="402468"/>
            </a:xfrm>
            <a:prstGeom prst="rect">
              <a:avLst/>
            </a:prstGeom>
          </p:spPr>
        </p:pic>
      </p:grpSp>
      <p:grpSp>
        <p:nvGrpSpPr>
          <p:cNvPr id="82" name="!!A9" descr="Agent icon">
            <a:extLst>
              <a:ext uri="{FF2B5EF4-FFF2-40B4-BE49-F238E27FC236}">
                <a16:creationId xmlns:a16="http://schemas.microsoft.com/office/drawing/2014/main" id="{6B65E6F6-86BE-244F-304D-6E6607B756A0}"/>
              </a:ext>
            </a:extLst>
          </p:cNvPr>
          <p:cNvGrpSpPr/>
          <p:nvPr/>
        </p:nvGrpSpPr>
        <p:grpSpPr>
          <a:xfrm>
            <a:off x="9451952" y="4445193"/>
            <a:ext cx="367336" cy="367336"/>
            <a:chOff x="2030507" y="945566"/>
            <a:chExt cx="598606" cy="597502"/>
          </a:xfrm>
        </p:grpSpPr>
        <p:sp>
          <p:nvSpPr>
            <p:cNvPr id="83" name="box 1">
              <a:extLst>
                <a:ext uri="{FF2B5EF4-FFF2-40B4-BE49-F238E27FC236}">
                  <a16:creationId xmlns:a16="http://schemas.microsoft.com/office/drawing/2014/main" id="{0BA85264-CF8A-10E7-6DF5-54B3DB7C4152}"/>
                </a:ext>
                <a:ext uri="{C183D7F6-B498-43B3-948B-1728B52AA6E4}">
                  <adec:decorative xmlns:adec="http://schemas.microsoft.com/office/drawing/2017/decorative" val="1"/>
                </a:ext>
              </a:extLst>
            </p:cNvPr>
            <p:cNvSpPr txBox="1"/>
            <p:nvPr/>
          </p:nvSpPr>
          <p:spPr>
            <a:xfrm>
              <a:off x="2030507" y="945566"/>
              <a:ext cx="598606" cy="597502"/>
            </a:xfrm>
            <a:prstGeom prst="roundRect">
              <a:avLst>
                <a:gd name="adj" fmla="val 15769"/>
              </a:avLst>
            </a:prstGeom>
            <a:solidFill>
              <a:srgbClr val="FFFFFF"/>
            </a:solidFill>
            <a:effectLst>
              <a:outerShdw blurRad="139700" dist="38100" dir="5400000" algn="t" rotWithShape="0">
                <a:prstClr val="black">
                  <a:alpha val="40000"/>
                </a:prstClr>
              </a:outerShdw>
            </a:effectLst>
          </p:spPr>
          <p:txBody>
            <a:bodyPr wrap="square" lIns="2419200" tIns="0" rIns="0" bIns="0" rtlCol="0" anchor="ctr" anchorCtr="0">
              <a:noAutofit/>
            </a:bodyPr>
            <a:lstStyle>
              <a:defPPr>
                <a:defRPr lang="en-US"/>
              </a:defPPr>
              <a:lvl1pPr marR="0" lvl="0" indent="0" defTabSz="3277091" fontAlgn="auto">
                <a:lnSpc>
                  <a:spcPct val="100000"/>
                </a:lnSpc>
                <a:spcBef>
                  <a:spcPts val="0"/>
                </a:spcBef>
                <a:spcAft>
                  <a:spcPts val="0"/>
                </a:spcAft>
                <a:buClrTx/>
                <a:buSzTx/>
                <a:buFontTx/>
                <a:buNone/>
                <a:tabLst/>
                <a:defRPr kumimoji="0" sz="6000" b="0" i="0" u="none" strike="noStrike" cap="none" spc="0" normalizeH="0" baseline="0">
                  <a:ln>
                    <a:noFill/>
                  </a:ln>
                  <a:solidFill>
                    <a:srgbClr val="FFFFFF"/>
                  </a:solidFill>
                  <a:effectLst/>
                  <a:uLnTx/>
                  <a:uFillTx/>
                  <a:latin typeface="Segoe UI"/>
                </a:defRPr>
              </a:lvl1pPr>
              <a:lvl2pPr marL="1638544" defTabSz="3277091">
                <a:defRPr sz="6326"/>
              </a:lvl2pPr>
              <a:lvl3pPr marL="3277091" defTabSz="3277091">
                <a:defRPr sz="6326"/>
              </a:lvl3pPr>
              <a:lvl4pPr marL="4915635" defTabSz="3277091">
                <a:defRPr sz="6326"/>
              </a:lvl4pPr>
              <a:lvl5pPr marL="6554183" defTabSz="3277091">
                <a:defRPr sz="6326"/>
              </a:lvl5pPr>
              <a:lvl6pPr marL="8192730" defTabSz="3277091">
                <a:defRPr sz="6326"/>
              </a:lvl6pPr>
              <a:lvl7pPr marL="9831274" defTabSz="3277091">
                <a:defRPr sz="6326"/>
              </a:lvl7pPr>
              <a:lvl8pPr marL="11469818" defTabSz="3277091">
                <a:defRPr sz="6326"/>
              </a:lvl8pPr>
              <a:lvl9pPr marL="13108369" defTabSz="3277091">
                <a:defRPr sz="6326"/>
              </a:lvl9pPr>
            </a:lstStyle>
            <a:p>
              <a:endParaRPr lang="en-US"/>
            </a:p>
          </p:txBody>
        </p:sp>
        <p:pic>
          <p:nvPicPr>
            <p:cNvPr id="84" name="Graphic 83">
              <a:extLst>
                <a:ext uri="{FF2B5EF4-FFF2-40B4-BE49-F238E27FC236}">
                  <a16:creationId xmlns:a16="http://schemas.microsoft.com/office/drawing/2014/main" id="{F3395445-DD1A-26A8-2AD0-89A5E476546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28576" y="1043083"/>
              <a:ext cx="402468" cy="402468"/>
            </a:xfrm>
            <a:prstGeom prst="rect">
              <a:avLst/>
            </a:prstGeom>
          </p:spPr>
        </p:pic>
      </p:grpSp>
      <p:grpSp>
        <p:nvGrpSpPr>
          <p:cNvPr id="85" name="!!A8" descr="Agent icon">
            <a:extLst>
              <a:ext uri="{FF2B5EF4-FFF2-40B4-BE49-F238E27FC236}">
                <a16:creationId xmlns:a16="http://schemas.microsoft.com/office/drawing/2014/main" id="{FE370361-88B2-0E87-470C-1E1BA36EB74B}"/>
              </a:ext>
            </a:extLst>
          </p:cNvPr>
          <p:cNvGrpSpPr/>
          <p:nvPr/>
        </p:nvGrpSpPr>
        <p:grpSpPr>
          <a:xfrm>
            <a:off x="7976383" y="4574489"/>
            <a:ext cx="519291" cy="519291"/>
            <a:chOff x="2030507" y="945566"/>
            <a:chExt cx="598606" cy="597502"/>
          </a:xfrm>
        </p:grpSpPr>
        <p:sp>
          <p:nvSpPr>
            <p:cNvPr id="87" name="box 1">
              <a:extLst>
                <a:ext uri="{FF2B5EF4-FFF2-40B4-BE49-F238E27FC236}">
                  <a16:creationId xmlns:a16="http://schemas.microsoft.com/office/drawing/2014/main" id="{98CEF0E9-F8F2-3CBC-70C7-C056EDD0F9E5}"/>
                </a:ext>
                <a:ext uri="{C183D7F6-B498-43B3-948B-1728B52AA6E4}">
                  <adec:decorative xmlns:adec="http://schemas.microsoft.com/office/drawing/2017/decorative" val="1"/>
                </a:ext>
              </a:extLst>
            </p:cNvPr>
            <p:cNvSpPr txBox="1"/>
            <p:nvPr/>
          </p:nvSpPr>
          <p:spPr>
            <a:xfrm>
              <a:off x="2030507" y="945566"/>
              <a:ext cx="598606" cy="597502"/>
            </a:xfrm>
            <a:prstGeom prst="roundRect">
              <a:avLst>
                <a:gd name="adj" fmla="val 15769"/>
              </a:avLst>
            </a:prstGeom>
            <a:solidFill>
              <a:srgbClr val="FFFFFF"/>
            </a:solidFill>
            <a:effectLst>
              <a:outerShdw blurRad="139700" dist="38100" dir="5400000" algn="t" rotWithShape="0">
                <a:prstClr val="black">
                  <a:alpha val="40000"/>
                </a:prstClr>
              </a:outerShdw>
            </a:effectLst>
          </p:spPr>
          <p:txBody>
            <a:bodyPr wrap="square" lIns="2419200" tIns="0" rIns="0" bIns="0" rtlCol="0" anchor="ctr" anchorCtr="0">
              <a:noAutofit/>
            </a:bodyPr>
            <a:lstStyle>
              <a:defPPr>
                <a:defRPr lang="en-US"/>
              </a:defPPr>
              <a:lvl1pPr marR="0" lvl="0" indent="0" defTabSz="3277091" fontAlgn="auto">
                <a:lnSpc>
                  <a:spcPct val="100000"/>
                </a:lnSpc>
                <a:spcBef>
                  <a:spcPts val="0"/>
                </a:spcBef>
                <a:spcAft>
                  <a:spcPts val="0"/>
                </a:spcAft>
                <a:buClrTx/>
                <a:buSzTx/>
                <a:buFontTx/>
                <a:buNone/>
                <a:tabLst/>
                <a:defRPr kumimoji="0" sz="6000" b="0" i="0" u="none" strike="noStrike" cap="none" spc="0" normalizeH="0" baseline="0">
                  <a:ln>
                    <a:noFill/>
                  </a:ln>
                  <a:solidFill>
                    <a:srgbClr val="FFFFFF"/>
                  </a:solidFill>
                  <a:effectLst/>
                  <a:uLnTx/>
                  <a:uFillTx/>
                  <a:latin typeface="Segoe UI"/>
                </a:defRPr>
              </a:lvl1pPr>
              <a:lvl2pPr marL="1638544" defTabSz="3277091">
                <a:defRPr sz="6326"/>
              </a:lvl2pPr>
              <a:lvl3pPr marL="3277091" defTabSz="3277091">
                <a:defRPr sz="6326"/>
              </a:lvl3pPr>
              <a:lvl4pPr marL="4915635" defTabSz="3277091">
                <a:defRPr sz="6326"/>
              </a:lvl4pPr>
              <a:lvl5pPr marL="6554183" defTabSz="3277091">
                <a:defRPr sz="6326"/>
              </a:lvl5pPr>
              <a:lvl6pPr marL="8192730" defTabSz="3277091">
                <a:defRPr sz="6326"/>
              </a:lvl6pPr>
              <a:lvl7pPr marL="9831274" defTabSz="3277091">
                <a:defRPr sz="6326"/>
              </a:lvl7pPr>
              <a:lvl8pPr marL="11469818" defTabSz="3277091">
                <a:defRPr sz="6326"/>
              </a:lvl8pPr>
              <a:lvl9pPr marL="13108369" defTabSz="3277091">
                <a:defRPr sz="6326"/>
              </a:lvl9pPr>
            </a:lstStyle>
            <a:p>
              <a:endParaRPr lang="en-US"/>
            </a:p>
          </p:txBody>
        </p:sp>
        <p:pic>
          <p:nvPicPr>
            <p:cNvPr id="88" name="Graphic 87">
              <a:extLst>
                <a:ext uri="{FF2B5EF4-FFF2-40B4-BE49-F238E27FC236}">
                  <a16:creationId xmlns:a16="http://schemas.microsoft.com/office/drawing/2014/main" id="{7013FF7F-842B-4947-7DDF-465DBD84F14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28576" y="1043083"/>
              <a:ext cx="402468" cy="402468"/>
            </a:xfrm>
            <a:prstGeom prst="rect">
              <a:avLst/>
            </a:prstGeom>
          </p:spPr>
        </p:pic>
      </p:grpSp>
      <p:grpSp>
        <p:nvGrpSpPr>
          <p:cNvPr id="89" name="!!A7" descr="Agent icon">
            <a:extLst>
              <a:ext uri="{FF2B5EF4-FFF2-40B4-BE49-F238E27FC236}">
                <a16:creationId xmlns:a16="http://schemas.microsoft.com/office/drawing/2014/main" id="{32CC3CB6-DC86-FBA3-7674-1C0FA5544A2D}"/>
              </a:ext>
            </a:extLst>
          </p:cNvPr>
          <p:cNvGrpSpPr/>
          <p:nvPr/>
        </p:nvGrpSpPr>
        <p:grpSpPr>
          <a:xfrm>
            <a:off x="6708752" y="4594483"/>
            <a:ext cx="367336" cy="367336"/>
            <a:chOff x="2030507" y="945566"/>
            <a:chExt cx="598606" cy="597502"/>
          </a:xfrm>
        </p:grpSpPr>
        <p:sp>
          <p:nvSpPr>
            <p:cNvPr id="93" name="box 1">
              <a:extLst>
                <a:ext uri="{FF2B5EF4-FFF2-40B4-BE49-F238E27FC236}">
                  <a16:creationId xmlns:a16="http://schemas.microsoft.com/office/drawing/2014/main" id="{8762794C-8E67-D431-FB3B-AFAE27F197D7}"/>
                </a:ext>
                <a:ext uri="{C183D7F6-B498-43B3-948B-1728B52AA6E4}">
                  <adec:decorative xmlns:adec="http://schemas.microsoft.com/office/drawing/2017/decorative" val="1"/>
                </a:ext>
              </a:extLst>
            </p:cNvPr>
            <p:cNvSpPr txBox="1"/>
            <p:nvPr/>
          </p:nvSpPr>
          <p:spPr>
            <a:xfrm>
              <a:off x="2030507" y="945566"/>
              <a:ext cx="598606" cy="597502"/>
            </a:xfrm>
            <a:prstGeom prst="roundRect">
              <a:avLst>
                <a:gd name="adj" fmla="val 15769"/>
              </a:avLst>
            </a:prstGeom>
            <a:solidFill>
              <a:srgbClr val="FFFFFF"/>
            </a:solidFill>
            <a:effectLst>
              <a:outerShdw blurRad="139700" dist="38100" dir="5400000" algn="t" rotWithShape="0">
                <a:prstClr val="black">
                  <a:alpha val="40000"/>
                </a:prstClr>
              </a:outerShdw>
            </a:effectLst>
          </p:spPr>
          <p:txBody>
            <a:bodyPr wrap="square" lIns="2419200" tIns="0" rIns="0" bIns="0" rtlCol="0" anchor="ctr" anchorCtr="0">
              <a:noAutofit/>
            </a:bodyPr>
            <a:lstStyle>
              <a:defPPr>
                <a:defRPr lang="en-US"/>
              </a:defPPr>
              <a:lvl1pPr marR="0" lvl="0" indent="0" defTabSz="3277091" fontAlgn="auto">
                <a:lnSpc>
                  <a:spcPct val="100000"/>
                </a:lnSpc>
                <a:spcBef>
                  <a:spcPts val="0"/>
                </a:spcBef>
                <a:spcAft>
                  <a:spcPts val="0"/>
                </a:spcAft>
                <a:buClrTx/>
                <a:buSzTx/>
                <a:buFontTx/>
                <a:buNone/>
                <a:tabLst/>
                <a:defRPr kumimoji="0" sz="6000" b="0" i="0" u="none" strike="noStrike" cap="none" spc="0" normalizeH="0" baseline="0">
                  <a:ln>
                    <a:noFill/>
                  </a:ln>
                  <a:solidFill>
                    <a:srgbClr val="FFFFFF"/>
                  </a:solidFill>
                  <a:effectLst/>
                  <a:uLnTx/>
                  <a:uFillTx/>
                  <a:latin typeface="Segoe UI"/>
                </a:defRPr>
              </a:lvl1pPr>
              <a:lvl2pPr marL="1638544" defTabSz="3277091">
                <a:defRPr sz="6326"/>
              </a:lvl2pPr>
              <a:lvl3pPr marL="3277091" defTabSz="3277091">
                <a:defRPr sz="6326"/>
              </a:lvl3pPr>
              <a:lvl4pPr marL="4915635" defTabSz="3277091">
                <a:defRPr sz="6326"/>
              </a:lvl4pPr>
              <a:lvl5pPr marL="6554183" defTabSz="3277091">
                <a:defRPr sz="6326"/>
              </a:lvl5pPr>
              <a:lvl6pPr marL="8192730" defTabSz="3277091">
                <a:defRPr sz="6326"/>
              </a:lvl6pPr>
              <a:lvl7pPr marL="9831274" defTabSz="3277091">
                <a:defRPr sz="6326"/>
              </a:lvl7pPr>
              <a:lvl8pPr marL="11469818" defTabSz="3277091">
                <a:defRPr sz="6326"/>
              </a:lvl8pPr>
              <a:lvl9pPr marL="13108369" defTabSz="3277091">
                <a:defRPr sz="6326"/>
              </a:lvl9pPr>
            </a:lstStyle>
            <a:p>
              <a:endParaRPr lang="en-US"/>
            </a:p>
          </p:txBody>
        </p:sp>
        <p:pic>
          <p:nvPicPr>
            <p:cNvPr id="94" name="Graphic 93">
              <a:extLst>
                <a:ext uri="{FF2B5EF4-FFF2-40B4-BE49-F238E27FC236}">
                  <a16:creationId xmlns:a16="http://schemas.microsoft.com/office/drawing/2014/main" id="{9D977401-FBBB-3782-2837-AFF30CEDC28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28576" y="1043083"/>
              <a:ext cx="402468" cy="402468"/>
            </a:xfrm>
            <a:prstGeom prst="rect">
              <a:avLst/>
            </a:prstGeom>
          </p:spPr>
        </p:pic>
      </p:grpSp>
      <p:grpSp>
        <p:nvGrpSpPr>
          <p:cNvPr id="95" name="!!A1" descr="Agent icon">
            <a:extLst>
              <a:ext uri="{FF2B5EF4-FFF2-40B4-BE49-F238E27FC236}">
                <a16:creationId xmlns:a16="http://schemas.microsoft.com/office/drawing/2014/main" id="{7E6DF630-DF3A-EDC9-8861-740F7491F684}"/>
              </a:ext>
            </a:extLst>
          </p:cNvPr>
          <p:cNvGrpSpPr/>
          <p:nvPr/>
        </p:nvGrpSpPr>
        <p:grpSpPr>
          <a:xfrm>
            <a:off x="6690751" y="3139567"/>
            <a:ext cx="739239" cy="739239"/>
            <a:chOff x="2030507" y="945566"/>
            <a:chExt cx="598606" cy="597502"/>
          </a:xfrm>
        </p:grpSpPr>
        <p:sp>
          <p:nvSpPr>
            <p:cNvPr id="96" name="box 1">
              <a:extLst>
                <a:ext uri="{FF2B5EF4-FFF2-40B4-BE49-F238E27FC236}">
                  <a16:creationId xmlns:a16="http://schemas.microsoft.com/office/drawing/2014/main" id="{43BFF124-C981-610D-2603-E9C65ECD795A}"/>
                </a:ext>
                <a:ext uri="{C183D7F6-B498-43B3-948B-1728B52AA6E4}">
                  <adec:decorative xmlns:adec="http://schemas.microsoft.com/office/drawing/2017/decorative" val="1"/>
                </a:ext>
              </a:extLst>
            </p:cNvPr>
            <p:cNvSpPr txBox="1"/>
            <p:nvPr/>
          </p:nvSpPr>
          <p:spPr>
            <a:xfrm>
              <a:off x="2030507" y="945566"/>
              <a:ext cx="598606" cy="597502"/>
            </a:xfrm>
            <a:prstGeom prst="roundRect">
              <a:avLst>
                <a:gd name="adj" fmla="val 15769"/>
              </a:avLst>
            </a:prstGeom>
            <a:solidFill>
              <a:srgbClr val="FFFFFF"/>
            </a:solidFill>
            <a:effectLst>
              <a:outerShdw blurRad="139700" dist="38100" dir="5400000" algn="t" rotWithShape="0">
                <a:prstClr val="black">
                  <a:alpha val="40000"/>
                </a:prstClr>
              </a:outerShdw>
            </a:effectLst>
          </p:spPr>
          <p:txBody>
            <a:bodyPr wrap="square" lIns="2419200" tIns="0" rIns="0" bIns="0" rtlCol="0" anchor="ctr" anchorCtr="0">
              <a:noAutofit/>
            </a:bodyPr>
            <a:lstStyle>
              <a:defPPr>
                <a:defRPr lang="en-US"/>
              </a:defPPr>
              <a:lvl1pPr marR="0" lvl="0" indent="0" defTabSz="3277091" fontAlgn="auto">
                <a:lnSpc>
                  <a:spcPct val="100000"/>
                </a:lnSpc>
                <a:spcBef>
                  <a:spcPts val="0"/>
                </a:spcBef>
                <a:spcAft>
                  <a:spcPts val="0"/>
                </a:spcAft>
                <a:buClrTx/>
                <a:buSzTx/>
                <a:buFontTx/>
                <a:buNone/>
                <a:tabLst/>
                <a:defRPr kumimoji="0" sz="6000" b="0" i="0" u="none" strike="noStrike" cap="none" spc="0" normalizeH="0" baseline="0">
                  <a:ln>
                    <a:noFill/>
                  </a:ln>
                  <a:solidFill>
                    <a:srgbClr val="FFFFFF"/>
                  </a:solidFill>
                  <a:effectLst/>
                  <a:uLnTx/>
                  <a:uFillTx/>
                  <a:latin typeface="Segoe UI"/>
                </a:defRPr>
              </a:lvl1pPr>
              <a:lvl2pPr marL="1638544" defTabSz="3277091">
                <a:defRPr sz="6326"/>
              </a:lvl2pPr>
              <a:lvl3pPr marL="3277091" defTabSz="3277091">
                <a:defRPr sz="6326"/>
              </a:lvl3pPr>
              <a:lvl4pPr marL="4915635" defTabSz="3277091">
                <a:defRPr sz="6326"/>
              </a:lvl4pPr>
              <a:lvl5pPr marL="6554183" defTabSz="3277091">
                <a:defRPr sz="6326"/>
              </a:lvl5pPr>
              <a:lvl6pPr marL="8192730" defTabSz="3277091">
                <a:defRPr sz="6326"/>
              </a:lvl6pPr>
              <a:lvl7pPr marL="9831274" defTabSz="3277091">
                <a:defRPr sz="6326"/>
              </a:lvl7pPr>
              <a:lvl8pPr marL="11469818" defTabSz="3277091">
                <a:defRPr sz="6326"/>
              </a:lvl8pPr>
              <a:lvl9pPr marL="13108369" defTabSz="3277091">
                <a:defRPr sz="6326"/>
              </a:lvl9pPr>
            </a:lstStyle>
            <a:p>
              <a:endParaRPr lang="en-US"/>
            </a:p>
          </p:txBody>
        </p:sp>
        <p:pic>
          <p:nvPicPr>
            <p:cNvPr id="97" name="Graphic 96">
              <a:extLst>
                <a:ext uri="{FF2B5EF4-FFF2-40B4-BE49-F238E27FC236}">
                  <a16:creationId xmlns:a16="http://schemas.microsoft.com/office/drawing/2014/main" id="{754D4AD0-E327-279A-9768-A04C8541F5E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28576" y="1043083"/>
              <a:ext cx="402468" cy="402468"/>
            </a:xfrm>
            <a:prstGeom prst="rect">
              <a:avLst/>
            </a:prstGeom>
          </p:spPr>
        </p:pic>
      </p:grpSp>
      <p:sp>
        <p:nvSpPr>
          <p:cNvPr id="98" name="!! Box">
            <a:extLst>
              <a:ext uri="{FF2B5EF4-FFF2-40B4-BE49-F238E27FC236}">
                <a16:creationId xmlns:a16="http://schemas.microsoft.com/office/drawing/2014/main" id="{AB2FCCB9-E2F9-6894-5880-4F84ABB7E8CC}"/>
              </a:ext>
              <a:ext uri="{C183D7F6-B498-43B3-948B-1728B52AA6E4}">
                <adec:decorative xmlns:adec="http://schemas.microsoft.com/office/drawing/2017/decorative" val="1"/>
              </a:ext>
            </a:extLst>
          </p:cNvPr>
          <p:cNvSpPr/>
          <p:nvPr/>
        </p:nvSpPr>
        <p:spPr bwMode="auto">
          <a:xfrm>
            <a:off x="5613907" y="1804073"/>
            <a:ext cx="4864101" cy="3407167"/>
          </a:xfrm>
          <a:prstGeom prst="roundRect">
            <a:avLst>
              <a:gd name="adj" fmla="val 3611"/>
            </a:avLst>
          </a:prstGeom>
          <a:noFill/>
          <a:ln w="25400" cap="rnd" cmpd="sng" algn="ctr">
            <a:noFill/>
            <a:prstDash val="solid"/>
            <a:headEnd type="none" w="lg" len="sm"/>
            <a:tailEnd type="none" w="lg" len="sm"/>
          </a:ln>
          <a:effectLst/>
        </p:spPr>
        <p:txBody>
          <a:bodyPr rot="0" spcFirstLastPara="0" vertOverflow="overflow" horzOverflow="overflow" vert="horz" wrap="square" lIns="455049" tIns="364040" rIns="455049" bIns="364040" numCol="1" spcCol="0" rtlCol="0" fromWordArt="0" anchor="t" anchorCtr="0" forceAA="0" compatLnSpc="1">
            <a:prstTxWarp prst="textNoShape">
              <a:avLst/>
            </a:prstTxWarp>
            <a:noAutofit/>
          </a:bodyPr>
          <a:lstStyle>
            <a:defPPr>
              <a:defRPr lang="en-US"/>
            </a:defPPr>
            <a:lvl1pPr marL="0" algn="l" defTabSz="3277091" rtl="0" eaLnBrk="1" latinLnBrk="0" hangingPunct="1">
              <a:defRPr sz="6326" kern="1200">
                <a:solidFill>
                  <a:schemeClr val="tx1"/>
                </a:solidFill>
                <a:latin typeface="+mn-lt"/>
                <a:ea typeface="+mn-ea"/>
                <a:cs typeface="+mn-cs"/>
              </a:defRPr>
            </a:lvl1pPr>
            <a:lvl2pPr marL="1638544" algn="l" defTabSz="3277091" rtl="0" eaLnBrk="1" latinLnBrk="0" hangingPunct="1">
              <a:defRPr sz="6326" kern="1200">
                <a:solidFill>
                  <a:schemeClr val="tx1"/>
                </a:solidFill>
                <a:latin typeface="+mn-lt"/>
                <a:ea typeface="+mn-ea"/>
                <a:cs typeface="+mn-cs"/>
              </a:defRPr>
            </a:lvl2pPr>
            <a:lvl3pPr marL="3277091" algn="l" defTabSz="3277091" rtl="0" eaLnBrk="1" latinLnBrk="0" hangingPunct="1">
              <a:defRPr sz="6326" kern="1200">
                <a:solidFill>
                  <a:schemeClr val="tx1"/>
                </a:solidFill>
                <a:latin typeface="+mn-lt"/>
                <a:ea typeface="+mn-ea"/>
                <a:cs typeface="+mn-cs"/>
              </a:defRPr>
            </a:lvl3pPr>
            <a:lvl4pPr marL="4915635" algn="l" defTabSz="3277091" rtl="0" eaLnBrk="1" latinLnBrk="0" hangingPunct="1">
              <a:defRPr sz="6326" kern="1200">
                <a:solidFill>
                  <a:schemeClr val="tx1"/>
                </a:solidFill>
                <a:latin typeface="+mn-lt"/>
                <a:ea typeface="+mn-ea"/>
                <a:cs typeface="+mn-cs"/>
              </a:defRPr>
            </a:lvl4pPr>
            <a:lvl5pPr marL="6554183" algn="l" defTabSz="3277091" rtl="0" eaLnBrk="1" latinLnBrk="0" hangingPunct="1">
              <a:defRPr sz="6326" kern="1200">
                <a:solidFill>
                  <a:schemeClr val="tx1"/>
                </a:solidFill>
                <a:latin typeface="+mn-lt"/>
                <a:ea typeface="+mn-ea"/>
                <a:cs typeface="+mn-cs"/>
              </a:defRPr>
            </a:lvl5pPr>
            <a:lvl6pPr marL="8192730" algn="l" defTabSz="3277091" rtl="0" eaLnBrk="1" latinLnBrk="0" hangingPunct="1">
              <a:defRPr sz="6326" kern="1200">
                <a:solidFill>
                  <a:schemeClr val="tx1"/>
                </a:solidFill>
                <a:latin typeface="+mn-lt"/>
                <a:ea typeface="+mn-ea"/>
                <a:cs typeface="+mn-cs"/>
              </a:defRPr>
            </a:lvl6pPr>
            <a:lvl7pPr marL="9831274" algn="l" defTabSz="3277091" rtl="0" eaLnBrk="1" latinLnBrk="0" hangingPunct="1">
              <a:defRPr sz="6326" kern="1200">
                <a:solidFill>
                  <a:schemeClr val="tx1"/>
                </a:solidFill>
                <a:latin typeface="+mn-lt"/>
                <a:ea typeface="+mn-ea"/>
                <a:cs typeface="+mn-cs"/>
              </a:defRPr>
            </a:lvl7pPr>
            <a:lvl8pPr marL="11469818" algn="l" defTabSz="3277091" rtl="0" eaLnBrk="1" latinLnBrk="0" hangingPunct="1">
              <a:defRPr sz="6326" kern="1200">
                <a:solidFill>
                  <a:schemeClr val="tx1"/>
                </a:solidFill>
                <a:latin typeface="+mn-lt"/>
                <a:ea typeface="+mn-ea"/>
                <a:cs typeface="+mn-cs"/>
              </a:defRPr>
            </a:lvl8pPr>
            <a:lvl9pPr marL="13108369" algn="l" defTabSz="3277091" rtl="0" eaLnBrk="1" latinLnBrk="0" hangingPunct="1">
              <a:defRPr sz="6326" kern="1200">
                <a:solidFill>
                  <a:schemeClr val="tx1"/>
                </a:solidFill>
                <a:latin typeface="+mn-lt"/>
                <a:ea typeface="+mn-ea"/>
                <a:cs typeface="+mn-cs"/>
              </a:defRPr>
            </a:lvl9pPr>
          </a:lstStyle>
          <a:p>
            <a:pPr marL="0" marR="0" lvl="0" indent="0" algn="l" defTabSz="2320245" rtl="0" eaLnBrk="1" fontAlgn="base" latinLnBrk="0" hangingPunct="1">
              <a:lnSpc>
                <a:spcPct val="100000"/>
              </a:lnSpc>
              <a:spcBef>
                <a:spcPct val="0"/>
              </a:spcBef>
              <a:spcAft>
                <a:spcPct val="0"/>
              </a:spcAft>
              <a:buClrTx/>
              <a:buSzTx/>
              <a:buFontTx/>
              <a:buNone/>
              <a:tabLst/>
              <a:defRPr/>
            </a:pPr>
            <a:endParaRPr kumimoji="0" lang="en-US" sz="700" b="1" i="0" u="none" strike="noStrike" kern="0" cap="none" spc="0" normalizeH="0" baseline="0" noProof="0">
              <a:ln>
                <a:noFill/>
              </a:ln>
              <a:gradFill>
                <a:gsLst>
                  <a:gs pos="0">
                    <a:srgbClr val="000000"/>
                  </a:gs>
                  <a:gs pos="99000">
                    <a:srgbClr val="000000"/>
                  </a:gs>
                </a:gsLst>
                <a:path path="circle">
                  <a:fillToRect r="100000" b="100000"/>
                </a:path>
              </a:gradFill>
              <a:effectLst/>
              <a:uLnTx/>
              <a:uFillTx/>
              <a:latin typeface="Segoe UI Variable Display Semibold" pitchFamily="2" charset="0"/>
              <a:ea typeface="+mn-ea"/>
              <a:cs typeface="Segoe UI" pitchFamily="34" charset="0"/>
            </a:endParaRPr>
          </a:p>
        </p:txBody>
      </p:sp>
    </p:spTree>
    <p:extLst>
      <p:ext uri="{BB962C8B-B14F-4D97-AF65-F5344CB8AC3E}">
        <p14:creationId xmlns:p14="http://schemas.microsoft.com/office/powerpoint/2010/main" val="7045525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par>
                                <p:cTn id="11" presetID="10"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500"/>
                                        <p:tgtEl>
                                          <p:spTgt spid="42"/>
                                        </p:tgtEl>
                                      </p:cBhvr>
                                    </p:animEffect>
                                  </p:childTnLst>
                                </p:cTn>
                              </p:par>
                              <p:par>
                                <p:cTn id="14" presetID="10" presetClass="entr" presetSubtype="0" fill="hold"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500"/>
                                        <p:tgtEl>
                                          <p:spTgt spid="4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500"/>
                                        <p:tgtEl>
                                          <p:spTgt spid="57"/>
                                        </p:tgtEl>
                                      </p:cBhvr>
                                    </p:animEffect>
                                  </p:childTnLst>
                                </p:cTn>
                              </p:par>
                              <p:par>
                                <p:cTn id="20" presetID="10" presetClass="entr" presetSubtype="0" fill="hold" nodeType="with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fade">
                                      <p:cBhvr>
                                        <p:cTn id="22" dur="500"/>
                                        <p:tgtEl>
                                          <p:spTgt spid="60"/>
                                        </p:tgtEl>
                                      </p:cBhvr>
                                    </p:animEffect>
                                  </p:childTnLst>
                                </p:cTn>
                              </p:par>
                              <p:par>
                                <p:cTn id="23" presetID="10" presetClass="entr" presetSubtype="0" fill="hold" nodeType="withEffect">
                                  <p:stCondLst>
                                    <p:cond delay="0"/>
                                  </p:stCondLst>
                                  <p:childTnLst>
                                    <p:set>
                                      <p:cBhvr>
                                        <p:cTn id="24" dur="1" fill="hold">
                                          <p:stCondLst>
                                            <p:cond delay="0"/>
                                          </p:stCondLst>
                                        </p:cTn>
                                        <p:tgtEl>
                                          <p:spTgt spid="63"/>
                                        </p:tgtEl>
                                        <p:attrNameLst>
                                          <p:attrName>style.visibility</p:attrName>
                                        </p:attrNameLst>
                                      </p:cBhvr>
                                      <p:to>
                                        <p:strVal val="visible"/>
                                      </p:to>
                                    </p:set>
                                    <p:animEffect transition="in" filter="fade">
                                      <p:cBhvr>
                                        <p:cTn id="25" dur="500"/>
                                        <p:tgtEl>
                                          <p:spTgt spid="63"/>
                                        </p:tgtEl>
                                      </p:cBhvr>
                                    </p:animEffect>
                                  </p:childTnLst>
                                </p:cTn>
                              </p:par>
                              <p:par>
                                <p:cTn id="26" presetID="10" presetClass="entr" presetSubtype="0" fill="hold" nodeType="withEffect">
                                  <p:stCondLst>
                                    <p:cond delay="0"/>
                                  </p:stCondLst>
                                  <p:childTnLst>
                                    <p:set>
                                      <p:cBhvr>
                                        <p:cTn id="27" dur="1" fill="hold">
                                          <p:stCondLst>
                                            <p:cond delay="0"/>
                                          </p:stCondLst>
                                        </p:cTn>
                                        <p:tgtEl>
                                          <p:spTgt spid="66"/>
                                        </p:tgtEl>
                                        <p:attrNameLst>
                                          <p:attrName>style.visibility</p:attrName>
                                        </p:attrNameLst>
                                      </p:cBhvr>
                                      <p:to>
                                        <p:strVal val="visible"/>
                                      </p:to>
                                    </p:set>
                                    <p:animEffect transition="in" filter="fade">
                                      <p:cBhvr>
                                        <p:cTn id="28" dur="500"/>
                                        <p:tgtEl>
                                          <p:spTgt spid="66"/>
                                        </p:tgtEl>
                                      </p:cBhvr>
                                    </p:animEffect>
                                  </p:childTnLst>
                                </p:cTn>
                              </p:par>
                              <p:par>
                                <p:cTn id="29" presetID="10" presetClass="entr" presetSubtype="0" fill="hold" nodeType="withEffect">
                                  <p:stCondLst>
                                    <p:cond delay="0"/>
                                  </p:stCondLst>
                                  <p:childTnLst>
                                    <p:set>
                                      <p:cBhvr>
                                        <p:cTn id="30" dur="1" fill="hold">
                                          <p:stCondLst>
                                            <p:cond delay="0"/>
                                          </p:stCondLst>
                                        </p:cTn>
                                        <p:tgtEl>
                                          <p:spTgt spid="95"/>
                                        </p:tgtEl>
                                        <p:attrNameLst>
                                          <p:attrName>style.visibility</p:attrName>
                                        </p:attrNameLst>
                                      </p:cBhvr>
                                      <p:to>
                                        <p:strVal val="visible"/>
                                      </p:to>
                                    </p:set>
                                    <p:animEffect transition="in" filter="fade">
                                      <p:cBhvr>
                                        <p:cTn id="31" dur="500"/>
                                        <p:tgtEl>
                                          <p:spTgt spid="95"/>
                                        </p:tgtEl>
                                      </p:cBhvr>
                                    </p:animEffect>
                                  </p:childTnLst>
                                </p:cTn>
                              </p:par>
                              <p:par>
                                <p:cTn id="32" presetID="10" presetClass="entr" presetSubtype="0" fill="hold" nodeType="with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fade">
                                      <p:cBhvr>
                                        <p:cTn id="34" dur="500"/>
                                        <p:tgtEl>
                                          <p:spTgt spid="73"/>
                                        </p:tgtEl>
                                      </p:cBhvr>
                                    </p:animEffect>
                                  </p:childTnLst>
                                </p:cTn>
                              </p:par>
                              <p:par>
                                <p:cTn id="35" presetID="10" presetClass="entr" presetSubtype="0" fill="hold" nodeType="with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fade">
                                      <p:cBhvr>
                                        <p:cTn id="37" dur="500"/>
                                        <p:tgtEl>
                                          <p:spTgt spid="79"/>
                                        </p:tgtEl>
                                      </p:cBhvr>
                                    </p:animEffect>
                                  </p:childTnLst>
                                </p:cTn>
                              </p:par>
                              <p:par>
                                <p:cTn id="38" presetID="10" presetClass="entr" presetSubtype="0" fill="hold" nodeType="withEffect">
                                  <p:stCondLst>
                                    <p:cond delay="0"/>
                                  </p:stCondLst>
                                  <p:childTnLst>
                                    <p:set>
                                      <p:cBhvr>
                                        <p:cTn id="39" dur="1" fill="hold">
                                          <p:stCondLst>
                                            <p:cond delay="0"/>
                                          </p:stCondLst>
                                        </p:cTn>
                                        <p:tgtEl>
                                          <p:spTgt spid="82"/>
                                        </p:tgtEl>
                                        <p:attrNameLst>
                                          <p:attrName>style.visibility</p:attrName>
                                        </p:attrNameLst>
                                      </p:cBhvr>
                                      <p:to>
                                        <p:strVal val="visible"/>
                                      </p:to>
                                    </p:set>
                                    <p:animEffect transition="in" filter="fade">
                                      <p:cBhvr>
                                        <p:cTn id="40" dur="500"/>
                                        <p:tgtEl>
                                          <p:spTgt spid="82"/>
                                        </p:tgtEl>
                                      </p:cBhvr>
                                    </p:animEffect>
                                  </p:childTnLst>
                                </p:cTn>
                              </p:par>
                              <p:par>
                                <p:cTn id="41" presetID="10" presetClass="entr" presetSubtype="0" fill="hold" nodeType="with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fade">
                                      <p:cBhvr>
                                        <p:cTn id="43" dur="500"/>
                                        <p:tgtEl>
                                          <p:spTgt spid="85"/>
                                        </p:tgtEl>
                                      </p:cBhvr>
                                    </p:animEffect>
                                  </p:childTnLst>
                                </p:cTn>
                              </p:par>
                              <p:par>
                                <p:cTn id="44" presetID="10" presetClass="entr" presetSubtype="0" fill="hold" nodeType="withEffect">
                                  <p:stCondLst>
                                    <p:cond delay="0"/>
                                  </p:stCondLst>
                                  <p:childTnLst>
                                    <p:set>
                                      <p:cBhvr>
                                        <p:cTn id="45" dur="1" fill="hold">
                                          <p:stCondLst>
                                            <p:cond delay="0"/>
                                          </p:stCondLst>
                                        </p:cTn>
                                        <p:tgtEl>
                                          <p:spTgt spid="89"/>
                                        </p:tgtEl>
                                        <p:attrNameLst>
                                          <p:attrName>style.visibility</p:attrName>
                                        </p:attrNameLst>
                                      </p:cBhvr>
                                      <p:to>
                                        <p:strVal val="visible"/>
                                      </p:to>
                                    </p:set>
                                    <p:animEffect transition="in" filter="fade">
                                      <p:cBhvr>
                                        <p:cTn id="46" dur="500"/>
                                        <p:tgtEl>
                                          <p:spTgt spid="89"/>
                                        </p:tgtEl>
                                      </p:cBhvr>
                                    </p:animEffect>
                                  </p:childTnLst>
                                </p:cTn>
                              </p:par>
                              <p:par>
                                <p:cTn id="47" presetID="10" presetClass="entr" presetSubtype="0" fill="hold" grpId="0" nodeType="withEffect">
                                  <p:stCondLst>
                                    <p:cond delay="750"/>
                                  </p:stCondLst>
                                  <p:childTnLst>
                                    <p:set>
                                      <p:cBhvr>
                                        <p:cTn id="48" dur="1" fill="hold">
                                          <p:stCondLst>
                                            <p:cond delay="0"/>
                                          </p:stCondLst>
                                        </p:cTn>
                                        <p:tgtEl>
                                          <p:spTgt spid="101"/>
                                        </p:tgtEl>
                                        <p:attrNameLst>
                                          <p:attrName>style.visibility</p:attrName>
                                        </p:attrNameLst>
                                      </p:cBhvr>
                                      <p:to>
                                        <p:strVal val="visible"/>
                                      </p:to>
                                    </p:set>
                                    <p:animEffect transition="in" filter="fade">
                                      <p:cBhvr>
                                        <p:cTn id="49" dur="500"/>
                                        <p:tgtEl>
                                          <p:spTgt spid="101"/>
                                        </p:tgtEl>
                                      </p:cBhvr>
                                    </p:animEffect>
                                  </p:childTnLst>
                                </p:cTn>
                              </p:par>
                              <p:par>
                                <p:cTn id="50" presetID="42" presetClass="path" presetSubtype="0" decel="100000" fill="hold" grpId="1" nodeType="withEffect">
                                  <p:stCondLst>
                                    <p:cond delay="750"/>
                                  </p:stCondLst>
                                  <p:childTnLst>
                                    <p:animMotion origin="layout" path="M 5E-6 3.33333E-6 L 5E-6 0.03541 " pathEditMode="relative" rAng="0" ptsTypes="AA">
                                      <p:cBhvr>
                                        <p:cTn id="51" dur="700" spd="-100000" fill="hold"/>
                                        <p:tgtEl>
                                          <p:spTgt spid="101"/>
                                        </p:tgtEl>
                                        <p:attrNameLst>
                                          <p:attrName>ppt_x</p:attrName>
                                          <p:attrName>ppt_y</p:attrName>
                                        </p:attrNameLst>
                                      </p:cBhvr>
                                      <p:rCtr x="0" y="175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01" grpId="1" animBg="1"/>
      <p:bldP spid="41"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DF485-2398-C80F-81EE-2A1FADC76A8E}"/>
            </a:ext>
          </a:extLst>
        </p:cNvPr>
        <p:cNvGrpSpPr/>
        <p:nvPr/>
      </p:nvGrpSpPr>
      <p:grpSpPr>
        <a:xfrm>
          <a:off x="0" y="0"/>
          <a:ext cx="0" cy="0"/>
          <a:chOff x="0" y="0"/>
          <a:chExt cx="0" cy="0"/>
        </a:xfrm>
      </p:grpSpPr>
      <p:sp>
        <p:nvSpPr>
          <p:cNvPr id="26" name="Rounded Rectangle 1">
            <a:extLst>
              <a:ext uri="{FF2B5EF4-FFF2-40B4-BE49-F238E27FC236}">
                <a16:creationId xmlns:a16="http://schemas.microsoft.com/office/drawing/2014/main" id="{2392DDD7-0B62-CCD8-C751-41F766A4FDB2}"/>
              </a:ext>
              <a:ext uri="{C183D7F6-B498-43B3-948B-1728B52AA6E4}">
                <adec:decorative xmlns:adec="http://schemas.microsoft.com/office/drawing/2017/decorative" val="1"/>
              </a:ext>
            </a:extLst>
          </p:cNvPr>
          <p:cNvSpPr/>
          <p:nvPr/>
        </p:nvSpPr>
        <p:spPr bwMode="auto">
          <a:xfrm>
            <a:off x="621366" y="1355079"/>
            <a:ext cx="10949269" cy="3982806"/>
          </a:xfrm>
          <a:prstGeom prst="roundRect">
            <a:avLst>
              <a:gd name="adj" fmla="val 2901"/>
            </a:avLst>
          </a:prstGeom>
          <a:gradFill flip="none" rotWithShape="1">
            <a:gsLst>
              <a:gs pos="0">
                <a:schemeClr val="bg1">
                  <a:alpha val="30000"/>
                </a:schemeClr>
              </a:gs>
              <a:gs pos="100000">
                <a:schemeClr val="bg1">
                  <a:alpha val="80000"/>
                </a:schemeClr>
              </a:gs>
            </a:gsLst>
            <a:lin ang="18900000" scaled="1"/>
            <a:tileRect/>
          </a:gradFill>
          <a:ln w="19050">
            <a:gradFill flip="none" rotWithShape="1">
              <a:gsLst>
                <a:gs pos="50000">
                  <a:schemeClr val="bg1">
                    <a:alpha val="20000"/>
                  </a:schemeClr>
                </a:gs>
                <a:gs pos="0">
                  <a:schemeClr val="bg1"/>
                </a:gs>
                <a:gs pos="100000">
                  <a:schemeClr val="bg1"/>
                </a:gs>
              </a:gsLst>
              <a:lin ang="81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a:solidFill>
                <a:schemeClr val="tx1"/>
              </a:solidFill>
              <a:latin typeface="Segoe UI"/>
              <a:cs typeface="Segoe UI" pitchFamily="34" charset="0"/>
            </a:endParaRPr>
          </a:p>
        </p:txBody>
      </p:sp>
      <p:sp>
        <p:nvSpPr>
          <p:cNvPr id="10" name="Title 10">
            <a:extLst>
              <a:ext uri="{FF2B5EF4-FFF2-40B4-BE49-F238E27FC236}">
                <a16:creationId xmlns:a16="http://schemas.microsoft.com/office/drawing/2014/main" id="{36F9C0D8-EA85-9962-BAC7-20B9BD38EE60}"/>
              </a:ext>
            </a:extLst>
          </p:cNvPr>
          <p:cNvSpPr txBox="1">
            <a:spLocks noGrp="1"/>
          </p:cNvSpPr>
          <p:nvPr>
            <p:ph type="title"/>
          </p:nvPr>
        </p:nvSpPr>
        <p:spPr/>
        <p:txBody>
          <a:bodyPr vert="horz" lIns="91440" tIns="45720" rIns="91440" bIns="4572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r>
              <a:rPr lang="en-US" sz="3600" noProof="0"/>
              <a:t>3 essentials for Copilot success</a:t>
            </a:r>
          </a:p>
        </p:txBody>
      </p:sp>
      <p:sp>
        <p:nvSpPr>
          <p:cNvPr id="3" name="TextBox 2">
            <a:extLst>
              <a:ext uri="{FF2B5EF4-FFF2-40B4-BE49-F238E27FC236}">
                <a16:creationId xmlns:a16="http://schemas.microsoft.com/office/drawing/2014/main" id="{23C194F1-BF7D-E6EA-E5F0-CA65DF6AEEAD}"/>
              </a:ext>
            </a:extLst>
          </p:cNvPr>
          <p:cNvSpPr txBox="1"/>
          <p:nvPr/>
        </p:nvSpPr>
        <p:spPr>
          <a:xfrm>
            <a:off x="1136601" y="2322774"/>
            <a:ext cx="2628254" cy="369332"/>
          </a:xfrm>
          <a:prstGeom prst="rect">
            <a:avLst/>
          </a:prstGeom>
          <a:noFill/>
        </p:spPr>
        <p:txBody>
          <a:bodyPr wrap="square" lIns="0" tIns="0" rIns="0" bIns="0" rtlCol="0">
            <a:spAutoFit/>
          </a:bodyPr>
          <a:lstStyle/>
          <a:p>
            <a:pPr marL="0" marR="0" lvl="0" indent="0" algn="l" defTabSz="914367" rtl="0" eaLnBrk="1" fontAlgn="auto" latinLnBrk="0" hangingPunct="1">
              <a:lnSpc>
                <a:spcPct val="100000"/>
              </a:lnSpc>
              <a:spcBef>
                <a:spcPct val="0"/>
              </a:spcBef>
              <a:spcAft>
                <a:spcPct val="0"/>
              </a:spcAft>
              <a:buClrTx/>
              <a:buSzTx/>
              <a:buFontTx/>
              <a:buNone/>
              <a:tabLst/>
              <a:defRPr/>
            </a:pPr>
            <a:r>
              <a:rPr kumimoji="0" lang="en-US" sz="2400" b="1" i="0" u="none" strike="noStrike" kern="1200" cap="none" spc="-5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Leadership</a:t>
            </a:r>
          </a:p>
        </p:txBody>
      </p:sp>
      <p:sp>
        <p:nvSpPr>
          <p:cNvPr id="7" name="Graphic 4">
            <a:extLst>
              <a:ext uri="{FF2B5EF4-FFF2-40B4-BE49-F238E27FC236}">
                <a16:creationId xmlns:a16="http://schemas.microsoft.com/office/drawing/2014/main" id="{60B91B0E-98DE-3A5E-93C8-04BB2368D2E5}"/>
              </a:ext>
              <a:ext uri="{C183D7F6-B498-43B3-948B-1728B52AA6E4}">
                <adec:decorative xmlns:adec="http://schemas.microsoft.com/office/drawing/2017/decorative" val="1"/>
              </a:ext>
            </a:extLst>
          </p:cNvPr>
          <p:cNvSpPr/>
          <p:nvPr/>
        </p:nvSpPr>
        <p:spPr>
          <a:xfrm>
            <a:off x="1136601" y="1796263"/>
            <a:ext cx="418695" cy="437844"/>
          </a:xfrm>
          <a:custGeom>
            <a:avLst/>
            <a:gdLst>
              <a:gd name="connsiteX0" fmla="*/ 335777 w 506621"/>
              <a:gd name="connsiteY0" fmla="*/ 334430 h 529791"/>
              <a:gd name="connsiteX1" fmla="*/ 390698 w 506621"/>
              <a:gd name="connsiteY1" fmla="*/ 389351 h 529791"/>
              <a:gd name="connsiteX2" fmla="*/ 390698 w 506621"/>
              <a:gd name="connsiteY2" fmla="*/ 411769 h 529791"/>
              <a:gd name="connsiteX3" fmla="*/ 378171 w 506621"/>
              <a:gd name="connsiteY3" fmla="*/ 450841 h 529791"/>
              <a:gd name="connsiteX4" fmla="*/ 195264 w 506621"/>
              <a:gd name="connsiteY4" fmla="*/ 529792 h 529791"/>
              <a:gd name="connsiteX5" fmla="*/ 12454 w 506621"/>
              <a:gd name="connsiteY5" fmla="*/ 450768 h 529791"/>
              <a:gd name="connsiteX6" fmla="*/ 0 w 506621"/>
              <a:gd name="connsiteY6" fmla="*/ 411793 h 529791"/>
              <a:gd name="connsiteX7" fmla="*/ 0 w 506621"/>
              <a:gd name="connsiteY7" fmla="*/ 389327 h 529791"/>
              <a:gd name="connsiteX8" fmla="*/ 54872 w 506621"/>
              <a:gd name="connsiteY8" fmla="*/ 334430 h 529791"/>
              <a:gd name="connsiteX9" fmla="*/ 335753 w 506621"/>
              <a:gd name="connsiteY9" fmla="*/ 334430 h 529791"/>
              <a:gd name="connsiteX10" fmla="*/ 440784 w 506621"/>
              <a:gd name="connsiteY10" fmla="*/ 2414 h 529791"/>
              <a:gd name="connsiteX11" fmla="*/ 465766 w 506621"/>
              <a:gd name="connsiteY11" fmla="*/ 9227 h 529791"/>
              <a:gd name="connsiteX12" fmla="*/ 506621 w 506621"/>
              <a:gd name="connsiteY12" fmla="*/ 163489 h 529791"/>
              <a:gd name="connsiteX13" fmla="*/ 465497 w 506621"/>
              <a:gd name="connsiteY13" fmla="*/ 318215 h 529791"/>
              <a:gd name="connsiteX14" fmla="*/ 440782 w 506621"/>
              <a:gd name="connsiteY14" fmla="*/ 325964 h 529791"/>
              <a:gd name="connsiteX15" fmla="*/ 433033 w 506621"/>
              <a:gd name="connsiteY15" fmla="*/ 301248 h 529791"/>
              <a:gd name="connsiteX16" fmla="*/ 433751 w 506621"/>
              <a:gd name="connsiteY16" fmla="*/ 299998 h 529791"/>
              <a:gd name="connsiteX17" fmla="*/ 469991 w 506621"/>
              <a:gd name="connsiteY17" fmla="*/ 163489 h 529791"/>
              <a:gd name="connsiteX18" fmla="*/ 433971 w 506621"/>
              <a:gd name="connsiteY18" fmla="*/ 27396 h 529791"/>
              <a:gd name="connsiteX19" fmla="*/ 440784 w 506621"/>
              <a:gd name="connsiteY19" fmla="*/ 2414 h 529791"/>
              <a:gd name="connsiteX20" fmla="*/ 195264 w 506621"/>
              <a:gd name="connsiteY20" fmla="*/ 41486 h 529791"/>
              <a:gd name="connsiteX21" fmla="*/ 317365 w 506621"/>
              <a:gd name="connsiteY21" fmla="*/ 163587 h 529791"/>
              <a:gd name="connsiteX22" fmla="*/ 195264 w 506621"/>
              <a:gd name="connsiteY22" fmla="*/ 285688 h 529791"/>
              <a:gd name="connsiteX23" fmla="*/ 73163 w 506621"/>
              <a:gd name="connsiteY23" fmla="*/ 163587 h 529791"/>
              <a:gd name="connsiteX24" fmla="*/ 195264 w 506621"/>
              <a:gd name="connsiteY24" fmla="*/ 41486 h 529791"/>
              <a:gd name="connsiteX25" fmla="*/ 356144 w 506621"/>
              <a:gd name="connsiteY25" fmla="*/ 51156 h 529791"/>
              <a:gd name="connsiteX26" fmla="*/ 381126 w 506621"/>
              <a:gd name="connsiteY26" fmla="*/ 57994 h 529791"/>
              <a:gd name="connsiteX27" fmla="*/ 408940 w 506621"/>
              <a:gd name="connsiteY27" fmla="*/ 163489 h 529791"/>
              <a:gd name="connsiteX28" fmla="*/ 381003 w 506621"/>
              <a:gd name="connsiteY28" fmla="*/ 269180 h 529791"/>
              <a:gd name="connsiteX29" fmla="*/ 356075 w 506621"/>
              <a:gd name="connsiteY29" fmla="*/ 276215 h 529791"/>
              <a:gd name="connsiteX30" fmla="*/ 349040 w 506621"/>
              <a:gd name="connsiteY30" fmla="*/ 251289 h 529791"/>
              <a:gd name="connsiteX31" fmla="*/ 349184 w 506621"/>
              <a:gd name="connsiteY31" fmla="*/ 251036 h 529791"/>
              <a:gd name="connsiteX32" fmla="*/ 372310 w 506621"/>
              <a:gd name="connsiteY32" fmla="*/ 163489 h 529791"/>
              <a:gd name="connsiteX33" fmla="*/ 349282 w 506621"/>
              <a:gd name="connsiteY33" fmla="*/ 76114 h 529791"/>
              <a:gd name="connsiteX34" fmla="*/ 356144 w 506621"/>
              <a:gd name="connsiteY34" fmla="*/ 51156 h 52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06621" h="529791">
                <a:moveTo>
                  <a:pt x="335777" y="334430"/>
                </a:moveTo>
                <a:cubicBezTo>
                  <a:pt x="366110" y="334430"/>
                  <a:pt x="390698" y="359019"/>
                  <a:pt x="390698" y="389351"/>
                </a:cubicBezTo>
                <a:lnTo>
                  <a:pt x="390698" y="411769"/>
                </a:lnTo>
                <a:cubicBezTo>
                  <a:pt x="390701" y="425781"/>
                  <a:pt x="386320" y="439442"/>
                  <a:pt x="378171" y="450841"/>
                </a:cubicBezTo>
                <a:cubicBezTo>
                  <a:pt x="340442" y="503662"/>
                  <a:pt x="278781" y="529792"/>
                  <a:pt x="195264" y="529792"/>
                </a:cubicBezTo>
                <a:cubicBezTo>
                  <a:pt x="111722" y="529792"/>
                  <a:pt x="50110" y="503613"/>
                  <a:pt x="12454" y="450768"/>
                </a:cubicBezTo>
                <a:cubicBezTo>
                  <a:pt x="4350" y="439388"/>
                  <a:pt x="-4" y="425764"/>
                  <a:pt x="0" y="411793"/>
                </a:cubicBezTo>
                <a:lnTo>
                  <a:pt x="0" y="389327"/>
                </a:lnTo>
                <a:cubicBezTo>
                  <a:pt x="13" y="359024"/>
                  <a:pt x="24569" y="334457"/>
                  <a:pt x="54872" y="334430"/>
                </a:cubicBezTo>
                <a:lnTo>
                  <a:pt x="335753" y="334430"/>
                </a:lnTo>
                <a:close/>
                <a:moveTo>
                  <a:pt x="440784" y="2414"/>
                </a:moveTo>
                <a:cubicBezTo>
                  <a:pt x="449566" y="-2600"/>
                  <a:pt x="460748" y="449"/>
                  <a:pt x="465766" y="9227"/>
                </a:cubicBezTo>
                <a:cubicBezTo>
                  <a:pt x="492613" y="56201"/>
                  <a:pt x="506699" y="109384"/>
                  <a:pt x="506621" y="163489"/>
                </a:cubicBezTo>
                <a:cubicBezTo>
                  <a:pt x="506621" y="218532"/>
                  <a:pt x="492311" y="271524"/>
                  <a:pt x="465497" y="318215"/>
                </a:cubicBezTo>
                <a:cubicBezTo>
                  <a:pt x="460811" y="327180"/>
                  <a:pt x="449746" y="330650"/>
                  <a:pt x="440782" y="325964"/>
                </a:cubicBezTo>
                <a:cubicBezTo>
                  <a:pt x="431817" y="321278"/>
                  <a:pt x="428349" y="310213"/>
                  <a:pt x="433033" y="301248"/>
                </a:cubicBezTo>
                <a:cubicBezTo>
                  <a:pt x="433255" y="300823"/>
                  <a:pt x="433495" y="300406"/>
                  <a:pt x="433751" y="299998"/>
                </a:cubicBezTo>
                <a:cubicBezTo>
                  <a:pt x="457580" y="258454"/>
                  <a:pt x="470076" y="211381"/>
                  <a:pt x="469991" y="163489"/>
                </a:cubicBezTo>
                <a:cubicBezTo>
                  <a:pt x="469991" y="115064"/>
                  <a:pt x="457463" y="68495"/>
                  <a:pt x="433971" y="27396"/>
                </a:cubicBezTo>
                <a:cubicBezTo>
                  <a:pt x="428957" y="18615"/>
                  <a:pt x="432007" y="7433"/>
                  <a:pt x="440784" y="2414"/>
                </a:cubicBezTo>
                <a:close/>
                <a:moveTo>
                  <a:pt x="195264" y="41486"/>
                </a:moveTo>
                <a:cubicBezTo>
                  <a:pt x="262698" y="41486"/>
                  <a:pt x="317365" y="96153"/>
                  <a:pt x="317365" y="163587"/>
                </a:cubicBezTo>
                <a:cubicBezTo>
                  <a:pt x="317365" y="231021"/>
                  <a:pt x="262698" y="285688"/>
                  <a:pt x="195264" y="285688"/>
                </a:cubicBezTo>
                <a:cubicBezTo>
                  <a:pt x="127829" y="285688"/>
                  <a:pt x="73163" y="231021"/>
                  <a:pt x="73163" y="163587"/>
                </a:cubicBezTo>
                <a:cubicBezTo>
                  <a:pt x="73163" y="96153"/>
                  <a:pt x="127829" y="41486"/>
                  <a:pt x="195264" y="41486"/>
                </a:cubicBezTo>
                <a:close/>
                <a:moveTo>
                  <a:pt x="356144" y="51156"/>
                </a:moveTo>
                <a:cubicBezTo>
                  <a:pt x="364930" y="46146"/>
                  <a:pt x="376115" y="49208"/>
                  <a:pt x="381126" y="57994"/>
                </a:cubicBezTo>
                <a:cubicBezTo>
                  <a:pt x="399409" y="90144"/>
                  <a:pt x="408996" y="126504"/>
                  <a:pt x="408940" y="163489"/>
                </a:cubicBezTo>
                <a:cubicBezTo>
                  <a:pt x="408940" y="201047"/>
                  <a:pt x="399221" y="237238"/>
                  <a:pt x="381003" y="269180"/>
                </a:cubicBezTo>
                <a:cubicBezTo>
                  <a:pt x="376063" y="278005"/>
                  <a:pt x="364903" y="281155"/>
                  <a:pt x="356075" y="276215"/>
                </a:cubicBezTo>
                <a:cubicBezTo>
                  <a:pt x="347250" y="271275"/>
                  <a:pt x="344100" y="260115"/>
                  <a:pt x="349040" y="251289"/>
                </a:cubicBezTo>
                <a:cubicBezTo>
                  <a:pt x="349086" y="251204"/>
                  <a:pt x="349135" y="251119"/>
                  <a:pt x="349184" y="251036"/>
                </a:cubicBezTo>
                <a:cubicBezTo>
                  <a:pt x="364388" y="224366"/>
                  <a:pt x="372361" y="194188"/>
                  <a:pt x="372310" y="163489"/>
                </a:cubicBezTo>
                <a:cubicBezTo>
                  <a:pt x="372361" y="132857"/>
                  <a:pt x="364425" y="102741"/>
                  <a:pt x="349282" y="76114"/>
                </a:cubicBezTo>
                <a:cubicBezTo>
                  <a:pt x="344293" y="67326"/>
                  <a:pt x="347362" y="56158"/>
                  <a:pt x="356144" y="51156"/>
                </a:cubicBezTo>
                <a:close/>
              </a:path>
            </a:pathLst>
          </a:custGeom>
          <a:gradFill flip="none" rotWithShape="1">
            <a:gsLst>
              <a:gs pos="97000">
                <a:srgbClr val="818EFF"/>
              </a:gs>
              <a:gs pos="50000">
                <a:srgbClr val="2DB4FF"/>
              </a:gs>
              <a:gs pos="3000">
                <a:srgbClr val="0078D4"/>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sp>
        <p:nvSpPr>
          <p:cNvPr id="27" name="TextBox 26">
            <a:extLst>
              <a:ext uri="{FF2B5EF4-FFF2-40B4-BE49-F238E27FC236}">
                <a16:creationId xmlns:a16="http://schemas.microsoft.com/office/drawing/2014/main" id="{AE61DB1C-58E1-3B40-8825-2FAFBF4C8C99}"/>
              </a:ext>
            </a:extLst>
          </p:cNvPr>
          <p:cNvSpPr txBox="1"/>
          <p:nvPr/>
        </p:nvSpPr>
        <p:spPr>
          <a:xfrm>
            <a:off x="1136601" y="2850026"/>
            <a:ext cx="2740228" cy="430887"/>
          </a:xfrm>
          <a:prstGeom prst="rect">
            <a:avLst/>
          </a:prstGeom>
          <a:noFill/>
        </p:spPr>
        <p:txBody>
          <a:bodyPr wrap="square" lIns="0" tIns="0" rIns="0" bIns="0" rtlCol="0">
            <a:spAutoFit/>
          </a:bodyPr>
          <a:lstStyle/>
          <a:p>
            <a:pPr marL="0" marR="0" lvl="0" indent="0" algn="l" defTabSz="914367" rtl="0" eaLnBrk="1" fontAlgn="auto"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Develop leadership capabilities to leverage AI for business outcomes</a:t>
            </a:r>
          </a:p>
        </p:txBody>
      </p:sp>
      <p:grpSp>
        <p:nvGrpSpPr>
          <p:cNvPr id="4" name="Group 3">
            <a:extLst>
              <a:ext uri="{FF2B5EF4-FFF2-40B4-BE49-F238E27FC236}">
                <a16:creationId xmlns:a16="http://schemas.microsoft.com/office/drawing/2014/main" id="{F51881EF-07EB-3BE8-CA51-EC973AF70671}"/>
              </a:ext>
              <a:ext uri="{C183D7F6-B498-43B3-948B-1728B52AA6E4}">
                <adec:decorative xmlns:adec="http://schemas.microsoft.com/office/drawing/2017/decorative" val="1"/>
              </a:ext>
            </a:extLst>
          </p:cNvPr>
          <p:cNvGrpSpPr/>
          <p:nvPr/>
        </p:nvGrpSpPr>
        <p:grpSpPr>
          <a:xfrm>
            <a:off x="1143796" y="3498279"/>
            <a:ext cx="139165" cy="1009607"/>
            <a:chOff x="1540495" y="3627256"/>
            <a:chExt cx="139165" cy="1009607"/>
          </a:xfrm>
        </p:grpSpPr>
        <p:sp>
          <p:nvSpPr>
            <p:cNvPr id="35" name="Graphic 69">
              <a:extLst>
                <a:ext uri="{FF2B5EF4-FFF2-40B4-BE49-F238E27FC236}">
                  <a16:creationId xmlns:a16="http://schemas.microsoft.com/office/drawing/2014/main" id="{B05DCB9C-7F8C-FE19-5822-2A42308D613A}"/>
                </a:ext>
              </a:extLst>
            </p:cNvPr>
            <p:cNvSpPr/>
            <p:nvPr/>
          </p:nvSpPr>
          <p:spPr>
            <a:xfrm>
              <a:off x="1540495" y="3627256"/>
              <a:ext cx="139165" cy="139165"/>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36" name="Graphic 69">
              <a:extLst>
                <a:ext uri="{FF2B5EF4-FFF2-40B4-BE49-F238E27FC236}">
                  <a16:creationId xmlns:a16="http://schemas.microsoft.com/office/drawing/2014/main" id="{BCDF6979-64D3-6A76-F3DF-4A02483D3880}"/>
                </a:ext>
              </a:extLst>
            </p:cNvPr>
            <p:cNvSpPr/>
            <p:nvPr/>
          </p:nvSpPr>
          <p:spPr>
            <a:xfrm>
              <a:off x="1540495" y="3915016"/>
              <a:ext cx="139165" cy="139165"/>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37" name="Graphic 69">
              <a:extLst>
                <a:ext uri="{FF2B5EF4-FFF2-40B4-BE49-F238E27FC236}">
                  <a16:creationId xmlns:a16="http://schemas.microsoft.com/office/drawing/2014/main" id="{A6DDEE3E-0D5E-6CA7-2D99-EB4BD6C51BBF}"/>
                </a:ext>
              </a:extLst>
            </p:cNvPr>
            <p:cNvSpPr/>
            <p:nvPr/>
          </p:nvSpPr>
          <p:spPr>
            <a:xfrm>
              <a:off x="1540495" y="4206427"/>
              <a:ext cx="139165" cy="139165"/>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38" name="Graphic 69">
              <a:extLst>
                <a:ext uri="{FF2B5EF4-FFF2-40B4-BE49-F238E27FC236}">
                  <a16:creationId xmlns:a16="http://schemas.microsoft.com/office/drawing/2014/main" id="{1C04CDAC-D54A-43D0-17A5-08476F463DF5}"/>
                </a:ext>
              </a:extLst>
            </p:cNvPr>
            <p:cNvSpPr/>
            <p:nvPr/>
          </p:nvSpPr>
          <p:spPr>
            <a:xfrm>
              <a:off x="1540495" y="4497698"/>
              <a:ext cx="139165" cy="139165"/>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grpSp>
      <p:sp>
        <p:nvSpPr>
          <p:cNvPr id="34" name="TextBox 33">
            <a:extLst>
              <a:ext uri="{FF2B5EF4-FFF2-40B4-BE49-F238E27FC236}">
                <a16:creationId xmlns:a16="http://schemas.microsoft.com/office/drawing/2014/main" id="{953573E0-006C-754C-D63F-36E9FCC32E89}"/>
              </a:ext>
            </a:extLst>
          </p:cNvPr>
          <p:cNvSpPr txBox="1"/>
          <p:nvPr/>
        </p:nvSpPr>
        <p:spPr>
          <a:xfrm>
            <a:off x="1409474" y="3460886"/>
            <a:ext cx="2696880" cy="1092607"/>
          </a:xfrm>
          <a:prstGeom prst="rect">
            <a:avLst/>
          </a:prstGeom>
          <a:noFill/>
        </p:spPr>
        <p:txBody>
          <a:bodyPr wrap="square" lIns="0" tIns="0" rIns="0" bIns="0" rtlCol="0" anchor="t">
            <a:spAutoFit/>
          </a:bodyPr>
          <a:lstStyle/>
          <a:p>
            <a:pPr marL="0" marR="0" lvl="0" indent="0" algn="l" defTabSz="914367" rtl="0" eaLnBrk="1" fontAlgn="auto" latinLnBrk="0" hangingPunct="1">
              <a:lnSpc>
                <a:spcPct val="100000"/>
              </a:lnSpc>
              <a:spcBef>
                <a:spcPct val="0"/>
              </a:spcBef>
              <a:spcAft>
                <a:spcPts val="60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Executive sponsorship</a:t>
            </a:r>
          </a:p>
          <a:p>
            <a:pPr marL="0" marR="0" lvl="0" indent="0" algn="l" defTabSz="914367" rtl="0" eaLnBrk="1" fontAlgn="auto" latinLnBrk="0" hangingPunct="1">
              <a:lnSpc>
                <a:spcPct val="100000"/>
              </a:lnSpc>
              <a:spcBef>
                <a:spcPct val="0"/>
              </a:spcBef>
              <a:spcAft>
                <a:spcPts val="60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Align AI to business strategy</a:t>
            </a:r>
          </a:p>
          <a:p>
            <a:pPr marL="0" marR="0" lvl="0" indent="0" algn="l" defTabSz="914367" rtl="0" eaLnBrk="1" fontAlgn="auto" latinLnBrk="0" hangingPunct="1">
              <a:lnSpc>
                <a:spcPct val="100000"/>
              </a:lnSpc>
              <a:spcBef>
                <a:spcPct val="0"/>
              </a:spcBef>
              <a:spcAft>
                <a:spcPts val="60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Providing clarity and prioritization</a:t>
            </a:r>
          </a:p>
          <a:p>
            <a:pPr marL="0" marR="0" lvl="0" indent="0" algn="l" defTabSz="914367" rtl="0" eaLnBrk="1" fontAlgn="auto" latinLnBrk="0" hangingPunct="1">
              <a:lnSpc>
                <a:spcPct val="100000"/>
              </a:lnSpc>
              <a:spcBef>
                <a:spcPct val="0"/>
              </a:spcBef>
              <a:spcAft>
                <a:spcPts val="600"/>
              </a:spcAft>
              <a:buClrTx/>
              <a:buSzTx/>
              <a:buFontTx/>
              <a:buNone/>
              <a:tabLst/>
              <a:defRPr/>
            </a:pPr>
            <a:r>
              <a:rPr lang="en-US" sz="1400" b="1">
                <a:solidFill>
                  <a:srgbClr val="000000"/>
                </a:solidFill>
                <a:latin typeface="Segoe UI Semibold" panose="020B0502040204020203" pitchFamily="34" charset="0"/>
                <a:cs typeface="Segoe UI Semibold" panose="020B0502040204020203" pitchFamily="34" charset="0"/>
              </a:rPr>
              <a:t>Best practice: </a:t>
            </a:r>
            <a:r>
              <a:rPr kumimoji="0" lang="en-US" sz="1400" b="0" i="0" u="none" strike="noStrike" kern="1200" cap="none" spc="0" normalizeH="0" baseline="0" noProof="0">
                <a:ln>
                  <a:noFill/>
                </a:ln>
                <a:solidFill>
                  <a:srgbClr val="000000"/>
                </a:solidFill>
                <a:effectLst/>
                <a:uLnTx/>
                <a:uFillTx/>
                <a:latin typeface="Segoe UI"/>
                <a:ea typeface="+mn-ea"/>
                <a:cs typeface="Segoe UI"/>
              </a:rPr>
              <a:t>AI Council</a:t>
            </a:r>
          </a:p>
        </p:txBody>
      </p:sp>
      <p:sp>
        <p:nvSpPr>
          <p:cNvPr id="12" name="TextBox 11">
            <a:extLst>
              <a:ext uri="{FF2B5EF4-FFF2-40B4-BE49-F238E27FC236}">
                <a16:creationId xmlns:a16="http://schemas.microsoft.com/office/drawing/2014/main" id="{06E03EFD-E197-7614-C36E-8063C814A69F}"/>
              </a:ext>
            </a:extLst>
          </p:cNvPr>
          <p:cNvSpPr txBox="1"/>
          <p:nvPr/>
        </p:nvSpPr>
        <p:spPr>
          <a:xfrm>
            <a:off x="4605747" y="2326971"/>
            <a:ext cx="2584193" cy="369332"/>
          </a:xfrm>
          <a:prstGeom prst="rect">
            <a:avLst/>
          </a:prstGeom>
          <a:noFill/>
        </p:spPr>
        <p:txBody>
          <a:bodyPr wrap="square" lIns="0" tIns="0" rIns="0" bIns="0" rtlCol="0" anchor="t">
            <a:spAutoFit/>
          </a:bodyPr>
          <a:lstStyle/>
          <a:p>
            <a:pPr marL="0" marR="0" lvl="0" indent="0" algn="l" defTabSz="914367" rtl="0" eaLnBrk="1" fontAlgn="auto" latinLnBrk="0" hangingPunct="1">
              <a:lnSpc>
                <a:spcPct val="100000"/>
              </a:lnSpc>
              <a:spcBef>
                <a:spcPct val="0"/>
              </a:spcBef>
              <a:spcAft>
                <a:spcPct val="0"/>
              </a:spcAft>
              <a:buClrTx/>
              <a:buSzTx/>
              <a:buFontTx/>
              <a:buNone/>
              <a:tabLst/>
              <a:defRPr/>
            </a:pPr>
            <a:r>
              <a:rPr kumimoji="0" lang="en-US" sz="2400" b="1" i="0" u="none" strike="noStrike" kern="1200" cap="none" spc="-50" normalizeH="0" baseline="0" noProof="0">
                <a:ln>
                  <a:noFill/>
                </a:ln>
                <a:solidFill>
                  <a:srgbClr val="8661C5"/>
                </a:solidFill>
                <a:effectLst/>
                <a:uLnTx/>
                <a:uFillTx/>
                <a:latin typeface="Segoe UI Semibold"/>
                <a:ea typeface="+mn-ea"/>
                <a:cs typeface="Segoe UI Semibold"/>
              </a:rPr>
              <a:t>Human change</a:t>
            </a:r>
          </a:p>
        </p:txBody>
      </p:sp>
      <p:sp>
        <p:nvSpPr>
          <p:cNvPr id="41" name="TextBox 40">
            <a:extLst>
              <a:ext uri="{FF2B5EF4-FFF2-40B4-BE49-F238E27FC236}">
                <a16:creationId xmlns:a16="http://schemas.microsoft.com/office/drawing/2014/main" id="{78C47224-8FA2-A65F-1447-CA6EAFFDE944}"/>
              </a:ext>
            </a:extLst>
          </p:cNvPr>
          <p:cNvSpPr txBox="1"/>
          <p:nvPr/>
        </p:nvSpPr>
        <p:spPr>
          <a:xfrm>
            <a:off x="4584514" y="2850026"/>
            <a:ext cx="3372524" cy="430887"/>
          </a:xfrm>
          <a:prstGeom prst="rect">
            <a:avLst/>
          </a:prstGeom>
          <a:noFill/>
        </p:spPr>
        <p:txBody>
          <a:bodyPr wrap="square" lIns="0" tIns="0" rIns="0" bIns="0" rtlCol="0" anchor="t">
            <a:spAutoFit/>
          </a:bodyPr>
          <a:lstStyle/>
          <a:p>
            <a:pPr marL="0" marR="0" lvl="0" indent="0" algn="l" defTabSz="914367" rtl="0" eaLnBrk="1" fontAlgn="auto"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Manage the human transformation with robust user enablement programs</a:t>
            </a:r>
          </a:p>
        </p:txBody>
      </p:sp>
      <p:sp>
        <p:nvSpPr>
          <p:cNvPr id="43" name="TextBox 42">
            <a:extLst>
              <a:ext uri="{FF2B5EF4-FFF2-40B4-BE49-F238E27FC236}">
                <a16:creationId xmlns:a16="http://schemas.microsoft.com/office/drawing/2014/main" id="{9EEA1170-0FB1-8349-5E5B-922DEF37BA94}"/>
              </a:ext>
            </a:extLst>
          </p:cNvPr>
          <p:cNvSpPr txBox="1"/>
          <p:nvPr/>
        </p:nvSpPr>
        <p:spPr>
          <a:xfrm>
            <a:off x="4857386" y="3460886"/>
            <a:ext cx="2761731" cy="1308050"/>
          </a:xfrm>
          <a:prstGeom prst="rect">
            <a:avLst/>
          </a:prstGeom>
          <a:noFill/>
        </p:spPr>
        <p:txBody>
          <a:bodyPr wrap="square" lIns="0" tIns="0" rIns="0" bIns="0" rtlCol="0" anchor="t">
            <a:spAutoFit/>
          </a:bodyPr>
          <a:lstStyle/>
          <a:p>
            <a:pPr marL="0" marR="0" lvl="0" indent="0" algn="l" defTabSz="914367" rtl="0" eaLnBrk="1" fontAlgn="auto" latinLnBrk="0" hangingPunct="1">
              <a:lnSpc>
                <a:spcPct val="100000"/>
              </a:lnSpc>
              <a:spcBef>
                <a:spcPct val="0"/>
              </a:spcBef>
              <a:spcAft>
                <a:spcPts val="60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User enablement program</a:t>
            </a:r>
          </a:p>
          <a:p>
            <a:pPr marL="0" marR="0" lvl="0" indent="0" algn="l" defTabSz="914367" rtl="0" eaLnBrk="1" fontAlgn="auto" latinLnBrk="0" hangingPunct="1">
              <a:lnSpc>
                <a:spcPct val="100000"/>
              </a:lnSpc>
              <a:spcBef>
                <a:spcPct val="0"/>
              </a:spcBef>
              <a:spcAft>
                <a:spcPts val="60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Communications and community</a:t>
            </a:r>
          </a:p>
          <a:p>
            <a:pPr marL="0" marR="0" lvl="0" indent="0" algn="l" defTabSz="914367" rtl="0" eaLnBrk="1" fontAlgn="auto" latinLnBrk="0" hangingPunct="1">
              <a:lnSpc>
                <a:spcPct val="100000"/>
              </a:lnSpc>
              <a:spcBef>
                <a:spcPct val="0"/>
              </a:spcBef>
              <a:spcAft>
                <a:spcPts val="60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Skilling and training</a:t>
            </a:r>
          </a:p>
          <a:p>
            <a:pPr defTabSz="914367">
              <a:spcBef>
                <a:spcPct val="0"/>
              </a:spcBef>
              <a:spcAft>
                <a:spcPts val="600"/>
              </a:spcAft>
              <a:defRPr/>
            </a:pPr>
            <a:r>
              <a:rPr lang="en-US" sz="1400" b="1">
                <a:solidFill>
                  <a:srgbClr val="000000"/>
                </a:solidFill>
                <a:latin typeface="Segoe UI Semibold" panose="020B0502040204020203" pitchFamily="34" charset="0"/>
                <a:cs typeface="Segoe UI Semibold" panose="020B0502040204020203" pitchFamily="34" charset="0"/>
              </a:rPr>
              <a:t>Best practice: </a:t>
            </a:r>
            <a:r>
              <a:rPr lang="en-US" sz="1400">
                <a:solidFill>
                  <a:srgbClr val="000000"/>
                </a:solidFill>
                <a:latin typeface="Segoe UI"/>
                <a:cs typeface="Segoe UI"/>
              </a:rPr>
              <a:t>Community of Practice and Copilot Dashboard</a:t>
            </a:r>
            <a:endParaRPr kumimoji="0" lang="en-US" sz="1400" b="0" i="0" u="none" strike="noStrike" kern="1200" cap="none" spc="0" normalizeH="0" baseline="0" noProof="0">
              <a:ln>
                <a:noFill/>
              </a:ln>
              <a:solidFill>
                <a:srgbClr val="000000"/>
              </a:solidFill>
              <a:effectLst/>
              <a:uLnTx/>
              <a:uFillTx/>
              <a:latin typeface="Segoe UI"/>
              <a:ea typeface="+mn-ea"/>
              <a:cs typeface="Segoe UI"/>
            </a:endParaRPr>
          </a:p>
        </p:txBody>
      </p:sp>
      <p:sp>
        <p:nvSpPr>
          <p:cNvPr id="13" name="Freeform 12">
            <a:extLst>
              <a:ext uri="{FF2B5EF4-FFF2-40B4-BE49-F238E27FC236}">
                <a16:creationId xmlns:a16="http://schemas.microsoft.com/office/drawing/2014/main" id="{81F2D129-2A72-E8D7-4493-F3256259A794}"/>
              </a:ext>
              <a:ext uri="{C183D7F6-B498-43B3-948B-1728B52AA6E4}">
                <adec:decorative xmlns:adec="http://schemas.microsoft.com/office/drawing/2017/decorative" val="1"/>
              </a:ext>
            </a:extLst>
          </p:cNvPr>
          <p:cNvSpPr/>
          <p:nvPr/>
        </p:nvSpPr>
        <p:spPr>
          <a:xfrm>
            <a:off x="4605747" y="1800737"/>
            <a:ext cx="427508" cy="427363"/>
          </a:xfrm>
          <a:custGeom>
            <a:avLst/>
            <a:gdLst>
              <a:gd name="connsiteX0" fmla="*/ 361515 w 427508"/>
              <a:gd name="connsiteY0" fmla="*/ 294843 h 427363"/>
              <a:gd name="connsiteX1" fmla="*/ 372147 w 427508"/>
              <a:gd name="connsiteY1" fmla="*/ 299692 h 427363"/>
              <a:gd name="connsiteX2" fmla="*/ 423042 w 427508"/>
              <a:gd name="connsiteY2" fmla="*/ 350628 h 427363"/>
              <a:gd name="connsiteX3" fmla="*/ 423042 w 427508"/>
              <a:gd name="connsiteY3" fmla="*/ 372208 h 427363"/>
              <a:gd name="connsiteX4" fmla="*/ 372147 w 427508"/>
              <a:gd name="connsiteY4" fmla="*/ 423063 h 427363"/>
              <a:gd name="connsiteX5" fmla="*/ 351328 w 427508"/>
              <a:gd name="connsiteY5" fmla="*/ 423063 h 427363"/>
              <a:gd name="connsiteX6" fmla="*/ 350567 w 427508"/>
              <a:gd name="connsiteY6" fmla="*/ 401483 h 427363"/>
              <a:gd name="connsiteX7" fmla="*/ 375404 w 427508"/>
              <a:gd name="connsiteY7" fmla="*/ 376646 h 427363"/>
              <a:gd name="connsiteX8" fmla="*/ 235340 w 427508"/>
              <a:gd name="connsiteY8" fmla="*/ 376646 h 427363"/>
              <a:gd name="connsiteX9" fmla="*/ 260177 w 427508"/>
              <a:gd name="connsiteY9" fmla="*/ 401483 h 427363"/>
              <a:gd name="connsiteX10" fmla="*/ 260187 w 427508"/>
              <a:gd name="connsiteY10" fmla="*/ 422698 h 427363"/>
              <a:gd name="connsiteX11" fmla="*/ 238597 w 427508"/>
              <a:gd name="connsiteY11" fmla="*/ 423083 h 427363"/>
              <a:gd name="connsiteX12" fmla="*/ 187702 w 427508"/>
              <a:gd name="connsiteY12" fmla="*/ 372188 h 427363"/>
              <a:gd name="connsiteX13" fmla="*/ 187702 w 427508"/>
              <a:gd name="connsiteY13" fmla="*/ 350608 h 427363"/>
              <a:gd name="connsiteX14" fmla="*/ 238597 w 427508"/>
              <a:gd name="connsiteY14" fmla="*/ 299713 h 427363"/>
              <a:gd name="connsiteX15" fmla="*/ 259416 w 427508"/>
              <a:gd name="connsiteY15" fmla="*/ 299713 h 427363"/>
              <a:gd name="connsiteX16" fmla="*/ 260177 w 427508"/>
              <a:gd name="connsiteY16" fmla="*/ 321292 h 427363"/>
              <a:gd name="connsiteX17" fmla="*/ 260197 w 427508"/>
              <a:gd name="connsiteY17" fmla="*/ 321272 h 427363"/>
              <a:gd name="connsiteX18" fmla="*/ 235360 w 427508"/>
              <a:gd name="connsiteY18" fmla="*/ 346109 h 427363"/>
              <a:gd name="connsiteX19" fmla="*/ 375363 w 427508"/>
              <a:gd name="connsiteY19" fmla="*/ 346109 h 427363"/>
              <a:gd name="connsiteX20" fmla="*/ 350567 w 427508"/>
              <a:gd name="connsiteY20" fmla="*/ 321272 h 427363"/>
              <a:gd name="connsiteX21" fmla="*/ 349806 w 427508"/>
              <a:gd name="connsiteY21" fmla="*/ 320511 h 427363"/>
              <a:gd name="connsiteX22" fmla="*/ 350567 w 427508"/>
              <a:gd name="connsiteY22" fmla="*/ 298931 h 427363"/>
              <a:gd name="connsiteX23" fmla="*/ 361515 w 427508"/>
              <a:gd name="connsiteY23" fmla="*/ 294843 h 427363"/>
              <a:gd name="connsiteX24" fmla="*/ 45785 w 427508"/>
              <a:gd name="connsiteY24" fmla="*/ 244196 h 427363"/>
              <a:gd name="connsiteX25" fmla="*/ 279924 w 427508"/>
              <a:gd name="connsiteY25" fmla="*/ 244196 h 427363"/>
              <a:gd name="connsiteX26" fmla="*/ 325730 w 427508"/>
              <a:gd name="connsiteY26" fmla="*/ 289961 h 427363"/>
              <a:gd name="connsiteX27" fmla="*/ 325730 w 427508"/>
              <a:gd name="connsiteY27" fmla="*/ 290001 h 427363"/>
              <a:gd name="connsiteX28" fmla="*/ 325730 w 427508"/>
              <a:gd name="connsiteY28" fmla="*/ 308690 h 427363"/>
              <a:gd name="connsiteX29" fmla="*/ 323083 w 427508"/>
              <a:gd name="connsiteY29" fmla="*/ 325710 h 427363"/>
              <a:gd name="connsiteX30" fmla="*/ 281655 w 427508"/>
              <a:gd name="connsiteY30" fmla="*/ 325710 h 427363"/>
              <a:gd name="connsiteX31" fmla="*/ 264507 w 427508"/>
              <a:gd name="connsiteY31" fmla="*/ 278334 h 427363"/>
              <a:gd name="connsiteX32" fmla="*/ 224204 w 427508"/>
              <a:gd name="connsiteY32" fmla="*/ 285401 h 427363"/>
              <a:gd name="connsiteX33" fmla="*/ 173309 w 427508"/>
              <a:gd name="connsiteY33" fmla="*/ 336255 h 427363"/>
              <a:gd name="connsiteX34" fmla="*/ 173266 w 427508"/>
              <a:gd name="connsiteY34" fmla="*/ 386639 h 427363"/>
              <a:gd name="connsiteX35" fmla="*/ 173309 w 427508"/>
              <a:gd name="connsiteY35" fmla="*/ 386682 h 427363"/>
              <a:gd name="connsiteX36" fmla="*/ 192344 w 427508"/>
              <a:gd name="connsiteY36" fmla="*/ 405676 h 427363"/>
              <a:gd name="connsiteX37" fmla="*/ 162784 w 427508"/>
              <a:gd name="connsiteY37" fmla="*/ 407101 h 427363"/>
              <a:gd name="connsiteX38" fmla="*/ 10383 w 427508"/>
              <a:gd name="connsiteY38" fmla="*/ 341202 h 427363"/>
              <a:gd name="connsiteX39" fmla="*/ 0 w 427508"/>
              <a:gd name="connsiteY39" fmla="*/ 308711 h 427363"/>
              <a:gd name="connsiteX40" fmla="*/ 0 w 427508"/>
              <a:gd name="connsiteY40" fmla="*/ 289981 h 427363"/>
              <a:gd name="connsiteX41" fmla="*/ 45785 w 427508"/>
              <a:gd name="connsiteY41" fmla="*/ 244196 h 427363"/>
              <a:gd name="connsiteX42" fmla="*/ 162784 w 427508"/>
              <a:gd name="connsiteY42" fmla="*/ 0 h 427363"/>
              <a:gd name="connsiteX43" fmla="*/ 264574 w 427508"/>
              <a:gd name="connsiteY43" fmla="*/ 101791 h 427363"/>
              <a:gd name="connsiteX44" fmla="*/ 162784 w 427508"/>
              <a:gd name="connsiteY44" fmla="*/ 203581 h 427363"/>
              <a:gd name="connsiteX45" fmla="*/ 60993 w 427508"/>
              <a:gd name="connsiteY45" fmla="*/ 101791 h 427363"/>
              <a:gd name="connsiteX46" fmla="*/ 162784 w 427508"/>
              <a:gd name="connsiteY46" fmla="*/ 0 h 42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27508" h="427363">
                <a:moveTo>
                  <a:pt x="361515" y="294843"/>
                </a:moveTo>
                <a:cubicBezTo>
                  <a:pt x="365420" y="294981"/>
                  <a:pt x="369273" y="296608"/>
                  <a:pt x="372147" y="299692"/>
                </a:cubicBezTo>
                <a:lnTo>
                  <a:pt x="423042" y="350628"/>
                </a:lnTo>
                <a:cubicBezTo>
                  <a:pt x="428997" y="356589"/>
                  <a:pt x="428997" y="366247"/>
                  <a:pt x="423042" y="372208"/>
                </a:cubicBezTo>
                <a:lnTo>
                  <a:pt x="372147" y="423063"/>
                </a:lnTo>
                <a:cubicBezTo>
                  <a:pt x="366284" y="428527"/>
                  <a:pt x="357192" y="428527"/>
                  <a:pt x="351328" y="423063"/>
                </a:cubicBezTo>
                <a:cubicBezTo>
                  <a:pt x="345160" y="417314"/>
                  <a:pt x="344818" y="407652"/>
                  <a:pt x="350567" y="401483"/>
                </a:cubicBezTo>
                <a:lnTo>
                  <a:pt x="375404" y="376646"/>
                </a:lnTo>
                <a:lnTo>
                  <a:pt x="235340" y="376646"/>
                </a:lnTo>
                <a:lnTo>
                  <a:pt x="260177" y="401483"/>
                </a:lnTo>
                <a:cubicBezTo>
                  <a:pt x="265896" y="407397"/>
                  <a:pt x="265900" y="416778"/>
                  <a:pt x="260187" y="422698"/>
                </a:cubicBezTo>
                <a:cubicBezTo>
                  <a:pt x="254332" y="428765"/>
                  <a:pt x="244666" y="428938"/>
                  <a:pt x="238597" y="423083"/>
                </a:cubicBezTo>
                <a:lnTo>
                  <a:pt x="187702" y="372188"/>
                </a:lnTo>
                <a:cubicBezTo>
                  <a:pt x="181747" y="366227"/>
                  <a:pt x="181747" y="356569"/>
                  <a:pt x="187702" y="350608"/>
                </a:cubicBezTo>
                <a:lnTo>
                  <a:pt x="238597" y="299713"/>
                </a:lnTo>
                <a:cubicBezTo>
                  <a:pt x="244461" y="294249"/>
                  <a:pt x="253552" y="294249"/>
                  <a:pt x="259416" y="299713"/>
                </a:cubicBezTo>
                <a:cubicBezTo>
                  <a:pt x="265584" y="305462"/>
                  <a:pt x="265926" y="315124"/>
                  <a:pt x="260177" y="321292"/>
                </a:cubicBezTo>
                <a:lnTo>
                  <a:pt x="260197" y="321272"/>
                </a:lnTo>
                <a:lnTo>
                  <a:pt x="235360" y="346109"/>
                </a:lnTo>
                <a:lnTo>
                  <a:pt x="375363" y="346109"/>
                </a:lnTo>
                <a:lnTo>
                  <a:pt x="350567" y="321272"/>
                </a:lnTo>
                <a:cubicBezTo>
                  <a:pt x="350304" y="321028"/>
                  <a:pt x="350050" y="320773"/>
                  <a:pt x="349806" y="320511"/>
                </a:cubicBezTo>
                <a:cubicBezTo>
                  <a:pt x="344057" y="314340"/>
                  <a:pt x="344399" y="304680"/>
                  <a:pt x="350567" y="298931"/>
                </a:cubicBezTo>
                <a:cubicBezTo>
                  <a:pt x="353652" y="296057"/>
                  <a:pt x="357609" y="294705"/>
                  <a:pt x="361515" y="294843"/>
                </a:cubicBezTo>
                <a:close/>
                <a:moveTo>
                  <a:pt x="45785" y="244196"/>
                </a:moveTo>
                <a:lnTo>
                  <a:pt x="279924" y="244196"/>
                </a:lnTo>
                <a:cubicBezTo>
                  <a:pt x="305211" y="244183"/>
                  <a:pt x="325718" y="264674"/>
                  <a:pt x="325730" y="289961"/>
                </a:cubicBezTo>
                <a:cubicBezTo>
                  <a:pt x="325730" y="289975"/>
                  <a:pt x="325730" y="289987"/>
                  <a:pt x="325730" y="290001"/>
                </a:cubicBezTo>
                <a:lnTo>
                  <a:pt x="325730" y="308690"/>
                </a:lnTo>
                <a:cubicBezTo>
                  <a:pt x="325730" y="314492"/>
                  <a:pt x="324814" y="320233"/>
                  <a:pt x="323083" y="325710"/>
                </a:cubicBezTo>
                <a:lnTo>
                  <a:pt x="281655" y="325710"/>
                </a:lnTo>
                <a:cubicBezTo>
                  <a:pt x="290002" y="307892"/>
                  <a:pt x="282324" y="286681"/>
                  <a:pt x="264507" y="278334"/>
                </a:cubicBezTo>
                <a:cubicBezTo>
                  <a:pt x="250924" y="271970"/>
                  <a:pt x="234811" y="274796"/>
                  <a:pt x="224204" y="285401"/>
                </a:cubicBezTo>
                <a:lnTo>
                  <a:pt x="173309" y="336255"/>
                </a:lnTo>
                <a:cubicBezTo>
                  <a:pt x="159384" y="350156"/>
                  <a:pt x="159364" y="372715"/>
                  <a:pt x="173266" y="386639"/>
                </a:cubicBezTo>
                <a:cubicBezTo>
                  <a:pt x="173280" y="386654"/>
                  <a:pt x="173294" y="386668"/>
                  <a:pt x="173309" y="386682"/>
                </a:cubicBezTo>
                <a:lnTo>
                  <a:pt x="192344" y="405676"/>
                </a:lnTo>
                <a:cubicBezTo>
                  <a:pt x="182877" y="406613"/>
                  <a:pt x="173044" y="407101"/>
                  <a:pt x="162784" y="407101"/>
                </a:cubicBezTo>
                <a:cubicBezTo>
                  <a:pt x="93159" y="407101"/>
                  <a:pt x="41795" y="385257"/>
                  <a:pt x="10383" y="341202"/>
                </a:cubicBezTo>
                <a:cubicBezTo>
                  <a:pt x="3626" y="331715"/>
                  <a:pt x="-3" y="320358"/>
                  <a:pt x="0" y="308711"/>
                </a:cubicBezTo>
                <a:lnTo>
                  <a:pt x="0" y="289981"/>
                </a:lnTo>
                <a:cubicBezTo>
                  <a:pt x="0" y="264694"/>
                  <a:pt x="20499" y="244196"/>
                  <a:pt x="45785" y="244196"/>
                </a:cubicBezTo>
                <a:close/>
                <a:moveTo>
                  <a:pt x="162784" y="0"/>
                </a:moveTo>
                <a:cubicBezTo>
                  <a:pt x="219000" y="0"/>
                  <a:pt x="264574" y="45573"/>
                  <a:pt x="264574" y="101791"/>
                </a:cubicBezTo>
                <a:cubicBezTo>
                  <a:pt x="264574" y="158008"/>
                  <a:pt x="219000" y="203581"/>
                  <a:pt x="162784" y="203581"/>
                </a:cubicBezTo>
                <a:cubicBezTo>
                  <a:pt x="106566" y="203581"/>
                  <a:pt x="60993" y="158008"/>
                  <a:pt x="60993" y="101791"/>
                </a:cubicBezTo>
                <a:cubicBezTo>
                  <a:pt x="60993" y="45573"/>
                  <a:pt x="106566" y="0"/>
                  <a:pt x="162784" y="0"/>
                </a:cubicBezTo>
                <a:close/>
              </a:path>
            </a:pathLst>
          </a:custGeom>
          <a:gradFill flip="none" rotWithShape="1">
            <a:gsLst>
              <a:gs pos="52000">
                <a:srgbClr val="818EFF"/>
              </a:gs>
              <a:gs pos="97000">
                <a:srgbClr val="D660FF"/>
              </a:gs>
              <a:gs pos="3000">
                <a:srgbClr val="2DB4FF"/>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sp>
        <p:nvSpPr>
          <p:cNvPr id="9" name="TextBox 8">
            <a:extLst>
              <a:ext uri="{FF2B5EF4-FFF2-40B4-BE49-F238E27FC236}">
                <a16:creationId xmlns:a16="http://schemas.microsoft.com/office/drawing/2014/main" id="{E6099722-63B0-1B10-6757-B05CD22B8E1C}"/>
              </a:ext>
            </a:extLst>
          </p:cNvPr>
          <p:cNvSpPr txBox="1"/>
          <p:nvPr/>
        </p:nvSpPr>
        <p:spPr>
          <a:xfrm>
            <a:off x="8211940" y="2325810"/>
            <a:ext cx="2584193" cy="369332"/>
          </a:xfrm>
          <a:prstGeom prst="rect">
            <a:avLst/>
          </a:prstGeom>
          <a:noFill/>
        </p:spPr>
        <p:txBody>
          <a:bodyPr wrap="square" lIns="0" tIns="0" rIns="0" bIns="0" rtlCol="0" anchor="t">
            <a:spAutoFit/>
          </a:bodyPr>
          <a:lstStyle/>
          <a:p>
            <a:pPr marL="0" marR="0" lvl="0" indent="0" algn="l" defTabSz="914367" rtl="0" eaLnBrk="1" fontAlgn="auto" latinLnBrk="0" hangingPunct="1">
              <a:lnSpc>
                <a:spcPct val="100000"/>
              </a:lnSpc>
              <a:spcBef>
                <a:spcPct val="0"/>
              </a:spcBef>
              <a:spcAft>
                <a:spcPct val="0"/>
              </a:spcAft>
              <a:buClrTx/>
              <a:buSzTx/>
              <a:buFontTx/>
              <a:buNone/>
              <a:tabLst/>
              <a:defRPr/>
            </a:pPr>
            <a:r>
              <a:rPr kumimoji="0" lang="en-US" sz="2400" b="1" i="0" u="none" strike="noStrike" kern="1200" cap="none" spc="-5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Technical readiness</a:t>
            </a:r>
          </a:p>
        </p:txBody>
      </p:sp>
      <p:sp>
        <p:nvSpPr>
          <p:cNvPr id="33" name="Graphic 21">
            <a:extLst>
              <a:ext uri="{FF2B5EF4-FFF2-40B4-BE49-F238E27FC236}">
                <a16:creationId xmlns:a16="http://schemas.microsoft.com/office/drawing/2014/main" id="{0CCFF3DB-797A-D892-686C-AB0FD42FBDAA}"/>
              </a:ext>
              <a:ext uri="{C183D7F6-B498-43B3-948B-1728B52AA6E4}">
                <adec:decorative xmlns:adec="http://schemas.microsoft.com/office/drawing/2017/decorative" val="1"/>
              </a:ext>
            </a:extLst>
          </p:cNvPr>
          <p:cNvSpPr/>
          <p:nvPr/>
        </p:nvSpPr>
        <p:spPr>
          <a:xfrm>
            <a:off x="8211940" y="1775807"/>
            <a:ext cx="458686" cy="454459"/>
          </a:xfrm>
          <a:custGeom>
            <a:avLst/>
            <a:gdLst>
              <a:gd name="connsiteX0" fmla="*/ 33055 w 458686"/>
              <a:gd name="connsiteY0" fmla="*/ 242402 h 454459"/>
              <a:gd name="connsiteX1" fmla="*/ 238193 w 458686"/>
              <a:gd name="connsiteY1" fmla="*/ 242402 h 454459"/>
              <a:gd name="connsiteX2" fmla="*/ 198329 w 458686"/>
              <a:gd name="connsiteY2" fmla="*/ 341566 h 454459"/>
              <a:gd name="connsiteX3" fmla="*/ 214614 w 458686"/>
              <a:gd name="connsiteY3" fmla="*/ 407963 h 454459"/>
              <a:gd name="connsiteX4" fmla="*/ 143238 w 458686"/>
              <a:gd name="connsiteY4" fmla="*/ 418694 h 454459"/>
              <a:gd name="connsiteX5" fmla="*/ 110 w 458686"/>
              <a:gd name="connsiteY5" fmla="*/ 324598 h 454459"/>
              <a:gd name="connsiteX6" fmla="*/ 0 w 458686"/>
              <a:gd name="connsiteY6" fmla="*/ 319530 h 454459"/>
              <a:gd name="connsiteX7" fmla="*/ 0 w 458686"/>
              <a:gd name="connsiteY7" fmla="*/ 275457 h 454459"/>
              <a:gd name="connsiteX8" fmla="*/ 29882 w 458686"/>
              <a:gd name="connsiteY8" fmla="*/ 242556 h 454459"/>
              <a:gd name="connsiteX9" fmla="*/ 33055 w 458686"/>
              <a:gd name="connsiteY9" fmla="*/ 242402 h 454459"/>
              <a:gd name="connsiteX10" fmla="*/ 418694 w 458686"/>
              <a:gd name="connsiteY10" fmla="*/ 121201 h 454459"/>
              <a:gd name="connsiteX11" fmla="*/ 341566 w 458686"/>
              <a:gd name="connsiteY11" fmla="*/ 198329 h 454459"/>
              <a:gd name="connsiteX12" fmla="*/ 264439 w 458686"/>
              <a:gd name="connsiteY12" fmla="*/ 121201 h 454459"/>
              <a:gd name="connsiteX13" fmla="*/ 341566 w 458686"/>
              <a:gd name="connsiteY13" fmla="*/ 44073 h 454459"/>
              <a:gd name="connsiteX14" fmla="*/ 418694 w 458686"/>
              <a:gd name="connsiteY14" fmla="*/ 121201 h 454459"/>
              <a:gd name="connsiteX15" fmla="*/ 143238 w 458686"/>
              <a:gd name="connsiteY15" fmla="*/ 0 h 454459"/>
              <a:gd name="connsiteX16" fmla="*/ 242402 w 458686"/>
              <a:gd name="connsiteY16" fmla="*/ 99164 h 454459"/>
              <a:gd name="connsiteX17" fmla="*/ 143238 w 458686"/>
              <a:gd name="connsiteY17" fmla="*/ 198329 h 454459"/>
              <a:gd name="connsiteX18" fmla="*/ 44073 w 458686"/>
              <a:gd name="connsiteY18" fmla="*/ 99164 h 454459"/>
              <a:gd name="connsiteX19" fmla="*/ 143238 w 458686"/>
              <a:gd name="connsiteY19" fmla="*/ 0 h 454459"/>
              <a:gd name="connsiteX20" fmla="*/ 270543 w 458686"/>
              <a:gd name="connsiteY20" fmla="*/ 263888 h 454459"/>
              <a:gd name="connsiteX21" fmla="*/ 240445 w 458686"/>
              <a:gd name="connsiteY21" fmla="*/ 318468 h 454459"/>
              <a:gd name="connsiteX22" fmla="*/ 238788 w 458686"/>
              <a:gd name="connsiteY22" fmla="*/ 318913 h 454459"/>
              <a:gd name="connsiteX23" fmla="*/ 225919 w 458686"/>
              <a:gd name="connsiteY23" fmla="*/ 322086 h 454459"/>
              <a:gd name="connsiteX24" fmla="*/ 226051 w 458686"/>
              <a:gd name="connsiteY24" fmla="*/ 361906 h 454459"/>
              <a:gd name="connsiteX25" fmla="*/ 237951 w 458686"/>
              <a:gd name="connsiteY25" fmla="*/ 364771 h 454459"/>
              <a:gd name="connsiteX26" fmla="*/ 270477 w 458686"/>
              <a:gd name="connsiteY26" fmla="*/ 417938 h 454459"/>
              <a:gd name="connsiteX27" fmla="*/ 269904 w 458686"/>
              <a:gd name="connsiteY27" fmla="*/ 420083 h 454459"/>
              <a:gd name="connsiteX28" fmla="*/ 265783 w 458686"/>
              <a:gd name="connsiteY28" fmla="*/ 434010 h 454459"/>
              <a:gd name="connsiteX29" fmla="*/ 298507 w 458686"/>
              <a:gd name="connsiteY29" fmla="*/ 454305 h 454459"/>
              <a:gd name="connsiteX30" fmla="*/ 309371 w 458686"/>
              <a:gd name="connsiteY30" fmla="*/ 442890 h 454459"/>
              <a:gd name="connsiteX31" fmla="*/ 371679 w 458686"/>
              <a:gd name="connsiteY31" fmla="*/ 441315 h 454459"/>
              <a:gd name="connsiteX32" fmla="*/ 373255 w 458686"/>
              <a:gd name="connsiteY32" fmla="*/ 442890 h 454459"/>
              <a:gd name="connsiteX33" fmla="*/ 384251 w 458686"/>
              <a:gd name="connsiteY33" fmla="*/ 454460 h 454459"/>
              <a:gd name="connsiteX34" fmla="*/ 416909 w 458686"/>
              <a:gd name="connsiteY34" fmla="*/ 434340 h 454459"/>
              <a:gd name="connsiteX35" fmla="*/ 412546 w 458686"/>
              <a:gd name="connsiteY35" fmla="*/ 419223 h 454459"/>
              <a:gd name="connsiteX36" fmla="*/ 442677 w 458686"/>
              <a:gd name="connsiteY36" fmla="*/ 364661 h 454459"/>
              <a:gd name="connsiteX37" fmla="*/ 444323 w 458686"/>
              <a:gd name="connsiteY37" fmla="*/ 364220 h 454459"/>
              <a:gd name="connsiteX38" fmla="*/ 457170 w 458686"/>
              <a:gd name="connsiteY38" fmla="*/ 361047 h 454459"/>
              <a:gd name="connsiteX39" fmla="*/ 457038 w 458686"/>
              <a:gd name="connsiteY39" fmla="*/ 321205 h 454459"/>
              <a:gd name="connsiteX40" fmla="*/ 445138 w 458686"/>
              <a:gd name="connsiteY40" fmla="*/ 318340 h 454459"/>
              <a:gd name="connsiteX41" fmla="*/ 412636 w 458686"/>
              <a:gd name="connsiteY41" fmla="*/ 265155 h 454459"/>
              <a:gd name="connsiteX42" fmla="*/ 413207 w 458686"/>
              <a:gd name="connsiteY42" fmla="*/ 263028 h 454459"/>
              <a:gd name="connsiteX43" fmla="*/ 417306 w 458686"/>
              <a:gd name="connsiteY43" fmla="*/ 249145 h 454459"/>
              <a:gd name="connsiteX44" fmla="*/ 384604 w 458686"/>
              <a:gd name="connsiteY44" fmla="*/ 228805 h 454459"/>
              <a:gd name="connsiteX45" fmla="*/ 373740 w 458686"/>
              <a:gd name="connsiteY45" fmla="*/ 240242 h 454459"/>
              <a:gd name="connsiteX46" fmla="*/ 311431 w 458686"/>
              <a:gd name="connsiteY46" fmla="*/ 241840 h 454459"/>
              <a:gd name="connsiteX47" fmla="*/ 309834 w 458686"/>
              <a:gd name="connsiteY47" fmla="*/ 240242 h 454459"/>
              <a:gd name="connsiteX48" fmla="*/ 298860 w 458686"/>
              <a:gd name="connsiteY48" fmla="*/ 228673 h 454459"/>
              <a:gd name="connsiteX49" fmla="*/ 266179 w 458686"/>
              <a:gd name="connsiteY49" fmla="*/ 248771 h 454459"/>
              <a:gd name="connsiteX50" fmla="*/ 270543 w 458686"/>
              <a:gd name="connsiteY50" fmla="*/ 263888 h 454459"/>
              <a:gd name="connsiteX51" fmla="*/ 341566 w 458686"/>
              <a:gd name="connsiteY51" fmla="*/ 374621 h 454459"/>
              <a:gd name="connsiteX52" fmla="*/ 309613 w 458686"/>
              <a:gd name="connsiteY52" fmla="*/ 341566 h 454459"/>
              <a:gd name="connsiteX53" fmla="*/ 341566 w 458686"/>
              <a:gd name="connsiteY53" fmla="*/ 308512 h 454459"/>
              <a:gd name="connsiteX54" fmla="*/ 373519 w 458686"/>
              <a:gd name="connsiteY54" fmla="*/ 341566 h 454459"/>
              <a:gd name="connsiteX55" fmla="*/ 341566 w 458686"/>
              <a:gd name="connsiteY55" fmla="*/ 374621 h 454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58686" h="454459">
                <a:moveTo>
                  <a:pt x="33055" y="242402"/>
                </a:moveTo>
                <a:lnTo>
                  <a:pt x="238193" y="242402"/>
                </a:lnTo>
                <a:cubicBezTo>
                  <a:pt x="212564" y="269049"/>
                  <a:pt x="198276" y="304596"/>
                  <a:pt x="198329" y="341566"/>
                </a:cubicBezTo>
                <a:cubicBezTo>
                  <a:pt x="198329" y="365520"/>
                  <a:pt x="204213" y="388108"/>
                  <a:pt x="214614" y="407963"/>
                </a:cubicBezTo>
                <a:cubicBezTo>
                  <a:pt x="191476" y="415675"/>
                  <a:pt x="165957" y="418694"/>
                  <a:pt x="143238" y="418694"/>
                </a:cubicBezTo>
                <a:cubicBezTo>
                  <a:pt x="83254" y="418694"/>
                  <a:pt x="3636" y="397627"/>
                  <a:pt x="110" y="324598"/>
                </a:cubicBezTo>
                <a:lnTo>
                  <a:pt x="0" y="319530"/>
                </a:lnTo>
                <a:lnTo>
                  <a:pt x="0" y="275457"/>
                </a:lnTo>
                <a:cubicBezTo>
                  <a:pt x="1" y="258431"/>
                  <a:pt x="12934" y="244191"/>
                  <a:pt x="29882" y="242556"/>
                </a:cubicBezTo>
                <a:lnTo>
                  <a:pt x="33055" y="242402"/>
                </a:lnTo>
                <a:close/>
                <a:moveTo>
                  <a:pt x="418694" y="121201"/>
                </a:moveTo>
                <a:cubicBezTo>
                  <a:pt x="418694" y="163798"/>
                  <a:pt x="384163" y="198329"/>
                  <a:pt x="341566" y="198329"/>
                </a:cubicBezTo>
                <a:cubicBezTo>
                  <a:pt x="298970" y="198329"/>
                  <a:pt x="264439" y="163798"/>
                  <a:pt x="264439" y="121201"/>
                </a:cubicBezTo>
                <a:cubicBezTo>
                  <a:pt x="264439" y="78604"/>
                  <a:pt x="298970" y="44073"/>
                  <a:pt x="341566" y="44073"/>
                </a:cubicBezTo>
                <a:cubicBezTo>
                  <a:pt x="384163" y="44073"/>
                  <a:pt x="418694" y="78604"/>
                  <a:pt x="418694" y="121201"/>
                </a:cubicBezTo>
                <a:close/>
                <a:moveTo>
                  <a:pt x="143238" y="0"/>
                </a:moveTo>
                <a:cubicBezTo>
                  <a:pt x="198005" y="0"/>
                  <a:pt x="242402" y="44397"/>
                  <a:pt x="242402" y="99164"/>
                </a:cubicBezTo>
                <a:cubicBezTo>
                  <a:pt x="242402" y="153931"/>
                  <a:pt x="198005" y="198329"/>
                  <a:pt x="143238" y="198329"/>
                </a:cubicBezTo>
                <a:cubicBezTo>
                  <a:pt x="88471" y="198329"/>
                  <a:pt x="44073" y="153931"/>
                  <a:pt x="44073" y="99164"/>
                </a:cubicBezTo>
                <a:cubicBezTo>
                  <a:pt x="44073" y="44397"/>
                  <a:pt x="88471" y="0"/>
                  <a:pt x="143238" y="0"/>
                </a:cubicBezTo>
                <a:close/>
                <a:moveTo>
                  <a:pt x="270543" y="263888"/>
                </a:moveTo>
                <a:cubicBezTo>
                  <a:pt x="277303" y="287271"/>
                  <a:pt x="263828" y="311707"/>
                  <a:pt x="240445" y="318468"/>
                </a:cubicBezTo>
                <a:cubicBezTo>
                  <a:pt x="239896" y="318626"/>
                  <a:pt x="239343" y="318776"/>
                  <a:pt x="238788" y="318913"/>
                </a:cubicBezTo>
                <a:lnTo>
                  <a:pt x="225919" y="322086"/>
                </a:lnTo>
                <a:cubicBezTo>
                  <a:pt x="223856" y="335284"/>
                  <a:pt x="223900" y="348724"/>
                  <a:pt x="226051" y="361906"/>
                </a:cubicBezTo>
                <a:lnTo>
                  <a:pt x="237951" y="364771"/>
                </a:lnTo>
                <a:cubicBezTo>
                  <a:pt x="261616" y="370472"/>
                  <a:pt x="276177" y="394276"/>
                  <a:pt x="270477" y="417938"/>
                </a:cubicBezTo>
                <a:cubicBezTo>
                  <a:pt x="270305" y="418659"/>
                  <a:pt x="270113" y="419373"/>
                  <a:pt x="269904" y="420083"/>
                </a:cubicBezTo>
                <a:lnTo>
                  <a:pt x="265783" y="434010"/>
                </a:lnTo>
                <a:cubicBezTo>
                  <a:pt x="275479" y="442516"/>
                  <a:pt x="286497" y="449413"/>
                  <a:pt x="298507" y="454305"/>
                </a:cubicBezTo>
                <a:lnTo>
                  <a:pt x="309371" y="442890"/>
                </a:lnTo>
                <a:cubicBezTo>
                  <a:pt x="326143" y="425250"/>
                  <a:pt x="354039" y="424545"/>
                  <a:pt x="371679" y="441315"/>
                </a:cubicBezTo>
                <a:cubicBezTo>
                  <a:pt x="372217" y="441826"/>
                  <a:pt x="372744" y="442353"/>
                  <a:pt x="373255" y="442890"/>
                </a:cubicBezTo>
                <a:lnTo>
                  <a:pt x="384251" y="454460"/>
                </a:lnTo>
                <a:cubicBezTo>
                  <a:pt x="396175" y="449605"/>
                  <a:pt x="407211" y="442807"/>
                  <a:pt x="416909" y="434340"/>
                </a:cubicBezTo>
                <a:lnTo>
                  <a:pt x="412546" y="419223"/>
                </a:lnTo>
                <a:cubicBezTo>
                  <a:pt x="405799" y="395836"/>
                  <a:pt x="419289" y="371408"/>
                  <a:pt x="442677" y="364661"/>
                </a:cubicBezTo>
                <a:cubicBezTo>
                  <a:pt x="443223" y="364504"/>
                  <a:pt x="443772" y="364357"/>
                  <a:pt x="444323" y="364220"/>
                </a:cubicBezTo>
                <a:lnTo>
                  <a:pt x="457170" y="361047"/>
                </a:lnTo>
                <a:cubicBezTo>
                  <a:pt x="459235" y="347842"/>
                  <a:pt x="459191" y="334396"/>
                  <a:pt x="457038" y="321205"/>
                </a:cubicBezTo>
                <a:lnTo>
                  <a:pt x="445138" y="318340"/>
                </a:lnTo>
                <a:cubicBezTo>
                  <a:pt x="421478" y="312628"/>
                  <a:pt x="406925" y="288818"/>
                  <a:pt x="412636" y="265155"/>
                </a:cubicBezTo>
                <a:cubicBezTo>
                  <a:pt x="412808" y="264443"/>
                  <a:pt x="413000" y="263733"/>
                  <a:pt x="413207" y="263028"/>
                </a:cubicBezTo>
                <a:lnTo>
                  <a:pt x="417306" y="249145"/>
                </a:lnTo>
                <a:cubicBezTo>
                  <a:pt x="407612" y="240595"/>
                  <a:pt x="396559" y="233722"/>
                  <a:pt x="384604" y="228805"/>
                </a:cubicBezTo>
                <a:lnTo>
                  <a:pt x="373740" y="240242"/>
                </a:lnTo>
                <a:cubicBezTo>
                  <a:pt x="356974" y="257889"/>
                  <a:pt x="329078" y="258605"/>
                  <a:pt x="311431" y="241840"/>
                </a:cubicBezTo>
                <a:cubicBezTo>
                  <a:pt x="310885" y="241322"/>
                  <a:pt x="310352" y="240789"/>
                  <a:pt x="309834" y="240242"/>
                </a:cubicBezTo>
                <a:lnTo>
                  <a:pt x="298860" y="228673"/>
                </a:lnTo>
                <a:cubicBezTo>
                  <a:pt x="286872" y="233521"/>
                  <a:pt x="275853" y="240353"/>
                  <a:pt x="266179" y="248771"/>
                </a:cubicBezTo>
                <a:lnTo>
                  <a:pt x="270543" y="263888"/>
                </a:lnTo>
                <a:close/>
                <a:moveTo>
                  <a:pt x="341566" y="374621"/>
                </a:moveTo>
                <a:cubicBezTo>
                  <a:pt x="323937" y="374621"/>
                  <a:pt x="309613" y="359813"/>
                  <a:pt x="309613" y="341566"/>
                </a:cubicBezTo>
                <a:cubicBezTo>
                  <a:pt x="309613" y="323298"/>
                  <a:pt x="323937" y="308512"/>
                  <a:pt x="341566" y="308512"/>
                </a:cubicBezTo>
                <a:cubicBezTo>
                  <a:pt x="359196" y="308512"/>
                  <a:pt x="373519" y="323298"/>
                  <a:pt x="373519" y="341566"/>
                </a:cubicBezTo>
                <a:cubicBezTo>
                  <a:pt x="373519" y="359813"/>
                  <a:pt x="359196" y="374621"/>
                  <a:pt x="341566" y="374621"/>
                </a:cubicBezTo>
                <a:close/>
              </a:path>
            </a:pathLst>
          </a:custGeom>
          <a:gradFill flip="none" rotWithShape="1">
            <a:gsLst>
              <a:gs pos="3000">
                <a:srgbClr val="818EFF"/>
              </a:gs>
              <a:gs pos="50000">
                <a:srgbClr val="D660FF"/>
              </a:gs>
              <a:gs pos="97000">
                <a:srgbClr val="FEA874"/>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sp>
        <p:nvSpPr>
          <p:cNvPr id="48" name="TextBox 47">
            <a:extLst>
              <a:ext uri="{FF2B5EF4-FFF2-40B4-BE49-F238E27FC236}">
                <a16:creationId xmlns:a16="http://schemas.microsoft.com/office/drawing/2014/main" id="{B77B9112-FF07-09F3-6FD8-8632A05F6188}"/>
              </a:ext>
            </a:extLst>
          </p:cNvPr>
          <p:cNvSpPr txBox="1"/>
          <p:nvPr/>
        </p:nvSpPr>
        <p:spPr>
          <a:xfrm>
            <a:off x="8252643" y="2855256"/>
            <a:ext cx="2588753" cy="430887"/>
          </a:xfrm>
          <a:prstGeom prst="rect">
            <a:avLst/>
          </a:prstGeom>
          <a:noFill/>
        </p:spPr>
        <p:txBody>
          <a:bodyPr wrap="square" lIns="0" tIns="0" rIns="0" bIns="0" rtlCol="0">
            <a:spAutoFit/>
          </a:bodyPr>
          <a:lstStyle/>
          <a:p>
            <a:pPr marL="0" marR="0" lvl="0" indent="0" algn="l" defTabSz="914367" rtl="0" eaLnBrk="1" fontAlgn="auto"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Build and iterate technical skills to deliver on business results</a:t>
            </a:r>
          </a:p>
        </p:txBody>
      </p:sp>
      <p:grpSp>
        <p:nvGrpSpPr>
          <p:cNvPr id="8" name="Group 7">
            <a:extLst>
              <a:ext uri="{FF2B5EF4-FFF2-40B4-BE49-F238E27FC236}">
                <a16:creationId xmlns:a16="http://schemas.microsoft.com/office/drawing/2014/main" id="{A395B715-682D-7AF5-B815-ECBBF21B8D7F}"/>
              </a:ext>
              <a:ext uri="{C183D7F6-B498-43B3-948B-1728B52AA6E4}">
                <adec:decorative xmlns:adec="http://schemas.microsoft.com/office/drawing/2017/decorative" val="1"/>
              </a:ext>
            </a:extLst>
          </p:cNvPr>
          <p:cNvGrpSpPr/>
          <p:nvPr/>
        </p:nvGrpSpPr>
        <p:grpSpPr>
          <a:xfrm>
            <a:off x="8211940" y="3498279"/>
            <a:ext cx="139165" cy="1219919"/>
            <a:chOff x="8199771" y="3627256"/>
            <a:chExt cx="139165" cy="1219919"/>
          </a:xfrm>
        </p:grpSpPr>
        <p:sp>
          <p:nvSpPr>
            <p:cNvPr id="51" name="Graphic 69">
              <a:extLst>
                <a:ext uri="{FF2B5EF4-FFF2-40B4-BE49-F238E27FC236}">
                  <a16:creationId xmlns:a16="http://schemas.microsoft.com/office/drawing/2014/main" id="{F8FA2459-A93A-97A8-6BC5-BBDE4684519E}"/>
                </a:ext>
              </a:extLst>
            </p:cNvPr>
            <p:cNvSpPr/>
            <p:nvPr/>
          </p:nvSpPr>
          <p:spPr>
            <a:xfrm>
              <a:off x="8199771" y="3627256"/>
              <a:ext cx="139165" cy="139165"/>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53" name="Graphic 69">
              <a:extLst>
                <a:ext uri="{FF2B5EF4-FFF2-40B4-BE49-F238E27FC236}">
                  <a16:creationId xmlns:a16="http://schemas.microsoft.com/office/drawing/2014/main" id="{E224FA1E-20C5-021A-9638-74B3A759C6C8}"/>
                </a:ext>
              </a:extLst>
            </p:cNvPr>
            <p:cNvSpPr/>
            <p:nvPr/>
          </p:nvSpPr>
          <p:spPr>
            <a:xfrm>
              <a:off x="8199771" y="4205090"/>
              <a:ext cx="139165" cy="139165"/>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54" name="Graphic 69">
              <a:extLst>
                <a:ext uri="{FF2B5EF4-FFF2-40B4-BE49-F238E27FC236}">
                  <a16:creationId xmlns:a16="http://schemas.microsoft.com/office/drawing/2014/main" id="{EACFB164-EE79-5418-A9E5-5B78BDC80504}"/>
                </a:ext>
              </a:extLst>
            </p:cNvPr>
            <p:cNvSpPr/>
            <p:nvPr/>
          </p:nvSpPr>
          <p:spPr>
            <a:xfrm>
              <a:off x="8199771" y="3915007"/>
              <a:ext cx="139165" cy="139165"/>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30" name="Graphic 69">
              <a:extLst>
                <a:ext uri="{FF2B5EF4-FFF2-40B4-BE49-F238E27FC236}">
                  <a16:creationId xmlns:a16="http://schemas.microsoft.com/office/drawing/2014/main" id="{FB27668F-C111-9EE0-C57A-7E19B92CDFD9}"/>
                </a:ext>
              </a:extLst>
            </p:cNvPr>
            <p:cNvSpPr/>
            <p:nvPr/>
          </p:nvSpPr>
          <p:spPr>
            <a:xfrm>
              <a:off x="8199771" y="4708010"/>
              <a:ext cx="139165" cy="139165"/>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grpSp>
      <p:sp>
        <p:nvSpPr>
          <p:cNvPr id="50" name="TextBox 49">
            <a:extLst>
              <a:ext uri="{FF2B5EF4-FFF2-40B4-BE49-F238E27FC236}">
                <a16:creationId xmlns:a16="http://schemas.microsoft.com/office/drawing/2014/main" id="{FA651C50-DFE0-9D4B-8443-150F12E9EB7F}"/>
              </a:ext>
            </a:extLst>
          </p:cNvPr>
          <p:cNvSpPr txBox="1"/>
          <p:nvPr/>
        </p:nvSpPr>
        <p:spPr>
          <a:xfrm>
            <a:off x="8460665" y="3460886"/>
            <a:ext cx="2855158" cy="1523494"/>
          </a:xfrm>
          <a:prstGeom prst="rect">
            <a:avLst/>
          </a:prstGeom>
          <a:noFill/>
        </p:spPr>
        <p:txBody>
          <a:bodyPr wrap="square" lIns="0" tIns="0" rIns="0" bIns="0" rtlCol="0" anchor="t">
            <a:spAutoFit/>
          </a:bodyPr>
          <a:lstStyle/>
          <a:p>
            <a:pPr marL="0" marR="0" lvl="0" indent="0" algn="l" defTabSz="914367" rtl="0" eaLnBrk="1" fontAlgn="auto" latinLnBrk="0" hangingPunct="1">
              <a:lnSpc>
                <a:spcPct val="100000"/>
              </a:lnSpc>
              <a:spcBef>
                <a:spcPts val="600"/>
              </a:spcBef>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Secure your data infrastructure</a:t>
            </a:r>
            <a:endParaRPr lang="en-US"/>
          </a:p>
          <a:p>
            <a:pPr defTabSz="914367">
              <a:spcBef>
                <a:spcPts val="600"/>
              </a:spcBef>
              <a:defRPr/>
            </a:pPr>
            <a:r>
              <a:rPr lang="en-US" sz="1400">
                <a:solidFill>
                  <a:srgbClr val="000000"/>
                </a:solidFill>
                <a:latin typeface="Segoe UI"/>
                <a:cs typeface="Segoe UI"/>
              </a:rPr>
              <a:t>Policy review</a:t>
            </a:r>
          </a:p>
          <a:p>
            <a:pPr defTabSz="914367">
              <a:spcBef>
                <a:spcPts val="600"/>
              </a:spcBef>
              <a:defRPr/>
            </a:pPr>
            <a:r>
              <a:rPr lang="en-US" sz="1400">
                <a:solidFill>
                  <a:srgbClr val="000000"/>
                </a:solidFill>
                <a:latin typeface="Segoe UI"/>
                <a:cs typeface="Segoe UI"/>
              </a:rPr>
              <a:t>Extend to new high value line of business scenarios</a:t>
            </a:r>
          </a:p>
          <a:p>
            <a:pPr defTabSz="914367">
              <a:spcBef>
                <a:spcPts val="600"/>
              </a:spcBef>
              <a:defRPr/>
            </a:pPr>
            <a:r>
              <a:rPr lang="en-US" sz="1400" b="1">
                <a:solidFill>
                  <a:srgbClr val="000000"/>
                </a:solidFill>
                <a:latin typeface="Segoe UI Semibold" panose="020B0502040204020203" pitchFamily="34" charset="0"/>
                <a:cs typeface="Segoe UI Semibold" panose="020B0502040204020203" pitchFamily="34" charset="0"/>
              </a:rPr>
              <a:t>Best practice: </a:t>
            </a:r>
            <a:r>
              <a:rPr lang="en-US" sz="1400">
                <a:solidFill>
                  <a:srgbClr val="000000"/>
                </a:solidFill>
                <a:latin typeface="Segoe UI"/>
                <a:cs typeface="Segoe UI"/>
              </a:rPr>
              <a:t>Optimization Assessment</a:t>
            </a:r>
          </a:p>
        </p:txBody>
      </p:sp>
      <p:grpSp>
        <p:nvGrpSpPr>
          <p:cNvPr id="57" name="Group 56" descr="Brackett encompassing 3 pinciples of AI: Leadership, Human Change, Rechnical Readiness ">
            <a:extLst>
              <a:ext uri="{FF2B5EF4-FFF2-40B4-BE49-F238E27FC236}">
                <a16:creationId xmlns:a16="http://schemas.microsoft.com/office/drawing/2014/main" id="{22726738-9ED0-E441-3088-4592BF08F1B5}"/>
              </a:ext>
            </a:extLst>
          </p:cNvPr>
          <p:cNvGrpSpPr/>
          <p:nvPr/>
        </p:nvGrpSpPr>
        <p:grpSpPr>
          <a:xfrm>
            <a:off x="588961" y="5522520"/>
            <a:ext cx="11010900" cy="508589"/>
            <a:chOff x="588961" y="5559776"/>
            <a:chExt cx="11010900" cy="508589"/>
          </a:xfrm>
        </p:grpSpPr>
        <p:sp>
          <p:nvSpPr>
            <p:cNvPr id="56" name="Left Bracket 55">
              <a:extLst>
                <a:ext uri="{FF2B5EF4-FFF2-40B4-BE49-F238E27FC236}">
                  <a16:creationId xmlns:a16="http://schemas.microsoft.com/office/drawing/2014/main" id="{01C52907-C05C-66A0-4774-5AA17D9A6EC6}"/>
                </a:ext>
              </a:extLst>
            </p:cNvPr>
            <p:cNvSpPr/>
            <p:nvPr/>
          </p:nvSpPr>
          <p:spPr>
            <a:xfrm rot="16200000">
              <a:off x="5950692" y="198045"/>
              <a:ext cx="287437" cy="11010900"/>
            </a:xfrm>
            <a:prstGeom prst="leftBracket">
              <a:avLst>
                <a:gd name="adj" fmla="val 110458"/>
              </a:avLst>
            </a:prstGeom>
            <a:ln w="15875">
              <a:solidFill>
                <a:srgbClr val="8661C5"/>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sp>
          <p:nvSpPr>
            <p:cNvPr id="55" name="Rectangle: Rounded Corners 10">
              <a:extLst>
                <a:ext uri="{FF2B5EF4-FFF2-40B4-BE49-F238E27FC236}">
                  <a16:creationId xmlns:a16="http://schemas.microsoft.com/office/drawing/2014/main" id="{DC2D83FA-4F98-D9A5-EDD5-9AC1D0A3B40E}"/>
                </a:ext>
              </a:extLst>
            </p:cNvPr>
            <p:cNvSpPr/>
            <p:nvPr/>
          </p:nvSpPr>
          <p:spPr>
            <a:xfrm>
              <a:off x="4553243" y="5621432"/>
              <a:ext cx="3085514" cy="446933"/>
            </a:xfrm>
            <a:prstGeom prst="roundRect">
              <a:avLst>
                <a:gd name="adj" fmla="val 50000"/>
              </a:avLst>
            </a:pr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b="1">
                  <a:gradFill>
                    <a:gsLst>
                      <a:gs pos="0">
                        <a:schemeClr val="bg1"/>
                      </a:gs>
                      <a:gs pos="100000">
                        <a:schemeClr val="bg1"/>
                      </a:gs>
                    </a:gsLst>
                    <a:path path="circle">
                      <a:fillToRect l="100000" t="100000"/>
                    </a:path>
                  </a:gradFill>
                  <a:latin typeface="Segoe UI Semibold"/>
                  <a:cs typeface="Segoe UI" panose="020B0502040204020203" pitchFamily="34" charset="0"/>
                </a:rPr>
                <a:t>Responsible AI principles</a:t>
              </a:r>
            </a:p>
          </p:txBody>
        </p:sp>
      </p:grpSp>
      <p:grpSp>
        <p:nvGrpSpPr>
          <p:cNvPr id="6" name="Group 5">
            <a:extLst>
              <a:ext uri="{FF2B5EF4-FFF2-40B4-BE49-F238E27FC236}">
                <a16:creationId xmlns:a16="http://schemas.microsoft.com/office/drawing/2014/main" id="{754C98AF-5C79-1E2C-F19E-A6CD42BFE396}"/>
              </a:ext>
              <a:ext uri="{C183D7F6-B498-43B3-948B-1728B52AA6E4}">
                <adec:decorative xmlns:adec="http://schemas.microsoft.com/office/drawing/2017/decorative" val="1"/>
              </a:ext>
            </a:extLst>
          </p:cNvPr>
          <p:cNvGrpSpPr/>
          <p:nvPr/>
        </p:nvGrpSpPr>
        <p:grpSpPr>
          <a:xfrm>
            <a:off x="4604111" y="3498279"/>
            <a:ext cx="139165" cy="1011639"/>
            <a:chOff x="4913099" y="3820916"/>
            <a:chExt cx="139165" cy="1011639"/>
          </a:xfrm>
          <a:solidFill>
            <a:srgbClr val="0078D4"/>
          </a:solidFill>
        </p:grpSpPr>
        <p:sp>
          <p:nvSpPr>
            <p:cNvPr id="44" name="Graphic 69">
              <a:extLst>
                <a:ext uri="{FF2B5EF4-FFF2-40B4-BE49-F238E27FC236}">
                  <a16:creationId xmlns:a16="http://schemas.microsoft.com/office/drawing/2014/main" id="{6BBC5707-634C-CDEB-0CBF-D51C393EAA18}"/>
                </a:ext>
              </a:extLst>
            </p:cNvPr>
            <p:cNvSpPr/>
            <p:nvPr/>
          </p:nvSpPr>
          <p:spPr>
            <a:xfrm>
              <a:off x="4913099" y="3820916"/>
              <a:ext cx="139165" cy="139165"/>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45" name="Graphic 69">
              <a:extLst>
                <a:ext uri="{FF2B5EF4-FFF2-40B4-BE49-F238E27FC236}">
                  <a16:creationId xmlns:a16="http://schemas.microsoft.com/office/drawing/2014/main" id="{A642FD0B-8AD7-A70C-7649-E68F2D4637E5}"/>
                </a:ext>
              </a:extLst>
            </p:cNvPr>
            <p:cNvSpPr/>
            <p:nvPr/>
          </p:nvSpPr>
          <p:spPr>
            <a:xfrm>
              <a:off x="4913099" y="4106142"/>
              <a:ext cx="139165" cy="139165"/>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46" name="Graphic 69">
              <a:extLst>
                <a:ext uri="{FF2B5EF4-FFF2-40B4-BE49-F238E27FC236}">
                  <a16:creationId xmlns:a16="http://schemas.microsoft.com/office/drawing/2014/main" id="{8A94D508-87A8-DBE2-DF6B-001A710993B3}"/>
                </a:ext>
              </a:extLst>
            </p:cNvPr>
            <p:cNvSpPr/>
            <p:nvPr/>
          </p:nvSpPr>
          <p:spPr>
            <a:xfrm>
              <a:off x="4913099" y="4398750"/>
              <a:ext cx="139165" cy="139165"/>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29" name="Graphic 69">
              <a:extLst>
                <a:ext uri="{FF2B5EF4-FFF2-40B4-BE49-F238E27FC236}">
                  <a16:creationId xmlns:a16="http://schemas.microsoft.com/office/drawing/2014/main" id="{38BEACD2-92DC-FB5E-8DC3-C055594484CF}"/>
                </a:ext>
              </a:extLst>
            </p:cNvPr>
            <p:cNvSpPr/>
            <p:nvPr/>
          </p:nvSpPr>
          <p:spPr>
            <a:xfrm>
              <a:off x="4913099" y="4693390"/>
              <a:ext cx="139165" cy="139165"/>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grpSp>
      <p:grpSp>
        <p:nvGrpSpPr>
          <p:cNvPr id="2" name="Group 1">
            <a:extLst>
              <a:ext uri="{FF2B5EF4-FFF2-40B4-BE49-F238E27FC236}">
                <a16:creationId xmlns:a16="http://schemas.microsoft.com/office/drawing/2014/main" id="{889A7377-1E7A-2AF8-758B-2CC10785651F}"/>
              </a:ext>
              <a:ext uri="{C183D7F6-B498-43B3-948B-1728B52AA6E4}">
                <adec:decorative xmlns:adec="http://schemas.microsoft.com/office/drawing/2017/decorative" val="1"/>
              </a:ext>
            </a:extLst>
          </p:cNvPr>
          <p:cNvGrpSpPr/>
          <p:nvPr/>
        </p:nvGrpSpPr>
        <p:grpSpPr>
          <a:xfrm>
            <a:off x="4234284" y="1355079"/>
            <a:ext cx="3671668" cy="3982806"/>
            <a:chOff x="1757832" y="1355079"/>
            <a:chExt cx="3671668" cy="3982806"/>
          </a:xfrm>
        </p:grpSpPr>
        <p:cxnSp>
          <p:nvCxnSpPr>
            <p:cNvPr id="5" name="Straight Connector 4">
              <a:extLst>
                <a:ext uri="{FF2B5EF4-FFF2-40B4-BE49-F238E27FC236}">
                  <a16:creationId xmlns:a16="http://schemas.microsoft.com/office/drawing/2014/main" id="{A4118B17-18EF-7E16-16FC-394D367004B3}"/>
                </a:ext>
              </a:extLst>
            </p:cNvPr>
            <p:cNvCxnSpPr/>
            <p:nvPr/>
          </p:nvCxnSpPr>
          <p:spPr>
            <a:xfrm>
              <a:off x="1757832" y="1355079"/>
              <a:ext cx="0" cy="3982806"/>
            </a:xfrm>
            <a:prstGeom prst="line">
              <a:avLst/>
            </a:prstGeom>
            <a:ln>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2B3D558-7290-73D5-2CAD-A55107B01333}"/>
                </a:ext>
              </a:extLst>
            </p:cNvPr>
            <p:cNvCxnSpPr/>
            <p:nvPr/>
          </p:nvCxnSpPr>
          <p:spPr>
            <a:xfrm>
              <a:off x="5429500" y="1355079"/>
              <a:ext cx="0" cy="3982806"/>
            </a:xfrm>
            <a:prstGeom prst="line">
              <a:avLst/>
            </a:prstGeom>
            <a:ln>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357696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60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par>
                                <p:cTn id="8" presetID="42" presetClass="path" presetSubtype="0" decel="100000" fill="hold" nodeType="withEffect">
                                  <p:stCondLst>
                                    <p:cond delay="600"/>
                                  </p:stCondLst>
                                  <p:childTnLst>
                                    <p:animMotion origin="layout" path="M 2.08333E-7 -1.11111E-6 L 2.08333E-7 -0.03287 " pathEditMode="relative" rAng="0" ptsTypes="AA">
                                      <p:cBhvr>
                                        <p:cTn id="9" dur="700" spd="-100000" fill="hold"/>
                                        <p:tgtEl>
                                          <p:spTgt spid="57"/>
                                        </p:tgtEl>
                                        <p:attrNameLst>
                                          <p:attrName>ppt_x</p:attrName>
                                          <p:attrName>ppt_y</p:attrName>
                                        </p:attrNameLst>
                                      </p:cBhvr>
                                      <p:rCtr x="0" y="-1644"/>
                                    </p:animMotion>
                                  </p:childTnLst>
                                </p:cTn>
                              </p:par>
                              <p:par>
                                <p:cTn id="10" presetID="10"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42" presetClass="path" presetSubtype="0" decel="100000" fill="hold" grpId="1" nodeType="withEffect">
                                  <p:stCondLst>
                                    <p:cond delay="0"/>
                                  </p:stCondLst>
                                  <p:childTnLst>
                                    <p:animMotion origin="layout" path="M 3.33333E-6 0 L -0.01966 -0.00069 " pathEditMode="relative" rAng="0" ptsTypes="AA">
                                      <p:cBhvr>
                                        <p:cTn id="14" dur="700" spd="-100000" fill="hold"/>
                                        <p:tgtEl>
                                          <p:spTgt spid="7"/>
                                        </p:tgtEl>
                                        <p:attrNameLst>
                                          <p:attrName>ppt_x</p:attrName>
                                          <p:attrName>ppt_y</p:attrName>
                                        </p:attrNameLst>
                                      </p:cBhvr>
                                      <p:rCtr x="-990" y="-46"/>
                                    </p:animMotion>
                                  </p:childTnLst>
                                </p:cTn>
                              </p:par>
                              <p:par>
                                <p:cTn id="15" presetID="10" presetClass="entr" presetSubtype="0" fill="hold" grpId="0" nodeType="withEffect">
                                  <p:stCondLst>
                                    <p:cond delay="40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par>
                                <p:cTn id="18" presetID="42" presetClass="path" presetSubtype="0" decel="100000" fill="hold" grpId="1" nodeType="withEffect">
                                  <p:stCondLst>
                                    <p:cond delay="400"/>
                                  </p:stCondLst>
                                  <p:childTnLst>
                                    <p:animMotion origin="layout" path="M 2.29167E-6 3.7037E-7 L -0.01966 -0.00069 " pathEditMode="relative" rAng="0" ptsTypes="AA">
                                      <p:cBhvr>
                                        <p:cTn id="19" dur="700" spd="-100000" fill="hold"/>
                                        <p:tgtEl>
                                          <p:spTgt spid="33"/>
                                        </p:tgtEl>
                                        <p:attrNameLst>
                                          <p:attrName>ppt_x</p:attrName>
                                          <p:attrName>ppt_y</p:attrName>
                                        </p:attrNameLst>
                                      </p:cBhvr>
                                      <p:rCtr x="-990" y="-46"/>
                                    </p:animMotion>
                                  </p:childTnLst>
                                </p:cTn>
                              </p:par>
                              <p:par>
                                <p:cTn id="20" presetID="10"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42" presetClass="path" presetSubtype="0" decel="100000" fill="hold" grpId="1" nodeType="withEffect">
                                  <p:stCondLst>
                                    <p:cond delay="0"/>
                                  </p:stCondLst>
                                  <p:childTnLst>
                                    <p:animMotion origin="layout" path="M 3.33333E-6 0 L -0.01966 -0.00069 " pathEditMode="relative" rAng="0" ptsTypes="AA">
                                      <p:cBhvr>
                                        <p:cTn id="24" dur="700" spd="-100000" fill="hold"/>
                                        <p:tgtEl>
                                          <p:spTgt spid="3"/>
                                        </p:tgtEl>
                                        <p:attrNameLst>
                                          <p:attrName>ppt_x</p:attrName>
                                          <p:attrName>ppt_y</p:attrName>
                                        </p:attrNameLst>
                                      </p:cBhvr>
                                      <p:rCtr x="-990" y="-46"/>
                                    </p:animMotion>
                                  </p:childTnLst>
                                </p:cTn>
                              </p:par>
                              <p:par>
                                <p:cTn id="25" presetID="10"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par>
                                <p:cTn id="28" presetID="42" presetClass="path" presetSubtype="0" decel="100000" fill="hold" grpId="1" nodeType="withEffect">
                                  <p:stCondLst>
                                    <p:cond delay="0"/>
                                  </p:stCondLst>
                                  <p:childTnLst>
                                    <p:animMotion origin="layout" path="M 3.33333E-6 0 L -0.01966 -0.00069 " pathEditMode="relative" rAng="0" ptsTypes="AA">
                                      <p:cBhvr>
                                        <p:cTn id="29" dur="700" spd="-100000" fill="hold"/>
                                        <p:tgtEl>
                                          <p:spTgt spid="27"/>
                                        </p:tgtEl>
                                        <p:attrNameLst>
                                          <p:attrName>ppt_x</p:attrName>
                                          <p:attrName>ppt_y</p:attrName>
                                        </p:attrNameLst>
                                      </p:cBhvr>
                                      <p:rCtr x="-990" y="-46"/>
                                    </p:animMotion>
                                  </p:childTnLst>
                                </p:cTn>
                              </p:par>
                              <p:par>
                                <p:cTn id="30" presetID="10" presetClass="entr" presetSubtype="0" fill="hold" grpId="0" nodeType="withEffect">
                                  <p:stCondLst>
                                    <p:cond delay="20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42" presetClass="path" presetSubtype="0" decel="100000" fill="hold" grpId="1" nodeType="withEffect">
                                  <p:stCondLst>
                                    <p:cond delay="200"/>
                                  </p:stCondLst>
                                  <p:childTnLst>
                                    <p:animMotion origin="layout" path="M -2.5E-6 0 L -0.01966 -0.00069 " pathEditMode="relative" rAng="0" ptsTypes="AA">
                                      <p:cBhvr>
                                        <p:cTn id="34" dur="700" spd="-100000" fill="hold"/>
                                        <p:tgtEl>
                                          <p:spTgt spid="12"/>
                                        </p:tgtEl>
                                        <p:attrNameLst>
                                          <p:attrName>ppt_x</p:attrName>
                                          <p:attrName>ppt_y</p:attrName>
                                        </p:attrNameLst>
                                      </p:cBhvr>
                                      <p:rCtr x="-990" y="-46"/>
                                    </p:animMotion>
                                  </p:childTnLst>
                                </p:cTn>
                              </p:par>
                              <p:par>
                                <p:cTn id="35" presetID="10" presetClass="entr" presetSubtype="0" fill="hold" grpId="0" nodeType="withEffect">
                                  <p:stCondLst>
                                    <p:cond delay="20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500"/>
                                        <p:tgtEl>
                                          <p:spTgt spid="41"/>
                                        </p:tgtEl>
                                      </p:cBhvr>
                                    </p:animEffect>
                                  </p:childTnLst>
                                </p:cTn>
                              </p:par>
                              <p:par>
                                <p:cTn id="38" presetID="42" presetClass="path" presetSubtype="0" decel="100000" fill="hold" grpId="1" nodeType="withEffect">
                                  <p:stCondLst>
                                    <p:cond delay="200"/>
                                  </p:stCondLst>
                                  <p:childTnLst>
                                    <p:animMotion origin="layout" path="M -2.5E-6 0 L -0.01966 -0.00069 " pathEditMode="relative" rAng="0" ptsTypes="AA">
                                      <p:cBhvr>
                                        <p:cTn id="39" dur="700" spd="-100000" fill="hold"/>
                                        <p:tgtEl>
                                          <p:spTgt spid="41"/>
                                        </p:tgtEl>
                                        <p:attrNameLst>
                                          <p:attrName>ppt_x</p:attrName>
                                          <p:attrName>ppt_y</p:attrName>
                                        </p:attrNameLst>
                                      </p:cBhvr>
                                      <p:rCtr x="-990" y="-46"/>
                                    </p:animMotion>
                                  </p:childTnLst>
                                </p:cTn>
                              </p:par>
                              <p:par>
                                <p:cTn id="40" presetID="10" presetClass="entr" presetSubtype="0" fill="hold" grpId="0" nodeType="withEffect">
                                  <p:stCondLst>
                                    <p:cond delay="40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par>
                                <p:cTn id="43" presetID="42" presetClass="path" presetSubtype="0" decel="100000" fill="hold" grpId="1" nodeType="withEffect">
                                  <p:stCondLst>
                                    <p:cond delay="400"/>
                                  </p:stCondLst>
                                  <p:childTnLst>
                                    <p:animMotion origin="layout" path="M 2.29167E-6 3.7037E-7 L -0.01966 -0.00069 " pathEditMode="relative" rAng="0" ptsTypes="AA">
                                      <p:cBhvr>
                                        <p:cTn id="44" dur="700" spd="-100000" fill="hold"/>
                                        <p:tgtEl>
                                          <p:spTgt spid="9"/>
                                        </p:tgtEl>
                                        <p:attrNameLst>
                                          <p:attrName>ppt_x</p:attrName>
                                          <p:attrName>ppt_y</p:attrName>
                                        </p:attrNameLst>
                                      </p:cBhvr>
                                      <p:rCtr x="-990" y="-46"/>
                                    </p:animMotion>
                                  </p:childTnLst>
                                </p:cTn>
                              </p:par>
                              <p:par>
                                <p:cTn id="45" presetID="10" presetClass="entr" presetSubtype="0" fill="hold" grpId="0" nodeType="withEffect">
                                  <p:stCondLst>
                                    <p:cond delay="400"/>
                                  </p:stCondLst>
                                  <p:childTnLst>
                                    <p:set>
                                      <p:cBhvr>
                                        <p:cTn id="46" dur="1" fill="hold">
                                          <p:stCondLst>
                                            <p:cond delay="0"/>
                                          </p:stCondLst>
                                        </p:cTn>
                                        <p:tgtEl>
                                          <p:spTgt spid="48"/>
                                        </p:tgtEl>
                                        <p:attrNameLst>
                                          <p:attrName>style.visibility</p:attrName>
                                        </p:attrNameLst>
                                      </p:cBhvr>
                                      <p:to>
                                        <p:strVal val="visible"/>
                                      </p:to>
                                    </p:set>
                                    <p:animEffect transition="in" filter="fade">
                                      <p:cBhvr>
                                        <p:cTn id="47" dur="500"/>
                                        <p:tgtEl>
                                          <p:spTgt spid="48"/>
                                        </p:tgtEl>
                                      </p:cBhvr>
                                    </p:animEffect>
                                  </p:childTnLst>
                                </p:cTn>
                              </p:par>
                              <p:par>
                                <p:cTn id="48" presetID="42" presetClass="path" presetSubtype="0" decel="100000" fill="hold" grpId="1" nodeType="withEffect">
                                  <p:stCondLst>
                                    <p:cond delay="400"/>
                                  </p:stCondLst>
                                  <p:childTnLst>
                                    <p:animMotion origin="layout" path="M 2.29167E-6 3.7037E-7 L -0.01966 -0.00069 " pathEditMode="relative" rAng="0" ptsTypes="AA">
                                      <p:cBhvr>
                                        <p:cTn id="49" dur="700" spd="-100000" fill="hold"/>
                                        <p:tgtEl>
                                          <p:spTgt spid="48"/>
                                        </p:tgtEl>
                                        <p:attrNameLst>
                                          <p:attrName>ppt_x</p:attrName>
                                          <p:attrName>ppt_y</p:attrName>
                                        </p:attrNameLst>
                                      </p:cBhvr>
                                      <p:rCtr x="-990" y="-46"/>
                                    </p:animMotion>
                                  </p:childTnLst>
                                </p:cTn>
                              </p:par>
                              <p:par>
                                <p:cTn id="50" presetID="10" presetClass="entr" presetSubtype="0" fill="hold" grpId="0" nodeType="withEffect">
                                  <p:stCondLst>
                                    <p:cond delay="20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par>
                                <p:cTn id="53" presetID="42" presetClass="path" presetSubtype="0" decel="100000" fill="hold" grpId="1" nodeType="withEffect">
                                  <p:stCondLst>
                                    <p:cond delay="200"/>
                                  </p:stCondLst>
                                  <p:childTnLst>
                                    <p:animMotion origin="layout" path="M -2.5E-6 0 L -0.01966 -0.00069 " pathEditMode="relative" rAng="0" ptsTypes="AA">
                                      <p:cBhvr>
                                        <p:cTn id="54" dur="700" spd="-100000" fill="hold"/>
                                        <p:tgtEl>
                                          <p:spTgt spid="13"/>
                                        </p:tgtEl>
                                        <p:attrNameLst>
                                          <p:attrName>ppt_x</p:attrName>
                                          <p:attrName>ppt_y</p:attrName>
                                        </p:attrNameLst>
                                      </p:cBhvr>
                                      <p:rCtr x="-990"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7" grpId="0" animBg="1"/>
      <p:bldP spid="7" grpId="1" animBg="1"/>
      <p:bldP spid="27" grpId="0"/>
      <p:bldP spid="27" grpId="1"/>
      <p:bldP spid="12" grpId="0"/>
      <p:bldP spid="12" grpId="1"/>
      <p:bldP spid="41" grpId="0"/>
      <p:bldP spid="41" grpId="1"/>
      <p:bldP spid="13" grpId="0" animBg="1"/>
      <p:bldP spid="13" grpId="1" animBg="1"/>
      <p:bldP spid="9" grpId="0"/>
      <p:bldP spid="9" grpId="1"/>
      <p:bldP spid="33" grpId="0" animBg="1"/>
      <p:bldP spid="33" grpId="1" animBg="1"/>
      <p:bldP spid="48" grpId="0"/>
      <p:bldP spid="48"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itle 6">
            <a:extLst>
              <a:ext uri="{FF2B5EF4-FFF2-40B4-BE49-F238E27FC236}">
                <a16:creationId xmlns:a16="http://schemas.microsoft.com/office/drawing/2014/main" id="{5D8023D3-2914-7615-DEBC-747352032C0A}"/>
              </a:ext>
            </a:extLst>
          </p:cNvPr>
          <p:cNvSpPr txBox="1">
            <a:spLocks noGrp="1"/>
          </p:cNvSpPr>
          <p:nvPr>
            <p:ph type="title"/>
          </p:nvPr>
        </p:nvSpPr>
        <p:spPr>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32742" fontAlgn="auto">
              <a:lnSpc>
                <a:spcPct val="100000"/>
              </a:lnSpc>
              <a:spcAft>
                <a:spcPts val="0"/>
              </a:spcAft>
              <a:buClrTx/>
              <a:buSzTx/>
              <a:tabLst/>
              <a:defRPr/>
            </a:pPr>
            <a:r>
              <a:rPr lang="en-US" sz="3600">
                <a:ln w="3175">
                  <a:noFill/>
                </a:ln>
                <a:ea typeface="+mn-ea"/>
                <a:cs typeface="Segoe UI Semibold" panose="020B0502040204020203" pitchFamily="34" charset="0"/>
              </a:rPr>
              <a:t>Microsoft 365 Copilot implementation</a:t>
            </a:r>
          </a:p>
        </p:txBody>
      </p:sp>
      <p:sp useBgFill="1">
        <p:nvSpPr>
          <p:cNvPr id="8" name="Rounded Rectangle 7">
            <a:extLst>
              <a:ext uri="{FF2B5EF4-FFF2-40B4-BE49-F238E27FC236}">
                <a16:creationId xmlns:a16="http://schemas.microsoft.com/office/drawing/2014/main" id="{363A51AE-B9DC-DD98-0F95-579A299017C6}"/>
              </a:ext>
              <a:ext uri="{C183D7F6-B498-43B3-948B-1728B52AA6E4}">
                <adec:decorative xmlns:adec="http://schemas.microsoft.com/office/drawing/2017/decorative" val="1"/>
              </a:ext>
            </a:extLst>
          </p:cNvPr>
          <p:cNvSpPr/>
          <p:nvPr/>
        </p:nvSpPr>
        <p:spPr bwMode="auto">
          <a:xfrm>
            <a:off x="618066" y="1350352"/>
            <a:ext cx="10995182" cy="4862312"/>
          </a:xfrm>
          <a:prstGeom prst="roundRect">
            <a:avLst>
              <a:gd name="adj" fmla="val 2901"/>
            </a:avLst>
          </a:prstGeom>
          <a:solidFill>
            <a:srgbClr val="F4F3F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pic>
        <p:nvPicPr>
          <p:cNvPr id="10" name="Picture 9">
            <a:extLst>
              <a:ext uri="{FF2B5EF4-FFF2-40B4-BE49-F238E27FC236}">
                <a16:creationId xmlns:a16="http://schemas.microsoft.com/office/drawing/2014/main" id="{2BA5E057-8C27-A238-B01F-EC3B269B212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1712028" y="2726945"/>
            <a:ext cx="688272" cy="660793"/>
          </a:xfrm>
          <a:prstGeom prst="rect">
            <a:avLst/>
          </a:prstGeom>
        </p:spPr>
      </p:pic>
      <p:sp>
        <p:nvSpPr>
          <p:cNvPr id="11" name="TextBox 10">
            <a:extLst>
              <a:ext uri="{FF2B5EF4-FFF2-40B4-BE49-F238E27FC236}">
                <a16:creationId xmlns:a16="http://schemas.microsoft.com/office/drawing/2014/main" id="{7E11DD4A-65DC-22CF-017D-8B33F164A54C}"/>
              </a:ext>
            </a:extLst>
          </p:cNvPr>
          <p:cNvSpPr txBox="1"/>
          <p:nvPr/>
        </p:nvSpPr>
        <p:spPr>
          <a:xfrm>
            <a:off x="894068" y="3505573"/>
            <a:ext cx="2324812" cy="73866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50" normalizeH="0" baseline="0" noProof="0">
                <a:ln w="3175">
                  <a:noFill/>
                </a:ln>
                <a:solidFill>
                  <a:prstClr val="black"/>
                </a:solidFill>
                <a:effectLst/>
                <a:uLnTx/>
                <a:uFillTx/>
                <a:latin typeface="Segoe UI Semibold"/>
                <a:ea typeface="+mn-ea"/>
                <a:cs typeface="Segoe UI Semibold" panose="020B0502040204020203" pitchFamily="34" charset="0"/>
              </a:rPr>
              <a:t>Copilot implementation</a:t>
            </a:r>
          </a:p>
        </p:txBody>
      </p:sp>
      <p:grpSp>
        <p:nvGrpSpPr>
          <p:cNvPr id="13" name="Group 12">
            <a:extLst>
              <a:ext uri="{FF2B5EF4-FFF2-40B4-BE49-F238E27FC236}">
                <a16:creationId xmlns:a16="http://schemas.microsoft.com/office/drawing/2014/main" id="{C66FB185-7D5E-DEDF-DE79-C0E3E06E99D9}"/>
              </a:ext>
              <a:ext uri="{C183D7F6-B498-43B3-948B-1728B52AA6E4}">
                <adec:decorative xmlns:adec="http://schemas.microsoft.com/office/drawing/2017/decorative" val="1"/>
              </a:ext>
            </a:extLst>
          </p:cNvPr>
          <p:cNvGrpSpPr/>
          <p:nvPr/>
        </p:nvGrpSpPr>
        <p:grpSpPr>
          <a:xfrm>
            <a:off x="3224334" y="2204375"/>
            <a:ext cx="8044789" cy="2495508"/>
            <a:chOff x="3314740" y="2191367"/>
            <a:chExt cx="7954383" cy="2495508"/>
          </a:xfrm>
        </p:grpSpPr>
        <p:grpSp>
          <p:nvGrpSpPr>
            <p:cNvPr id="14" name="Group 13">
              <a:extLst>
                <a:ext uri="{FF2B5EF4-FFF2-40B4-BE49-F238E27FC236}">
                  <a16:creationId xmlns:a16="http://schemas.microsoft.com/office/drawing/2014/main" id="{434C96B4-BEBA-7187-233C-04F5406DD13E}"/>
                </a:ext>
              </a:extLst>
            </p:cNvPr>
            <p:cNvGrpSpPr/>
            <p:nvPr/>
          </p:nvGrpSpPr>
          <p:grpSpPr>
            <a:xfrm>
              <a:off x="5765798" y="2191367"/>
              <a:ext cx="5503325" cy="2495508"/>
              <a:chOff x="5765798" y="2217508"/>
              <a:chExt cx="5503325" cy="2495508"/>
            </a:xfrm>
          </p:grpSpPr>
          <p:sp>
            <p:nvSpPr>
              <p:cNvPr id="23" name="Freeform 22">
                <a:extLst>
                  <a:ext uri="{FF2B5EF4-FFF2-40B4-BE49-F238E27FC236}">
                    <a16:creationId xmlns:a16="http://schemas.microsoft.com/office/drawing/2014/main" id="{49AA8F15-40C2-4C7E-9306-9751192E1E8F}"/>
                  </a:ext>
                </a:extLst>
              </p:cNvPr>
              <p:cNvSpPr/>
              <p:nvPr/>
            </p:nvSpPr>
            <p:spPr>
              <a:xfrm flipV="1">
                <a:off x="5765798" y="3542584"/>
                <a:ext cx="5503325" cy="1170432"/>
              </a:xfrm>
              <a:custGeom>
                <a:avLst/>
                <a:gdLst>
                  <a:gd name="connsiteX0" fmla="*/ 0 w 6419088"/>
                  <a:gd name="connsiteY0" fmla="*/ 1170432 h 1170432"/>
                  <a:gd name="connsiteX1" fmla="*/ 0 w 6419088"/>
                  <a:gd name="connsiteY1" fmla="*/ 0 h 1170432"/>
                  <a:gd name="connsiteX2" fmla="*/ 6419088 w 6419088"/>
                  <a:gd name="connsiteY2" fmla="*/ 0 h 1170432"/>
                </a:gdLst>
                <a:ahLst/>
                <a:cxnLst>
                  <a:cxn ang="0">
                    <a:pos x="connsiteX0" y="connsiteY0"/>
                  </a:cxn>
                  <a:cxn ang="0">
                    <a:pos x="connsiteX1" y="connsiteY1"/>
                  </a:cxn>
                  <a:cxn ang="0">
                    <a:pos x="connsiteX2" y="connsiteY2"/>
                  </a:cxn>
                </a:cxnLst>
                <a:rect l="l" t="t" r="r" b="b"/>
                <a:pathLst>
                  <a:path w="6419088" h="1170432">
                    <a:moveTo>
                      <a:pt x="0" y="1170432"/>
                    </a:moveTo>
                    <a:lnTo>
                      <a:pt x="0" y="0"/>
                    </a:lnTo>
                    <a:lnTo>
                      <a:pt x="6419088" y="0"/>
                    </a:lnTo>
                  </a:path>
                </a:pathLst>
              </a:custGeom>
              <a:ln w="25400">
                <a:solidFill>
                  <a:srgbClr val="0078D4"/>
                </a:solidFill>
                <a:tailEnd type="arrow" w="lg"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sp>
            <p:nvSpPr>
              <p:cNvPr id="25" name="Freeform 24">
                <a:extLst>
                  <a:ext uri="{FF2B5EF4-FFF2-40B4-BE49-F238E27FC236}">
                    <a16:creationId xmlns:a16="http://schemas.microsoft.com/office/drawing/2014/main" id="{E9BF8EC7-1A5E-F07C-C70D-39B87E97C703}"/>
                  </a:ext>
                </a:extLst>
              </p:cNvPr>
              <p:cNvSpPr/>
              <p:nvPr/>
            </p:nvSpPr>
            <p:spPr>
              <a:xfrm>
                <a:off x="5765798" y="2217508"/>
                <a:ext cx="5503325" cy="1381894"/>
              </a:xfrm>
              <a:custGeom>
                <a:avLst/>
                <a:gdLst>
                  <a:gd name="connsiteX0" fmla="*/ 0 w 6419088"/>
                  <a:gd name="connsiteY0" fmla="*/ 1170432 h 1170432"/>
                  <a:gd name="connsiteX1" fmla="*/ 0 w 6419088"/>
                  <a:gd name="connsiteY1" fmla="*/ 0 h 1170432"/>
                  <a:gd name="connsiteX2" fmla="*/ 6419088 w 6419088"/>
                  <a:gd name="connsiteY2" fmla="*/ 0 h 1170432"/>
                </a:gdLst>
                <a:ahLst/>
                <a:cxnLst>
                  <a:cxn ang="0">
                    <a:pos x="connsiteX0" y="connsiteY0"/>
                  </a:cxn>
                  <a:cxn ang="0">
                    <a:pos x="connsiteX1" y="connsiteY1"/>
                  </a:cxn>
                  <a:cxn ang="0">
                    <a:pos x="connsiteX2" y="connsiteY2"/>
                  </a:cxn>
                </a:cxnLst>
                <a:rect l="l" t="t" r="r" b="b"/>
                <a:pathLst>
                  <a:path w="6419088" h="1170432">
                    <a:moveTo>
                      <a:pt x="0" y="1170432"/>
                    </a:moveTo>
                    <a:lnTo>
                      <a:pt x="0" y="0"/>
                    </a:lnTo>
                    <a:lnTo>
                      <a:pt x="6419088" y="0"/>
                    </a:lnTo>
                  </a:path>
                </a:pathLst>
              </a:custGeom>
              <a:ln w="25400">
                <a:solidFill>
                  <a:schemeClr val="accent2"/>
                </a:solidFill>
                <a:tailEnd type="arrow" w="lg"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grpSp>
        <p:cxnSp>
          <p:nvCxnSpPr>
            <p:cNvPr id="19" name="Straight Connector 18">
              <a:extLst>
                <a:ext uri="{FF2B5EF4-FFF2-40B4-BE49-F238E27FC236}">
                  <a16:creationId xmlns:a16="http://schemas.microsoft.com/office/drawing/2014/main" id="{55B9537F-745A-E0BA-6624-20E768E809FB}"/>
                </a:ext>
              </a:extLst>
            </p:cNvPr>
            <p:cNvCxnSpPr>
              <a:cxnSpLocks/>
            </p:cNvCxnSpPr>
            <p:nvPr/>
          </p:nvCxnSpPr>
          <p:spPr>
            <a:xfrm>
              <a:off x="3314740" y="3516443"/>
              <a:ext cx="2451058" cy="0"/>
            </a:xfrm>
            <a:prstGeom prst="line">
              <a:avLst/>
            </a:prstGeom>
            <a:ln w="25400">
              <a:solidFill>
                <a:srgbClr val="8661C5"/>
              </a:solidFill>
              <a:headEnd type="oval"/>
              <a:tailEnd type="none" w="lg" len="sm"/>
            </a:ln>
          </p:spPr>
          <p:style>
            <a:lnRef idx="1">
              <a:schemeClr val="accent1"/>
            </a:lnRef>
            <a:fillRef idx="0">
              <a:schemeClr val="accent1"/>
            </a:fillRef>
            <a:effectRef idx="0">
              <a:schemeClr val="accent1"/>
            </a:effectRef>
            <a:fontRef idx="minor">
              <a:schemeClr val="tx1"/>
            </a:fontRef>
          </p:style>
        </p:cxnSp>
      </p:grpSp>
      <p:sp>
        <p:nvSpPr>
          <p:cNvPr id="28" name="Rectangle: Rounded Corners 25">
            <a:extLst>
              <a:ext uri="{FF2B5EF4-FFF2-40B4-BE49-F238E27FC236}">
                <a16:creationId xmlns:a16="http://schemas.microsoft.com/office/drawing/2014/main" id="{E734DA08-4CB9-B07B-5D5F-6BF2F81B4DDC}"/>
              </a:ext>
              <a:ext uri="{C183D7F6-B498-43B3-948B-1728B52AA6E4}">
                <adec:decorative xmlns:adec="http://schemas.microsoft.com/office/drawing/2017/decorative" val="1"/>
              </a:ext>
            </a:extLst>
          </p:cNvPr>
          <p:cNvSpPr/>
          <p:nvPr/>
        </p:nvSpPr>
        <p:spPr>
          <a:xfrm>
            <a:off x="3481149" y="2726945"/>
            <a:ext cx="1354422" cy="1602456"/>
          </a:xfrm>
          <a:prstGeom prst="roundRect">
            <a:avLst>
              <a:gd name="adj" fmla="val 7352"/>
            </a:avLst>
          </a:prstGeom>
          <a:solidFill>
            <a:schemeClr val="bg1"/>
          </a:solidFill>
          <a:ln>
            <a:solidFill>
              <a:srgbClr val="8661C5"/>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Segoe UI"/>
              <a:ea typeface="+mn-ea"/>
              <a:cs typeface="Segoe UI" pitchFamily="34" charset="0"/>
            </a:endParaRPr>
          </a:p>
        </p:txBody>
      </p:sp>
      <p:sp>
        <p:nvSpPr>
          <p:cNvPr id="33" name="TextBox 32">
            <a:extLst>
              <a:ext uri="{FF2B5EF4-FFF2-40B4-BE49-F238E27FC236}">
                <a16:creationId xmlns:a16="http://schemas.microsoft.com/office/drawing/2014/main" id="{4D6E56F3-421E-3634-210F-32BC3008B07A}"/>
              </a:ext>
            </a:extLst>
          </p:cNvPr>
          <p:cNvSpPr txBox="1"/>
          <p:nvPr/>
        </p:nvSpPr>
        <p:spPr>
          <a:xfrm>
            <a:off x="3531226" y="2847913"/>
            <a:ext cx="854326" cy="650659"/>
          </a:xfrm>
          <a:prstGeom prst="rect">
            <a:avLst/>
          </a:prstGeom>
          <a:noFill/>
        </p:spPr>
        <p:txBody>
          <a:bodyPr wrap="square" lIns="91440" tIns="45720" rIns="91440" bIns="45720" rtlCol="0" anchor="t">
            <a:spAutoFit/>
          </a:bodyPr>
          <a:lstStyle/>
          <a:p>
            <a:pPr>
              <a:defRPr/>
            </a:pPr>
            <a:r>
              <a:rPr kumimoji="0" lang="en-US" sz="1200" b="1" i="0" u="none" strike="noStrike" kern="1200" cap="none" spc="0" normalizeH="0" baseline="0" noProof="0">
                <a:ln>
                  <a:noFill/>
                </a:ln>
                <a:solidFill>
                  <a:srgbClr val="8661C5"/>
                </a:solidFill>
                <a:effectLst/>
                <a:uLnTx/>
                <a:uFillTx/>
                <a:latin typeface="Segoe UI Semibold"/>
                <a:ea typeface="+mn-ea"/>
                <a:cs typeface="Segoe UI Semibold"/>
              </a:rPr>
              <a:t>Copilot </a:t>
            </a:r>
            <a:endParaRPr lang="en-US">
              <a:solidFill>
                <a:srgbClr val="8661C5"/>
              </a:solidFill>
            </a:endParaRPr>
          </a:p>
          <a:p>
            <a:pPr marL="0" marR="0" lvl="0" indent="0" algn="l" defTabSz="914400">
              <a:lnSpc>
                <a:spcPct val="100000"/>
              </a:lnSpc>
              <a:spcBef>
                <a:spcPts val="0"/>
              </a:spcBef>
              <a:spcAft>
                <a:spcPts val="0"/>
              </a:spcAft>
              <a:buClrTx/>
              <a:buSzTx/>
              <a:buFontTx/>
              <a:buNone/>
              <a:tabLst/>
              <a:defRPr/>
            </a:pPr>
            <a:r>
              <a:rPr lang="en-US" sz="1200" b="1">
                <a:solidFill>
                  <a:srgbClr val="8661C5"/>
                </a:solidFill>
                <a:latin typeface="Segoe UI Semibold"/>
                <a:cs typeface="Segoe UI Semibold"/>
              </a:rPr>
              <a:t>readiness</a:t>
            </a:r>
            <a:r>
              <a:rPr kumimoji="0" lang="en-US" sz="1200" b="1" i="0" u="none" strike="noStrike" kern="1200" cap="none" spc="0" normalizeH="0" baseline="0" noProof="0">
                <a:ln>
                  <a:noFill/>
                </a:ln>
                <a:solidFill>
                  <a:srgbClr val="8661C5"/>
                </a:solidFill>
                <a:effectLst/>
                <a:uLnTx/>
                <a:uFillTx/>
                <a:latin typeface="Segoe UI Semibold"/>
                <a:ea typeface="+mn-ea"/>
                <a:cs typeface="Segoe UI Semibold"/>
              </a:rPr>
              <a:t> checklist</a:t>
            </a:r>
            <a:endParaRPr lang="en-US">
              <a:solidFill>
                <a:srgbClr val="8661C5"/>
              </a:solidFill>
              <a:cs typeface="Segoe UI"/>
            </a:endParaRPr>
          </a:p>
        </p:txBody>
      </p:sp>
      <p:sp>
        <p:nvSpPr>
          <p:cNvPr id="29" name="TextBox 28">
            <a:extLst>
              <a:ext uri="{FF2B5EF4-FFF2-40B4-BE49-F238E27FC236}">
                <a16:creationId xmlns:a16="http://schemas.microsoft.com/office/drawing/2014/main" id="{770AFBE0-C8C7-22D7-1A03-697F5E9EB377}"/>
              </a:ext>
            </a:extLst>
          </p:cNvPr>
          <p:cNvSpPr txBox="1"/>
          <p:nvPr/>
        </p:nvSpPr>
        <p:spPr>
          <a:xfrm>
            <a:off x="3735466" y="3560912"/>
            <a:ext cx="766687" cy="70746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a:ea typeface="+mn-ea"/>
                <a:cs typeface="+mn-cs"/>
              </a:rPr>
              <a:t>Sponsor</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a:ea typeface="+mn-ea"/>
                <a:cs typeface="+mn-cs"/>
              </a:rPr>
              <a:t>Scenarios</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a:ea typeface="+mn-ea"/>
                <a:cs typeface="+mn-cs"/>
              </a:rPr>
              <a:t>Security</a:t>
            </a:r>
          </a:p>
        </p:txBody>
      </p:sp>
      <p:sp>
        <p:nvSpPr>
          <p:cNvPr id="30" name="Graphic 69">
            <a:extLst>
              <a:ext uri="{FF2B5EF4-FFF2-40B4-BE49-F238E27FC236}">
                <a16:creationId xmlns:a16="http://schemas.microsoft.com/office/drawing/2014/main" id="{07EB28AE-F785-7EE2-2664-64DE7BADEC1F}"/>
              </a:ext>
              <a:ext uri="{C183D7F6-B498-43B3-948B-1728B52AA6E4}">
                <adec:decorative xmlns:adec="http://schemas.microsoft.com/office/drawing/2017/decorative" val="1"/>
              </a:ext>
            </a:extLst>
          </p:cNvPr>
          <p:cNvSpPr/>
          <p:nvPr/>
        </p:nvSpPr>
        <p:spPr>
          <a:xfrm>
            <a:off x="3620442" y="3637586"/>
            <a:ext cx="137181" cy="140097"/>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31" name="Graphic 69">
            <a:extLst>
              <a:ext uri="{FF2B5EF4-FFF2-40B4-BE49-F238E27FC236}">
                <a16:creationId xmlns:a16="http://schemas.microsoft.com/office/drawing/2014/main" id="{A295C890-C84C-C177-1977-87E4FA53D000}"/>
              </a:ext>
              <a:ext uri="{C183D7F6-B498-43B3-948B-1728B52AA6E4}">
                <adec:decorative xmlns:adec="http://schemas.microsoft.com/office/drawing/2017/decorative" val="1"/>
              </a:ext>
            </a:extLst>
          </p:cNvPr>
          <p:cNvSpPr/>
          <p:nvPr/>
        </p:nvSpPr>
        <p:spPr>
          <a:xfrm>
            <a:off x="3620442" y="3854710"/>
            <a:ext cx="137181" cy="140097"/>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32" name="Graphic 69">
            <a:extLst>
              <a:ext uri="{FF2B5EF4-FFF2-40B4-BE49-F238E27FC236}">
                <a16:creationId xmlns:a16="http://schemas.microsoft.com/office/drawing/2014/main" id="{B908E877-78E3-A209-F988-8EE4754F7FDE}"/>
              </a:ext>
              <a:ext uri="{C183D7F6-B498-43B3-948B-1728B52AA6E4}">
                <adec:decorative xmlns:adec="http://schemas.microsoft.com/office/drawing/2017/decorative" val="1"/>
              </a:ext>
            </a:extLst>
          </p:cNvPr>
          <p:cNvSpPr/>
          <p:nvPr/>
        </p:nvSpPr>
        <p:spPr>
          <a:xfrm>
            <a:off x="3620442" y="4071836"/>
            <a:ext cx="137181" cy="140097"/>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cxnSp>
        <p:nvCxnSpPr>
          <p:cNvPr id="34" name="Straight Connector 33">
            <a:extLst>
              <a:ext uri="{FF2B5EF4-FFF2-40B4-BE49-F238E27FC236}">
                <a16:creationId xmlns:a16="http://schemas.microsoft.com/office/drawing/2014/main" id="{811E621D-155B-423B-EE9A-DC2AF8676480}"/>
              </a:ext>
              <a:ext uri="{C183D7F6-B498-43B3-948B-1728B52AA6E4}">
                <adec:decorative xmlns:adec="http://schemas.microsoft.com/office/drawing/2017/decorative" val="1"/>
              </a:ext>
            </a:extLst>
          </p:cNvPr>
          <p:cNvCxnSpPr>
            <a:cxnSpLocks/>
          </p:cNvCxnSpPr>
          <p:nvPr/>
        </p:nvCxnSpPr>
        <p:spPr>
          <a:xfrm>
            <a:off x="3531226" y="3529450"/>
            <a:ext cx="1237723" cy="0"/>
          </a:xfrm>
          <a:prstGeom prst="line">
            <a:avLst/>
          </a:prstGeom>
          <a:ln>
            <a:solidFill>
              <a:srgbClr val="F4F3F5"/>
            </a:solidFill>
          </a:ln>
        </p:spPr>
        <p:style>
          <a:lnRef idx="1">
            <a:schemeClr val="accent1"/>
          </a:lnRef>
          <a:fillRef idx="0">
            <a:schemeClr val="accent1"/>
          </a:fillRef>
          <a:effectRef idx="0">
            <a:schemeClr val="accent1"/>
          </a:effectRef>
          <a:fontRef idx="minor">
            <a:schemeClr val="tx1"/>
          </a:fontRef>
        </p:style>
      </p:cxnSp>
      <p:sp>
        <p:nvSpPr>
          <p:cNvPr id="36" name="Rectangle: Rounded Corners 25">
            <a:extLst>
              <a:ext uri="{FF2B5EF4-FFF2-40B4-BE49-F238E27FC236}">
                <a16:creationId xmlns:a16="http://schemas.microsoft.com/office/drawing/2014/main" id="{D9D080A0-B30E-7AE2-8E6E-E8E309972DA0}"/>
              </a:ext>
            </a:extLst>
          </p:cNvPr>
          <p:cNvSpPr/>
          <p:nvPr/>
        </p:nvSpPr>
        <p:spPr>
          <a:xfrm>
            <a:off x="5068350" y="2728221"/>
            <a:ext cx="1374013" cy="1602457"/>
          </a:xfrm>
          <a:prstGeom prst="roundRect">
            <a:avLst>
              <a:gd name="adj" fmla="val 7352"/>
            </a:avLst>
          </a:pr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0" rIns="182880" bIns="251999" numCol="1" spcCol="0" rtlCol="0" fromWordArt="0" anchor="b" anchorCtr="0" forceAA="0" compatLnSpc="1">
            <a:prstTxWarp prst="textNoShape">
              <a:avLst/>
            </a:prstTxWarp>
            <a:noAutofit/>
          </a:bodyPr>
          <a:lstStyle/>
          <a:p>
            <a:pPr marL="0" marR="0" lvl="0" indent="0" algn="ctr" defTabSz="932472" rtl="0" eaLnBrk="1" fontAlgn="base" latinLnBrk="0" hangingPunct="1">
              <a:lnSpc>
                <a:spcPct val="80000"/>
              </a:lnSpc>
              <a:spcBef>
                <a:spcPct val="0"/>
              </a:spcBef>
              <a:spcAft>
                <a:spcPct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Segoe UI Semibold" panose="020B0502040204020203" pitchFamily="34" charset="0"/>
                <a:ea typeface="+mn-ea"/>
                <a:cs typeface="Segoe UI Semibold" panose="020B0502040204020203" pitchFamily="34" charset="0"/>
              </a:rPr>
              <a:t>You are here</a:t>
            </a:r>
          </a:p>
        </p:txBody>
      </p:sp>
      <p:sp>
        <p:nvSpPr>
          <p:cNvPr id="38" name="Graphic 7">
            <a:extLst>
              <a:ext uri="{FF2B5EF4-FFF2-40B4-BE49-F238E27FC236}">
                <a16:creationId xmlns:a16="http://schemas.microsoft.com/office/drawing/2014/main" id="{136A9AD2-DACA-47EB-67E6-0C58CCB2B290}"/>
              </a:ext>
              <a:ext uri="{C183D7F6-B498-43B3-948B-1728B52AA6E4}">
                <adec:decorative xmlns:adec="http://schemas.microsoft.com/office/drawing/2017/decorative" val="1"/>
              </a:ext>
            </a:extLst>
          </p:cNvPr>
          <p:cNvSpPr/>
          <p:nvPr/>
        </p:nvSpPr>
        <p:spPr>
          <a:xfrm>
            <a:off x="5563897" y="2992725"/>
            <a:ext cx="382919" cy="439386"/>
          </a:xfrm>
          <a:custGeom>
            <a:avLst/>
            <a:gdLst>
              <a:gd name="connsiteX0" fmla="*/ 141580 w 165868"/>
              <a:gd name="connsiteY0" fmla="*/ 141575 h 190328"/>
              <a:gd name="connsiteX1" fmla="*/ 130273 w 165868"/>
              <a:gd name="connsiteY1" fmla="*/ 152758 h 190328"/>
              <a:gd name="connsiteX2" fmla="*/ 97831 w 165868"/>
              <a:gd name="connsiteY2" fmla="*/ 184305 h 190328"/>
              <a:gd name="connsiteX3" fmla="*/ 68037 w 165868"/>
              <a:gd name="connsiteY3" fmla="*/ 184305 h 190328"/>
              <a:gd name="connsiteX4" fmla="*/ 34785 w 165868"/>
              <a:gd name="connsiteY4" fmla="*/ 151958 h 190328"/>
              <a:gd name="connsiteX5" fmla="*/ 24289 w 165868"/>
              <a:gd name="connsiteY5" fmla="*/ 141575 h 190328"/>
              <a:gd name="connsiteX6" fmla="*/ 24293 w 165868"/>
              <a:gd name="connsiteY6" fmla="*/ 24289 h 190328"/>
              <a:gd name="connsiteX7" fmla="*/ 141580 w 165868"/>
              <a:gd name="connsiteY7" fmla="*/ 24293 h 190328"/>
              <a:gd name="connsiteX8" fmla="*/ 141580 w 165868"/>
              <a:gd name="connsiteY8" fmla="*/ 141575 h 190328"/>
              <a:gd name="connsiteX9" fmla="*/ 106747 w 165868"/>
              <a:gd name="connsiteY9" fmla="*/ 85549 h 190328"/>
              <a:gd name="connsiteX10" fmla="*/ 82934 w 165868"/>
              <a:gd name="connsiteY10" fmla="*/ 61737 h 190328"/>
              <a:gd name="connsiteX11" fmla="*/ 59122 w 165868"/>
              <a:gd name="connsiteY11" fmla="*/ 85549 h 190328"/>
              <a:gd name="connsiteX12" fmla="*/ 82934 w 165868"/>
              <a:gd name="connsiteY12" fmla="*/ 109362 h 190328"/>
              <a:gd name="connsiteX13" fmla="*/ 106747 w 165868"/>
              <a:gd name="connsiteY13" fmla="*/ 85549 h 190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5868" h="190328">
                <a:moveTo>
                  <a:pt x="141580" y="141575"/>
                </a:moveTo>
                <a:lnTo>
                  <a:pt x="130273" y="152758"/>
                </a:lnTo>
                <a:cubicBezTo>
                  <a:pt x="121939" y="160930"/>
                  <a:pt x="111128" y="171446"/>
                  <a:pt x="97831" y="184305"/>
                </a:cubicBezTo>
                <a:cubicBezTo>
                  <a:pt x="89524" y="192337"/>
                  <a:pt x="76345" y="192337"/>
                  <a:pt x="68037" y="184305"/>
                </a:cubicBezTo>
                <a:lnTo>
                  <a:pt x="34785" y="151958"/>
                </a:lnTo>
                <a:cubicBezTo>
                  <a:pt x="30604" y="147852"/>
                  <a:pt x="27108" y="144395"/>
                  <a:pt x="24289" y="141575"/>
                </a:cubicBezTo>
                <a:cubicBezTo>
                  <a:pt x="-8098" y="109187"/>
                  <a:pt x="-8096" y="56675"/>
                  <a:pt x="24293" y="24289"/>
                </a:cubicBezTo>
                <a:cubicBezTo>
                  <a:pt x="56682" y="-8098"/>
                  <a:pt x="109193" y="-8096"/>
                  <a:pt x="141580" y="24293"/>
                </a:cubicBezTo>
                <a:cubicBezTo>
                  <a:pt x="173965" y="56680"/>
                  <a:pt x="173965" y="109188"/>
                  <a:pt x="141580" y="141575"/>
                </a:cubicBezTo>
                <a:close/>
                <a:moveTo>
                  <a:pt x="106747" y="85549"/>
                </a:moveTo>
                <a:cubicBezTo>
                  <a:pt x="106747" y="72398"/>
                  <a:pt x="96085" y="61737"/>
                  <a:pt x="82934" y="61737"/>
                </a:cubicBezTo>
                <a:cubicBezTo>
                  <a:pt x="69783" y="61737"/>
                  <a:pt x="59122" y="72398"/>
                  <a:pt x="59122" y="85549"/>
                </a:cubicBezTo>
                <a:cubicBezTo>
                  <a:pt x="59122" y="98701"/>
                  <a:pt x="69783" y="109362"/>
                  <a:pt x="82934" y="109362"/>
                </a:cubicBezTo>
                <a:cubicBezTo>
                  <a:pt x="96085" y="109362"/>
                  <a:pt x="106747" y="98701"/>
                  <a:pt x="106747" y="85549"/>
                </a:cubicBez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sp>
        <p:nvSpPr>
          <p:cNvPr id="43" name="Rectangle: Rounded Corners 15">
            <a:extLst>
              <a:ext uri="{FF2B5EF4-FFF2-40B4-BE49-F238E27FC236}">
                <a16:creationId xmlns:a16="http://schemas.microsoft.com/office/drawing/2014/main" id="{11AFA717-61A5-411D-0BAC-7A3B11D8A57A}"/>
              </a:ext>
              <a:ext uri="{C183D7F6-B498-43B3-948B-1728B52AA6E4}">
                <adec:decorative xmlns:adec="http://schemas.microsoft.com/office/drawing/2017/decorative" val="1"/>
              </a:ext>
            </a:extLst>
          </p:cNvPr>
          <p:cNvSpPr/>
          <p:nvPr/>
        </p:nvSpPr>
        <p:spPr>
          <a:xfrm>
            <a:off x="6696222" y="1709402"/>
            <a:ext cx="4234226" cy="1155663"/>
          </a:xfrm>
          <a:prstGeom prst="roundRect">
            <a:avLst>
              <a:gd name="adj" fmla="val 7992"/>
            </a:avLst>
          </a:prstGeom>
          <a:solidFill>
            <a:schemeClr val="bg1"/>
          </a:solidFill>
          <a:ln>
            <a:solidFill>
              <a:srgbClr val="C03BC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black"/>
              </a:solidFill>
              <a:effectLst/>
              <a:uLnTx/>
              <a:uFillTx/>
              <a:latin typeface="Segoe UI"/>
              <a:ea typeface="+mn-ea"/>
              <a:cs typeface="+mn-cs"/>
            </a:endParaRPr>
          </a:p>
        </p:txBody>
      </p:sp>
      <p:sp>
        <p:nvSpPr>
          <p:cNvPr id="44" name="TextBox 43">
            <a:extLst>
              <a:ext uri="{FF2B5EF4-FFF2-40B4-BE49-F238E27FC236}">
                <a16:creationId xmlns:a16="http://schemas.microsoft.com/office/drawing/2014/main" id="{21D1D44E-C9FF-6EDB-4FDF-C21EF305C0E8}"/>
              </a:ext>
            </a:extLst>
          </p:cNvPr>
          <p:cNvSpPr txBox="1"/>
          <p:nvPr/>
        </p:nvSpPr>
        <p:spPr>
          <a:xfrm>
            <a:off x="6755290" y="1778073"/>
            <a:ext cx="19639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C03BC4"/>
                </a:solidFill>
                <a:effectLst/>
                <a:uLnTx/>
                <a:uFillTx/>
                <a:latin typeface="Segoe UI Semibold" panose="020B0502040204020203" pitchFamily="34" charset="0"/>
                <a:ea typeface="+mn-ea"/>
                <a:cs typeface="Segoe UI Semibold" panose="020B0502040204020203" pitchFamily="34" charset="0"/>
              </a:rPr>
              <a:t>Human change</a:t>
            </a:r>
          </a:p>
        </p:txBody>
      </p:sp>
      <p:sp>
        <p:nvSpPr>
          <p:cNvPr id="46" name="TextBox 45">
            <a:extLst>
              <a:ext uri="{FF2B5EF4-FFF2-40B4-BE49-F238E27FC236}">
                <a16:creationId xmlns:a16="http://schemas.microsoft.com/office/drawing/2014/main" id="{D7A9B043-19BD-CD10-9FBA-293EA2F4E07C}"/>
              </a:ext>
            </a:extLst>
          </p:cNvPr>
          <p:cNvSpPr txBox="1"/>
          <p:nvPr/>
        </p:nvSpPr>
        <p:spPr>
          <a:xfrm>
            <a:off x="6752299" y="2186951"/>
            <a:ext cx="4327908" cy="461665"/>
          </a:xfrm>
          <a:prstGeom prst="rect">
            <a:avLst/>
          </a:prstGeom>
          <a:noFill/>
        </p:spPr>
        <p:txBody>
          <a:bodyPr wrap="square" lIns="91440" tIns="45720" rIns="91440" bIns="45720" rtlCol="0" anchor="t">
            <a:spAutoFit/>
          </a:bodyPr>
          <a:lstStyle/>
          <a:p>
            <a:pPr>
              <a:defRPr/>
            </a:pPr>
            <a:r>
              <a:rPr kumimoji="0" lang="en-US" sz="1200" b="0" i="0" u="none" strike="noStrike" kern="1200" cap="none" spc="0" normalizeH="0" baseline="0" noProof="0">
                <a:ln>
                  <a:noFill/>
                </a:ln>
                <a:solidFill>
                  <a:prstClr val="black"/>
                </a:solidFill>
                <a:effectLst/>
                <a:uLnTx/>
                <a:uFillTx/>
                <a:latin typeface="Segoe UI"/>
                <a:ea typeface="+mn-ea"/>
                <a:cs typeface="+mn-cs"/>
              </a:rPr>
              <a:t>Prepare organization and employees for the AI transformation journey</a:t>
            </a:r>
            <a:r>
              <a:rPr lang="en-US" sz="1200">
                <a:solidFill>
                  <a:prstClr val="black"/>
                </a:solidFill>
                <a:latin typeface="Segoe UI"/>
              </a:rPr>
              <a:t> through user enablement programs</a:t>
            </a:r>
            <a:endParaRPr kumimoji="0" lang="en-US" sz="1200" b="0" i="0" u="none" strike="noStrike" kern="1200" cap="none" spc="0" normalizeH="0" baseline="0" noProof="0">
              <a:ln>
                <a:noFill/>
              </a:ln>
              <a:solidFill>
                <a:prstClr val="black"/>
              </a:solidFill>
              <a:effectLst/>
              <a:uLnTx/>
              <a:uFillTx/>
              <a:latin typeface="Segoe UI"/>
              <a:ea typeface="+mn-ea"/>
              <a:cs typeface="+mn-cs"/>
            </a:endParaRPr>
          </a:p>
        </p:txBody>
      </p:sp>
      <p:grpSp>
        <p:nvGrpSpPr>
          <p:cNvPr id="45" name="Group 44">
            <a:extLst>
              <a:ext uri="{FF2B5EF4-FFF2-40B4-BE49-F238E27FC236}">
                <a16:creationId xmlns:a16="http://schemas.microsoft.com/office/drawing/2014/main" id="{B5804036-4BEB-598F-D0F6-005C1A67B5D3}"/>
              </a:ext>
              <a:ext uri="{C183D7F6-B498-43B3-948B-1728B52AA6E4}">
                <adec:decorative xmlns:adec="http://schemas.microsoft.com/office/drawing/2017/decorative" val="1"/>
              </a:ext>
            </a:extLst>
          </p:cNvPr>
          <p:cNvGrpSpPr/>
          <p:nvPr/>
        </p:nvGrpSpPr>
        <p:grpSpPr>
          <a:xfrm>
            <a:off x="10255431" y="1550748"/>
            <a:ext cx="460064" cy="460064"/>
            <a:chOff x="9329369" y="1297527"/>
            <a:chExt cx="556677" cy="556677"/>
          </a:xfrm>
        </p:grpSpPr>
        <p:sp>
          <p:nvSpPr>
            <p:cNvPr id="57" name="Oval 56">
              <a:extLst>
                <a:ext uri="{FF2B5EF4-FFF2-40B4-BE49-F238E27FC236}">
                  <a16:creationId xmlns:a16="http://schemas.microsoft.com/office/drawing/2014/main" id="{B4C67E6D-2D31-2004-19A2-0DF83FF39F84}"/>
                </a:ext>
              </a:extLst>
            </p:cNvPr>
            <p:cNvSpPr/>
            <p:nvPr/>
          </p:nvSpPr>
          <p:spPr>
            <a:xfrm>
              <a:off x="9329369" y="1297527"/>
              <a:ext cx="556677" cy="556677"/>
            </a:xfrm>
            <a:prstGeom prst="ellipse">
              <a:avLst/>
            </a:prstGeom>
            <a:solidFill>
              <a:schemeClr val="bg1"/>
            </a:solidFill>
            <a:ln>
              <a:solidFill>
                <a:srgbClr val="C03BC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58" name="Picture 57">
              <a:extLst>
                <a:ext uri="{FF2B5EF4-FFF2-40B4-BE49-F238E27FC236}">
                  <a16:creationId xmlns:a16="http://schemas.microsoft.com/office/drawing/2014/main" id="{AEF047E2-A766-1F90-3C9A-74ABC7A3F565}"/>
                </a:ext>
              </a:extLst>
            </p:cNvPr>
            <p:cNvPicPr>
              <a:picLocks/>
            </p:cNvPicPr>
            <p:nvPr/>
          </p:nvPicPr>
          <p:blipFill>
            <a:blip r:embed="rId4" cstate="screen">
              <a:extLst>
                <a:ext uri="{28A0092B-C50C-407E-A947-70E740481C1C}">
                  <a14:useLocalDpi xmlns:a14="http://schemas.microsoft.com/office/drawing/2010/main"/>
                </a:ext>
              </a:extLst>
            </a:blip>
            <a:srcRect/>
            <a:stretch/>
          </p:blipFill>
          <p:spPr>
            <a:xfrm>
              <a:off x="9411688" y="1379846"/>
              <a:ext cx="392040" cy="392040"/>
            </a:xfrm>
            <a:prstGeom prst="rect">
              <a:avLst/>
            </a:prstGeom>
          </p:spPr>
        </p:pic>
      </p:grpSp>
      <p:sp>
        <p:nvSpPr>
          <p:cNvPr id="65" name="Rectangle: Rounded Corners 15">
            <a:extLst>
              <a:ext uri="{FF2B5EF4-FFF2-40B4-BE49-F238E27FC236}">
                <a16:creationId xmlns:a16="http://schemas.microsoft.com/office/drawing/2014/main" id="{2D3A94D8-D031-1A28-B413-09A9B050025F}"/>
              </a:ext>
              <a:ext uri="{C183D7F6-B498-43B3-948B-1728B52AA6E4}">
                <adec:decorative xmlns:adec="http://schemas.microsoft.com/office/drawing/2017/decorative" val="1"/>
              </a:ext>
            </a:extLst>
          </p:cNvPr>
          <p:cNvSpPr/>
          <p:nvPr/>
        </p:nvSpPr>
        <p:spPr>
          <a:xfrm>
            <a:off x="6696221" y="4208308"/>
            <a:ext cx="4234217" cy="1155663"/>
          </a:xfrm>
          <a:prstGeom prst="roundRect">
            <a:avLst>
              <a:gd name="adj" fmla="val 7992"/>
            </a:avLst>
          </a:prstGeom>
          <a:solidFill>
            <a:schemeClr val="bg1"/>
          </a:solidFill>
          <a:ln>
            <a:solidFill>
              <a:srgbClr val="0078D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black"/>
              </a:solidFill>
              <a:effectLst/>
              <a:uLnTx/>
              <a:uFillTx/>
              <a:latin typeface="Segoe UI"/>
              <a:ea typeface="+mn-ea"/>
              <a:cs typeface="+mn-cs"/>
            </a:endParaRPr>
          </a:p>
        </p:txBody>
      </p:sp>
      <p:sp>
        <p:nvSpPr>
          <p:cNvPr id="66" name="TextBox 65">
            <a:extLst>
              <a:ext uri="{FF2B5EF4-FFF2-40B4-BE49-F238E27FC236}">
                <a16:creationId xmlns:a16="http://schemas.microsoft.com/office/drawing/2014/main" id="{C7001867-1055-9BCF-343E-8915795F3A9D}"/>
              </a:ext>
            </a:extLst>
          </p:cNvPr>
          <p:cNvSpPr txBox="1"/>
          <p:nvPr/>
        </p:nvSpPr>
        <p:spPr>
          <a:xfrm>
            <a:off x="6754584" y="4320241"/>
            <a:ext cx="2651245"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78D4"/>
                </a:solidFill>
                <a:effectLst/>
                <a:uLnTx/>
                <a:uFillTx/>
                <a:latin typeface="Segoe UI Semibold"/>
                <a:cs typeface="Segoe UI Semibold"/>
              </a:rPr>
              <a:t>Technical readiness</a:t>
            </a:r>
          </a:p>
        </p:txBody>
      </p:sp>
      <p:sp>
        <p:nvSpPr>
          <p:cNvPr id="69" name="TextBox 68">
            <a:extLst>
              <a:ext uri="{FF2B5EF4-FFF2-40B4-BE49-F238E27FC236}">
                <a16:creationId xmlns:a16="http://schemas.microsoft.com/office/drawing/2014/main" id="{3F833AA5-53C8-B64E-55A8-594600F66DD1}"/>
              </a:ext>
            </a:extLst>
          </p:cNvPr>
          <p:cNvSpPr txBox="1"/>
          <p:nvPr/>
        </p:nvSpPr>
        <p:spPr>
          <a:xfrm>
            <a:off x="6751593" y="4698859"/>
            <a:ext cx="454084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a:ea typeface="+mn-ea"/>
                <a:cs typeface="+mn-cs"/>
              </a:rPr>
              <a:t>Address technical deployment and optimization, including governance, security, compliance, and management</a:t>
            </a:r>
          </a:p>
        </p:txBody>
      </p:sp>
      <p:grpSp>
        <p:nvGrpSpPr>
          <p:cNvPr id="67" name="Group 66">
            <a:extLst>
              <a:ext uri="{FF2B5EF4-FFF2-40B4-BE49-F238E27FC236}">
                <a16:creationId xmlns:a16="http://schemas.microsoft.com/office/drawing/2014/main" id="{9F3941CD-5B96-EED6-7F4C-CF591B4E60B0}"/>
              </a:ext>
              <a:ext uri="{C183D7F6-B498-43B3-948B-1728B52AA6E4}">
                <adec:decorative xmlns:adec="http://schemas.microsoft.com/office/drawing/2017/decorative" val="1"/>
              </a:ext>
            </a:extLst>
          </p:cNvPr>
          <p:cNvGrpSpPr/>
          <p:nvPr/>
        </p:nvGrpSpPr>
        <p:grpSpPr>
          <a:xfrm>
            <a:off x="10255431" y="4049654"/>
            <a:ext cx="460064" cy="460064"/>
            <a:chOff x="9329369" y="1297527"/>
            <a:chExt cx="556677" cy="556677"/>
          </a:xfrm>
        </p:grpSpPr>
        <p:sp>
          <p:nvSpPr>
            <p:cNvPr id="70" name="Oval 69">
              <a:extLst>
                <a:ext uri="{FF2B5EF4-FFF2-40B4-BE49-F238E27FC236}">
                  <a16:creationId xmlns:a16="http://schemas.microsoft.com/office/drawing/2014/main" id="{CC07FC8A-48F7-DC47-3CA1-B91AEA7644D8}"/>
                </a:ext>
              </a:extLst>
            </p:cNvPr>
            <p:cNvSpPr/>
            <p:nvPr/>
          </p:nvSpPr>
          <p:spPr>
            <a:xfrm>
              <a:off x="9329369" y="1297527"/>
              <a:ext cx="556677" cy="556677"/>
            </a:xfrm>
            <a:prstGeom prst="ellipse">
              <a:avLst/>
            </a:prstGeom>
            <a:solidFill>
              <a:schemeClr val="bg1"/>
            </a:solidFill>
            <a:ln>
              <a:solidFill>
                <a:srgbClr val="8661C5"/>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72" name="Picture 71">
              <a:extLst>
                <a:ext uri="{FF2B5EF4-FFF2-40B4-BE49-F238E27FC236}">
                  <a16:creationId xmlns:a16="http://schemas.microsoft.com/office/drawing/2014/main" id="{88275D73-7A79-ED67-6163-60E2AE321241}"/>
                </a:ext>
              </a:extLst>
            </p:cNvPr>
            <p:cNvPicPr>
              <a:picLocks/>
            </p:cNvPicPr>
            <p:nvPr/>
          </p:nvPicPr>
          <p:blipFill>
            <a:blip r:embed="rId4" cstate="screen">
              <a:extLst>
                <a:ext uri="{28A0092B-C50C-407E-A947-70E740481C1C}">
                  <a14:useLocalDpi xmlns:a14="http://schemas.microsoft.com/office/drawing/2010/main"/>
                </a:ext>
              </a:extLst>
            </a:blip>
            <a:srcRect/>
            <a:stretch/>
          </p:blipFill>
          <p:spPr>
            <a:xfrm>
              <a:off x="9411688" y="1379846"/>
              <a:ext cx="392040" cy="392040"/>
            </a:xfrm>
            <a:prstGeom prst="rect">
              <a:avLst/>
            </a:prstGeom>
          </p:spPr>
        </p:pic>
      </p:grpSp>
      <p:grpSp>
        <p:nvGrpSpPr>
          <p:cNvPr id="3" name="Group 2">
            <a:extLst>
              <a:ext uri="{FF2B5EF4-FFF2-40B4-BE49-F238E27FC236}">
                <a16:creationId xmlns:a16="http://schemas.microsoft.com/office/drawing/2014/main" id="{EDB7419B-FC95-EB8E-8E1D-4F515BAB7279}"/>
              </a:ext>
              <a:ext uri="{C183D7F6-B498-43B3-948B-1728B52AA6E4}">
                <adec:decorative xmlns:adec="http://schemas.microsoft.com/office/drawing/2017/decorative" val="1"/>
              </a:ext>
            </a:extLst>
          </p:cNvPr>
          <p:cNvGrpSpPr/>
          <p:nvPr/>
        </p:nvGrpSpPr>
        <p:grpSpPr>
          <a:xfrm>
            <a:off x="6696221" y="2976615"/>
            <a:ext cx="4234217" cy="1097261"/>
            <a:chOff x="6696221" y="2976615"/>
            <a:chExt cx="4234217" cy="1097261"/>
          </a:xfrm>
        </p:grpSpPr>
        <p:grpSp>
          <p:nvGrpSpPr>
            <p:cNvPr id="60" name="Group 59" descr="Vertical arrow between human change and technical readiness indicates that these two workstreams have four phases (get ready, onboard and engage, deliver impact, and extend and optimize), and they support each other for maximum value and ROI.">
              <a:extLst>
                <a:ext uri="{FF2B5EF4-FFF2-40B4-BE49-F238E27FC236}">
                  <a16:creationId xmlns:a16="http://schemas.microsoft.com/office/drawing/2014/main" id="{6A7B5535-E36C-A6FC-9CEC-AD3F6C12302A}"/>
                </a:ext>
              </a:extLst>
            </p:cNvPr>
            <p:cNvGrpSpPr/>
            <p:nvPr/>
          </p:nvGrpSpPr>
          <p:grpSpPr>
            <a:xfrm>
              <a:off x="6696221" y="2976615"/>
              <a:ext cx="4234217" cy="1097261"/>
              <a:chOff x="6706247" y="2996668"/>
              <a:chExt cx="4234217" cy="1097261"/>
            </a:xfrm>
          </p:grpSpPr>
          <p:cxnSp>
            <p:nvCxnSpPr>
              <p:cNvPr id="62" name="Straight Connector 61">
                <a:extLst>
                  <a:ext uri="{FF2B5EF4-FFF2-40B4-BE49-F238E27FC236}">
                    <a16:creationId xmlns:a16="http://schemas.microsoft.com/office/drawing/2014/main" id="{A748AFDF-F4DD-3AE9-9E8A-66A20B92D408}"/>
                  </a:ext>
                </a:extLst>
              </p:cNvPr>
              <p:cNvCxnSpPr>
                <a:cxnSpLocks/>
              </p:cNvCxnSpPr>
              <p:nvPr/>
            </p:nvCxnSpPr>
            <p:spPr>
              <a:xfrm>
                <a:off x="8813335" y="2996668"/>
                <a:ext cx="0" cy="1097261"/>
              </a:xfrm>
              <a:prstGeom prst="line">
                <a:avLst/>
              </a:prstGeom>
              <a:ln w="25400">
                <a:gradFill>
                  <a:gsLst>
                    <a:gs pos="0">
                      <a:srgbClr val="C03BC4"/>
                    </a:gs>
                    <a:gs pos="52000">
                      <a:srgbClr val="0078D4"/>
                    </a:gs>
                    <a:gs pos="48000">
                      <a:srgbClr val="C03BC4"/>
                    </a:gs>
                    <a:gs pos="100000">
                      <a:srgbClr val="0078D4"/>
                    </a:gs>
                  </a:gsLst>
                  <a:lin ang="5400000" scaled="1"/>
                </a:gradFill>
                <a:headEnd type="arrow" w="lg" len="sm"/>
                <a:tailEnd type="arrow" w="lg" len="sm"/>
              </a:ln>
            </p:spPr>
            <p:style>
              <a:lnRef idx="1">
                <a:schemeClr val="accent1"/>
              </a:lnRef>
              <a:fillRef idx="0">
                <a:schemeClr val="accent1"/>
              </a:fillRef>
              <a:effectRef idx="0">
                <a:schemeClr val="accent1"/>
              </a:effectRef>
              <a:fontRef idx="minor">
                <a:schemeClr val="tx1"/>
              </a:fontRef>
            </p:style>
          </p:cxnSp>
          <p:sp>
            <p:nvSpPr>
              <p:cNvPr id="63" name="Rectangle: Rounded Corners 15">
                <a:extLst>
                  <a:ext uri="{FF2B5EF4-FFF2-40B4-BE49-F238E27FC236}">
                    <a16:creationId xmlns:a16="http://schemas.microsoft.com/office/drawing/2014/main" id="{27D8C99A-B8B1-CFF5-3492-6C925867148C}"/>
                  </a:ext>
                </a:extLst>
              </p:cNvPr>
              <p:cNvSpPr/>
              <p:nvPr/>
            </p:nvSpPr>
            <p:spPr>
              <a:xfrm>
                <a:off x="6706247" y="3300714"/>
                <a:ext cx="4234217" cy="479142"/>
              </a:xfrm>
              <a:prstGeom prst="roundRect">
                <a:avLst>
                  <a:gd name="adj" fmla="val 15277"/>
                </a:avLst>
              </a:prstGeom>
              <a:solidFill>
                <a:schemeClr val="bg1"/>
              </a:solidFill>
              <a:ln>
                <a:solidFill>
                  <a:schemeClr val="bg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Segoe UI"/>
                    <a:ea typeface="+mn-ea"/>
                    <a:cs typeface="+mn-cs"/>
                  </a:rPr>
                  <a:t>Workstreams support each other for maximum value and ROI</a:t>
                </a:r>
              </a:p>
            </p:txBody>
          </p:sp>
        </p:grpSp>
        <p:sp>
          <p:nvSpPr>
            <p:cNvPr id="80" name="TextBox 79" descr="Vertical arrow between human change and technical readiness indicates that these two workstreams have four phases (get ready, onboard and engage, deliver impact, and extend and optimize), and they support each other for maximum value and ROI.">
              <a:extLst>
                <a:ext uri="{FF2B5EF4-FFF2-40B4-BE49-F238E27FC236}">
                  <a16:creationId xmlns:a16="http://schemas.microsoft.com/office/drawing/2014/main" id="{C253624A-E388-2CF7-0C13-023404C32C29}"/>
                </a:ext>
              </a:extLst>
            </p:cNvPr>
            <p:cNvSpPr txBox="1"/>
            <p:nvPr/>
          </p:nvSpPr>
          <p:spPr>
            <a:xfrm>
              <a:off x="6741353" y="3557731"/>
              <a:ext cx="4138271" cy="153888"/>
            </a:xfrm>
            <a:prstGeom prst="rect">
              <a:avLst/>
            </a:prstGeom>
            <a:noFill/>
          </p:spPr>
          <p:txBody>
            <a:bodyPr wrap="square" lIns="0" tIns="0" rIns="0" bIns="0" rtlCol="0" anchor="t">
              <a:spAutoFit/>
            </a:bodyPr>
            <a:lstStyle/>
            <a:p>
              <a:pPr algn="ctr" defTabSz="914367">
                <a:defRPr/>
              </a:pPr>
              <a:r>
                <a:rPr lang="en-US" sz="1000" spc="-50">
                  <a:solidFill>
                    <a:srgbClr val="8661C5"/>
                  </a:solidFill>
                  <a:latin typeface="Segoe UI Semibold"/>
                  <a:cs typeface="Segoe UI Semibold"/>
                </a:rPr>
                <a:t>Get ready  &gt;  Onboard &amp; engage  &gt;  Deliver impact  &gt;  Extend &amp; optimize</a:t>
              </a:r>
            </a:p>
          </p:txBody>
        </p:sp>
      </p:grpSp>
      <p:cxnSp>
        <p:nvCxnSpPr>
          <p:cNvPr id="76" name="Straight Arrow Connector 75">
            <a:extLst>
              <a:ext uri="{FF2B5EF4-FFF2-40B4-BE49-F238E27FC236}">
                <a16:creationId xmlns:a16="http://schemas.microsoft.com/office/drawing/2014/main" id="{855BFA07-3A04-E532-57B8-DED65469B1A3}"/>
              </a:ext>
              <a:ext uri="{C183D7F6-B498-43B3-948B-1728B52AA6E4}">
                <adec:decorative xmlns:adec="http://schemas.microsoft.com/office/drawing/2017/decorative" val="1"/>
              </a:ext>
            </a:extLst>
          </p:cNvPr>
          <p:cNvCxnSpPr>
            <a:cxnSpLocks/>
          </p:cNvCxnSpPr>
          <p:nvPr/>
        </p:nvCxnSpPr>
        <p:spPr>
          <a:xfrm>
            <a:off x="915900" y="5738454"/>
            <a:ext cx="10360200" cy="0"/>
          </a:xfrm>
          <a:prstGeom prst="straightConnector1">
            <a:avLst/>
          </a:prstGeom>
          <a:ln w="25400">
            <a:solidFill>
              <a:srgbClr val="8661C5"/>
            </a:solidFill>
            <a:headEnd type="oval"/>
            <a:tailEnd type="arrow" w="lg" len="sm"/>
          </a:ln>
        </p:spPr>
        <p:style>
          <a:lnRef idx="1">
            <a:schemeClr val="accent1"/>
          </a:lnRef>
          <a:fillRef idx="0">
            <a:schemeClr val="accent1"/>
          </a:fillRef>
          <a:effectRef idx="0">
            <a:schemeClr val="accent1"/>
          </a:effectRef>
          <a:fontRef idx="minor">
            <a:schemeClr val="tx1"/>
          </a:fontRef>
        </p:style>
      </p:cxnSp>
      <p:sp>
        <p:nvSpPr>
          <p:cNvPr id="79" name="Rounded Rectangle 78">
            <a:extLst>
              <a:ext uri="{FF2B5EF4-FFF2-40B4-BE49-F238E27FC236}">
                <a16:creationId xmlns:a16="http://schemas.microsoft.com/office/drawing/2014/main" id="{AB7075BB-E595-0B88-1FF0-B9319B2540EA}"/>
              </a:ext>
            </a:extLst>
          </p:cNvPr>
          <p:cNvSpPr/>
          <p:nvPr/>
        </p:nvSpPr>
        <p:spPr>
          <a:xfrm>
            <a:off x="4844066" y="5478779"/>
            <a:ext cx="2503869" cy="519351"/>
          </a:xfrm>
          <a:prstGeom prst="roundRect">
            <a:avLst>
              <a:gd name="adj" fmla="val 50000"/>
            </a:avLst>
          </a:pr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82880" tIns="45720" rIns="182880" bIns="45720" numCol="1" spcCol="0" rtlCol="0" fromWordArt="0" anchor="ctr" anchorCtr="0" forceAA="0" compatLnSpc="1">
            <a:prstTxWarp prst="textNoShape">
              <a:avLst/>
            </a:prstTxWarp>
            <a:spAutoFit/>
          </a:bodyPr>
          <a:lstStyle/>
          <a:p>
            <a:pPr algn="ctr"/>
            <a:r>
              <a:rPr lang="en-US">
                <a:solidFill>
                  <a:schemeClr val="bg1"/>
                </a:solidFill>
                <a:latin typeface="Segoe UI Semibold" panose="020B0502040204020203" pitchFamily="34" charset="0"/>
                <a:cs typeface="Segoe UI Semibold" panose="020B0502040204020203" pitchFamily="34" charset="0"/>
              </a:rPr>
              <a:t>Leadership journey</a:t>
            </a:r>
          </a:p>
        </p:txBody>
      </p:sp>
    </p:spTree>
    <p:extLst>
      <p:ext uri="{BB962C8B-B14F-4D97-AF65-F5344CB8AC3E}">
        <p14:creationId xmlns:p14="http://schemas.microsoft.com/office/powerpoint/2010/main" val="2071444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3BBF8-22AD-A489-8D15-C41A13BFD1F2}"/>
            </a:ext>
          </a:extLst>
        </p:cNvPr>
        <p:cNvGrpSpPr/>
        <p:nvPr/>
      </p:nvGrpSpPr>
      <p:grpSpPr>
        <a:xfrm>
          <a:off x="0" y="0"/>
          <a:ext cx="0" cy="0"/>
          <a:chOff x="0" y="0"/>
          <a:chExt cx="0" cy="0"/>
        </a:xfrm>
      </p:grpSpPr>
      <p:sp>
        <p:nvSpPr>
          <p:cNvPr id="10" name="Title 10">
            <a:extLst>
              <a:ext uri="{FF2B5EF4-FFF2-40B4-BE49-F238E27FC236}">
                <a16:creationId xmlns:a16="http://schemas.microsoft.com/office/drawing/2014/main" id="{11A64C29-0CF6-9A5E-7EB3-E4734F14FB33}"/>
              </a:ext>
            </a:extLst>
          </p:cNvPr>
          <p:cNvSpPr txBox="1">
            <a:spLocks noGrp="1"/>
          </p:cNvSpPr>
          <p:nvPr>
            <p:ph type="title"/>
          </p:nvPr>
        </p:nvSpPr>
        <p:spPr/>
        <p:txBody>
          <a:bodyPr vert="horz" lIns="91440" tIns="45720" rIns="91440" bIns="4572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r>
              <a:rPr lang="en-US" sz="3600" noProof="0"/>
              <a:t>3 essentials for Copilot success </a:t>
            </a:r>
          </a:p>
        </p:txBody>
      </p:sp>
      <p:sp>
        <p:nvSpPr>
          <p:cNvPr id="74" name="TextBox 73">
            <a:extLst>
              <a:ext uri="{FF2B5EF4-FFF2-40B4-BE49-F238E27FC236}">
                <a16:creationId xmlns:a16="http://schemas.microsoft.com/office/drawing/2014/main" id="{45EE9586-4F2B-CDF2-46E2-FE4F8A06FE3E}"/>
              </a:ext>
              <a:ext uri="{C183D7F6-B498-43B3-948B-1728B52AA6E4}">
                <adec:decorative xmlns:adec="http://schemas.microsoft.com/office/drawing/2017/decorative" val="1"/>
              </a:ext>
            </a:extLst>
          </p:cNvPr>
          <p:cNvSpPr txBox="1"/>
          <p:nvPr/>
        </p:nvSpPr>
        <p:spPr>
          <a:xfrm>
            <a:off x="8211940" y="2325810"/>
            <a:ext cx="2584193" cy="369332"/>
          </a:xfrm>
          <a:prstGeom prst="rect">
            <a:avLst/>
          </a:prstGeom>
          <a:noFill/>
        </p:spPr>
        <p:txBody>
          <a:bodyPr wrap="square" lIns="0" tIns="0" rIns="0" bIns="0" rtlCol="0" anchor="t">
            <a:spAutoFit/>
          </a:bodyPr>
          <a:lstStyle/>
          <a:p>
            <a:pPr marL="0" marR="0" lvl="0" indent="0" algn="l" defTabSz="914367" rtl="0" eaLnBrk="1" fontAlgn="auto" latinLnBrk="0" hangingPunct="1">
              <a:lnSpc>
                <a:spcPct val="100000"/>
              </a:lnSpc>
              <a:spcBef>
                <a:spcPct val="0"/>
              </a:spcBef>
              <a:spcAft>
                <a:spcPct val="0"/>
              </a:spcAft>
              <a:buClrTx/>
              <a:buSzTx/>
              <a:buFontTx/>
              <a:buNone/>
              <a:tabLst/>
              <a:defRPr/>
            </a:pPr>
            <a:r>
              <a:rPr kumimoji="0" lang="en-US" sz="2400" b="1" i="0" u="none" strike="noStrike" kern="1200" cap="none" spc="-5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Technical readiness</a:t>
            </a:r>
          </a:p>
        </p:txBody>
      </p:sp>
      <p:sp>
        <p:nvSpPr>
          <p:cNvPr id="75" name="Graphic 21">
            <a:extLst>
              <a:ext uri="{FF2B5EF4-FFF2-40B4-BE49-F238E27FC236}">
                <a16:creationId xmlns:a16="http://schemas.microsoft.com/office/drawing/2014/main" id="{404EAE74-8A6D-6589-B806-DB808BEDF7F4}"/>
              </a:ext>
              <a:ext uri="{C183D7F6-B498-43B3-948B-1728B52AA6E4}">
                <adec:decorative xmlns:adec="http://schemas.microsoft.com/office/drawing/2017/decorative" val="1"/>
              </a:ext>
            </a:extLst>
          </p:cNvPr>
          <p:cNvSpPr/>
          <p:nvPr/>
        </p:nvSpPr>
        <p:spPr>
          <a:xfrm>
            <a:off x="8211940" y="1775807"/>
            <a:ext cx="458686" cy="454459"/>
          </a:xfrm>
          <a:custGeom>
            <a:avLst/>
            <a:gdLst>
              <a:gd name="connsiteX0" fmla="*/ 33055 w 458686"/>
              <a:gd name="connsiteY0" fmla="*/ 242402 h 454459"/>
              <a:gd name="connsiteX1" fmla="*/ 238193 w 458686"/>
              <a:gd name="connsiteY1" fmla="*/ 242402 h 454459"/>
              <a:gd name="connsiteX2" fmla="*/ 198329 w 458686"/>
              <a:gd name="connsiteY2" fmla="*/ 341566 h 454459"/>
              <a:gd name="connsiteX3" fmla="*/ 214614 w 458686"/>
              <a:gd name="connsiteY3" fmla="*/ 407963 h 454459"/>
              <a:gd name="connsiteX4" fmla="*/ 143238 w 458686"/>
              <a:gd name="connsiteY4" fmla="*/ 418694 h 454459"/>
              <a:gd name="connsiteX5" fmla="*/ 110 w 458686"/>
              <a:gd name="connsiteY5" fmla="*/ 324598 h 454459"/>
              <a:gd name="connsiteX6" fmla="*/ 0 w 458686"/>
              <a:gd name="connsiteY6" fmla="*/ 319530 h 454459"/>
              <a:gd name="connsiteX7" fmla="*/ 0 w 458686"/>
              <a:gd name="connsiteY7" fmla="*/ 275457 h 454459"/>
              <a:gd name="connsiteX8" fmla="*/ 29882 w 458686"/>
              <a:gd name="connsiteY8" fmla="*/ 242556 h 454459"/>
              <a:gd name="connsiteX9" fmla="*/ 33055 w 458686"/>
              <a:gd name="connsiteY9" fmla="*/ 242402 h 454459"/>
              <a:gd name="connsiteX10" fmla="*/ 418694 w 458686"/>
              <a:gd name="connsiteY10" fmla="*/ 121201 h 454459"/>
              <a:gd name="connsiteX11" fmla="*/ 341566 w 458686"/>
              <a:gd name="connsiteY11" fmla="*/ 198329 h 454459"/>
              <a:gd name="connsiteX12" fmla="*/ 264439 w 458686"/>
              <a:gd name="connsiteY12" fmla="*/ 121201 h 454459"/>
              <a:gd name="connsiteX13" fmla="*/ 341566 w 458686"/>
              <a:gd name="connsiteY13" fmla="*/ 44073 h 454459"/>
              <a:gd name="connsiteX14" fmla="*/ 418694 w 458686"/>
              <a:gd name="connsiteY14" fmla="*/ 121201 h 454459"/>
              <a:gd name="connsiteX15" fmla="*/ 143238 w 458686"/>
              <a:gd name="connsiteY15" fmla="*/ 0 h 454459"/>
              <a:gd name="connsiteX16" fmla="*/ 242402 w 458686"/>
              <a:gd name="connsiteY16" fmla="*/ 99164 h 454459"/>
              <a:gd name="connsiteX17" fmla="*/ 143238 w 458686"/>
              <a:gd name="connsiteY17" fmla="*/ 198329 h 454459"/>
              <a:gd name="connsiteX18" fmla="*/ 44073 w 458686"/>
              <a:gd name="connsiteY18" fmla="*/ 99164 h 454459"/>
              <a:gd name="connsiteX19" fmla="*/ 143238 w 458686"/>
              <a:gd name="connsiteY19" fmla="*/ 0 h 454459"/>
              <a:gd name="connsiteX20" fmla="*/ 270543 w 458686"/>
              <a:gd name="connsiteY20" fmla="*/ 263888 h 454459"/>
              <a:gd name="connsiteX21" fmla="*/ 240445 w 458686"/>
              <a:gd name="connsiteY21" fmla="*/ 318468 h 454459"/>
              <a:gd name="connsiteX22" fmla="*/ 238788 w 458686"/>
              <a:gd name="connsiteY22" fmla="*/ 318913 h 454459"/>
              <a:gd name="connsiteX23" fmla="*/ 225919 w 458686"/>
              <a:gd name="connsiteY23" fmla="*/ 322086 h 454459"/>
              <a:gd name="connsiteX24" fmla="*/ 226051 w 458686"/>
              <a:gd name="connsiteY24" fmla="*/ 361906 h 454459"/>
              <a:gd name="connsiteX25" fmla="*/ 237951 w 458686"/>
              <a:gd name="connsiteY25" fmla="*/ 364771 h 454459"/>
              <a:gd name="connsiteX26" fmla="*/ 270477 w 458686"/>
              <a:gd name="connsiteY26" fmla="*/ 417938 h 454459"/>
              <a:gd name="connsiteX27" fmla="*/ 269904 w 458686"/>
              <a:gd name="connsiteY27" fmla="*/ 420083 h 454459"/>
              <a:gd name="connsiteX28" fmla="*/ 265783 w 458686"/>
              <a:gd name="connsiteY28" fmla="*/ 434010 h 454459"/>
              <a:gd name="connsiteX29" fmla="*/ 298507 w 458686"/>
              <a:gd name="connsiteY29" fmla="*/ 454305 h 454459"/>
              <a:gd name="connsiteX30" fmla="*/ 309371 w 458686"/>
              <a:gd name="connsiteY30" fmla="*/ 442890 h 454459"/>
              <a:gd name="connsiteX31" fmla="*/ 371679 w 458686"/>
              <a:gd name="connsiteY31" fmla="*/ 441315 h 454459"/>
              <a:gd name="connsiteX32" fmla="*/ 373255 w 458686"/>
              <a:gd name="connsiteY32" fmla="*/ 442890 h 454459"/>
              <a:gd name="connsiteX33" fmla="*/ 384251 w 458686"/>
              <a:gd name="connsiteY33" fmla="*/ 454460 h 454459"/>
              <a:gd name="connsiteX34" fmla="*/ 416909 w 458686"/>
              <a:gd name="connsiteY34" fmla="*/ 434340 h 454459"/>
              <a:gd name="connsiteX35" fmla="*/ 412546 w 458686"/>
              <a:gd name="connsiteY35" fmla="*/ 419223 h 454459"/>
              <a:gd name="connsiteX36" fmla="*/ 442677 w 458686"/>
              <a:gd name="connsiteY36" fmla="*/ 364661 h 454459"/>
              <a:gd name="connsiteX37" fmla="*/ 444323 w 458686"/>
              <a:gd name="connsiteY37" fmla="*/ 364220 h 454459"/>
              <a:gd name="connsiteX38" fmla="*/ 457170 w 458686"/>
              <a:gd name="connsiteY38" fmla="*/ 361047 h 454459"/>
              <a:gd name="connsiteX39" fmla="*/ 457038 w 458686"/>
              <a:gd name="connsiteY39" fmla="*/ 321205 h 454459"/>
              <a:gd name="connsiteX40" fmla="*/ 445138 w 458686"/>
              <a:gd name="connsiteY40" fmla="*/ 318340 h 454459"/>
              <a:gd name="connsiteX41" fmla="*/ 412636 w 458686"/>
              <a:gd name="connsiteY41" fmla="*/ 265155 h 454459"/>
              <a:gd name="connsiteX42" fmla="*/ 413207 w 458686"/>
              <a:gd name="connsiteY42" fmla="*/ 263028 h 454459"/>
              <a:gd name="connsiteX43" fmla="*/ 417306 w 458686"/>
              <a:gd name="connsiteY43" fmla="*/ 249145 h 454459"/>
              <a:gd name="connsiteX44" fmla="*/ 384604 w 458686"/>
              <a:gd name="connsiteY44" fmla="*/ 228805 h 454459"/>
              <a:gd name="connsiteX45" fmla="*/ 373740 w 458686"/>
              <a:gd name="connsiteY45" fmla="*/ 240242 h 454459"/>
              <a:gd name="connsiteX46" fmla="*/ 311431 w 458686"/>
              <a:gd name="connsiteY46" fmla="*/ 241840 h 454459"/>
              <a:gd name="connsiteX47" fmla="*/ 309834 w 458686"/>
              <a:gd name="connsiteY47" fmla="*/ 240242 h 454459"/>
              <a:gd name="connsiteX48" fmla="*/ 298860 w 458686"/>
              <a:gd name="connsiteY48" fmla="*/ 228673 h 454459"/>
              <a:gd name="connsiteX49" fmla="*/ 266179 w 458686"/>
              <a:gd name="connsiteY49" fmla="*/ 248771 h 454459"/>
              <a:gd name="connsiteX50" fmla="*/ 270543 w 458686"/>
              <a:gd name="connsiteY50" fmla="*/ 263888 h 454459"/>
              <a:gd name="connsiteX51" fmla="*/ 341566 w 458686"/>
              <a:gd name="connsiteY51" fmla="*/ 374621 h 454459"/>
              <a:gd name="connsiteX52" fmla="*/ 309613 w 458686"/>
              <a:gd name="connsiteY52" fmla="*/ 341566 h 454459"/>
              <a:gd name="connsiteX53" fmla="*/ 341566 w 458686"/>
              <a:gd name="connsiteY53" fmla="*/ 308512 h 454459"/>
              <a:gd name="connsiteX54" fmla="*/ 373519 w 458686"/>
              <a:gd name="connsiteY54" fmla="*/ 341566 h 454459"/>
              <a:gd name="connsiteX55" fmla="*/ 341566 w 458686"/>
              <a:gd name="connsiteY55" fmla="*/ 374621 h 454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58686" h="454459">
                <a:moveTo>
                  <a:pt x="33055" y="242402"/>
                </a:moveTo>
                <a:lnTo>
                  <a:pt x="238193" y="242402"/>
                </a:lnTo>
                <a:cubicBezTo>
                  <a:pt x="212564" y="269049"/>
                  <a:pt x="198276" y="304596"/>
                  <a:pt x="198329" y="341566"/>
                </a:cubicBezTo>
                <a:cubicBezTo>
                  <a:pt x="198329" y="365520"/>
                  <a:pt x="204213" y="388108"/>
                  <a:pt x="214614" y="407963"/>
                </a:cubicBezTo>
                <a:cubicBezTo>
                  <a:pt x="191476" y="415675"/>
                  <a:pt x="165957" y="418694"/>
                  <a:pt x="143238" y="418694"/>
                </a:cubicBezTo>
                <a:cubicBezTo>
                  <a:pt x="83254" y="418694"/>
                  <a:pt x="3636" y="397627"/>
                  <a:pt x="110" y="324598"/>
                </a:cubicBezTo>
                <a:lnTo>
                  <a:pt x="0" y="319530"/>
                </a:lnTo>
                <a:lnTo>
                  <a:pt x="0" y="275457"/>
                </a:lnTo>
                <a:cubicBezTo>
                  <a:pt x="1" y="258431"/>
                  <a:pt x="12934" y="244191"/>
                  <a:pt x="29882" y="242556"/>
                </a:cubicBezTo>
                <a:lnTo>
                  <a:pt x="33055" y="242402"/>
                </a:lnTo>
                <a:close/>
                <a:moveTo>
                  <a:pt x="418694" y="121201"/>
                </a:moveTo>
                <a:cubicBezTo>
                  <a:pt x="418694" y="163798"/>
                  <a:pt x="384163" y="198329"/>
                  <a:pt x="341566" y="198329"/>
                </a:cubicBezTo>
                <a:cubicBezTo>
                  <a:pt x="298970" y="198329"/>
                  <a:pt x="264439" y="163798"/>
                  <a:pt x="264439" y="121201"/>
                </a:cubicBezTo>
                <a:cubicBezTo>
                  <a:pt x="264439" y="78604"/>
                  <a:pt x="298970" y="44073"/>
                  <a:pt x="341566" y="44073"/>
                </a:cubicBezTo>
                <a:cubicBezTo>
                  <a:pt x="384163" y="44073"/>
                  <a:pt x="418694" y="78604"/>
                  <a:pt x="418694" y="121201"/>
                </a:cubicBezTo>
                <a:close/>
                <a:moveTo>
                  <a:pt x="143238" y="0"/>
                </a:moveTo>
                <a:cubicBezTo>
                  <a:pt x="198005" y="0"/>
                  <a:pt x="242402" y="44397"/>
                  <a:pt x="242402" y="99164"/>
                </a:cubicBezTo>
                <a:cubicBezTo>
                  <a:pt x="242402" y="153931"/>
                  <a:pt x="198005" y="198329"/>
                  <a:pt x="143238" y="198329"/>
                </a:cubicBezTo>
                <a:cubicBezTo>
                  <a:pt x="88471" y="198329"/>
                  <a:pt x="44073" y="153931"/>
                  <a:pt x="44073" y="99164"/>
                </a:cubicBezTo>
                <a:cubicBezTo>
                  <a:pt x="44073" y="44397"/>
                  <a:pt x="88471" y="0"/>
                  <a:pt x="143238" y="0"/>
                </a:cubicBezTo>
                <a:close/>
                <a:moveTo>
                  <a:pt x="270543" y="263888"/>
                </a:moveTo>
                <a:cubicBezTo>
                  <a:pt x="277303" y="287271"/>
                  <a:pt x="263828" y="311707"/>
                  <a:pt x="240445" y="318468"/>
                </a:cubicBezTo>
                <a:cubicBezTo>
                  <a:pt x="239896" y="318626"/>
                  <a:pt x="239343" y="318776"/>
                  <a:pt x="238788" y="318913"/>
                </a:cubicBezTo>
                <a:lnTo>
                  <a:pt x="225919" y="322086"/>
                </a:lnTo>
                <a:cubicBezTo>
                  <a:pt x="223856" y="335284"/>
                  <a:pt x="223900" y="348724"/>
                  <a:pt x="226051" y="361906"/>
                </a:cubicBezTo>
                <a:lnTo>
                  <a:pt x="237951" y="364771"/>
                </a:lnTo>
                <a:cubicBezTo>
                  <a:pt x="261616" y="370472"/>
                  <a:pt x="276177" y="394276"/>
                  <a:pt x="270477" y="417938"/>
                </a:cubicBezTo>
                <a:cubicBezTo>
                  <a:pt x="270305" y="418659"/>
                  <a:pt x="270113" y="419373"/>
                  <a:pt x="269904" y="420083"/>
                </a:cubicBezTo>
                <a:lnTo>
                  <a:pt x="265783" y="434010"/>
                </a:lnTo>
                <a:cubicBezTo>
                  <a:pt x="275479" y="442516"/>
                  <a:pt x="286497" y="449413"/>
                  <a:pt x="298507" y="454305"/>
                </a:cubicBezTo>
                <a:lnTo>
                  <a:pt x="309371" y="442890"/>
                </a:lnTo>
                <a:cubicBezTo>
                  <a:pt x="326143" y="425250"/>
                  <a:pt x="354039" y="424545"/>
                  <a:pt x="371679" y="441315"/>
                </a:cubicBezTo>
                <a:cubicBezTo>
                  <a:pt x="372217" y="441826"/>
                  <a:pt x="372744" y="442353"/>
                  <a:pt x="373255" y="442890"/>
                </a:cubicBezTo>
                <a:lnTo>
                  <a:pt x="384251" y="454460"/>
                </a:lnTo>
                <a:cubicBezTo>
                  <a:pt x="396175" y="449605"/>
                  <a:pt x="407211" y="442807"/>
                  <a:pt x="416909" y="434340"/>
                </a:cubicBezTo>
                <a:lnTo>
                  <a:pt x="412546" y="419223"/>
                </a:lnTo>
                <a:cubicBezTo>
                  <a:pt x="405799" y="395836"/>
                  <a:pt x="419289" y="371408"/>
                  <a:pt x="442677" y="364661"/>
                </a:cubicBezTo>
                <a:cubicBezTo>
                  <a:pt x="443223" y="364504"/>
                  <a:pt x="443772" y="364357"/>
                  <a:pt x="444323" y="364220"/>
                </a:cubicBezTo>
                <a:lnTo>
                  <a:pt x="457170" y="361047"/>
                </a:lnTo>
                <a:cubicBezTo>
                  <a:pt x="459235" y="347842"/>
                  <a:pt x="459191" y="334396"/>
                  <a:pt x="457038" y="321205"/>
                </a:cubicBezTo>
                <a:lnTo>
                  <a:pt x="445138" y="318340"/>
                </a:lnTo>
                <a:cubicBezTo>
                  <a:pt x="421478" y="312628"/>
                  <a:pt x="406925" y="288818"/>
                  <a:pt x="412636" y="265155"/>
                </a:cubicBezTo>
                <a:cubicBezTo>
                  <a:pt x="412808" y="264443"/>
                  <a:pt x="413000" y="263733"/>
                  <a:pt x="413207" y="263028"/>
                </a:cubicBezTo>
                <a:lnTo>
                  <a:pt x="417306" y="249145"/>
                </a:lnTo>
                <a:cubicBezTo>
                  <a:pt x="407612" y="240595"/>
                  <a:pt x="396559" y="233722"/>
                  <a:pt x="384604" y="228805"/>
                </a:cubicBezTo>
                <a:lnTo>
                  <a:pt x="373740" y="240242"/>
                </a:lnTo>
                <a:cubicBezTo>
                  <a:pt x="356974" y="257889"/>
                  <a:pt x="329078" y="258605"/>
                  <a:pt x="311431" y="241840"/>
                </a:cubicBezTo>
                <a:cubicBezTo>
                  <a:pt x="310885" y="241322"/>
                  <a:pt x="310352" y="240789"/>
                  <a:pt x="309834" y="240242"/>
                </a:cubicBezTo>
                <a:lnTo>
                  <a:pt x="298860" y="228673"/>
                </a:lnTo>
                <a:cubicBezTo>
                  <a:pt x="286872" y="233521"/>
                  <a:pt x="275853" y="240353"/>
                  <a:pt x="266179" y="248771"/>
                </a:cubicBezTo>
                <a:lnTo>
                  <a:pt x="270543" y="263888"/>
                </a:lnTo>
                <a:close/>
                <a:moveTo>
                  <a:pt x="341566" y="374621"/>
                </a:moveTo>
                <a:cubicBezTo>
                  <a:pt x="323937" y="374621"/>
                  <a:pt x="309613" y="359813"/>
                  <a:pt x="309613" y="341566"/>
                </a:cubicBezTo>
                <a:cubicBezTo>
                  <a:pt x="309613" y="323298"/>
                  <a:pt x="323937" y="308512"/>
                  <a:pt x="341566" y="308512"/>
                </a:cubicBezTo>
                <a:cubicBezTo>
                  <a:pt x="359196" y="308512"/>
                  <a:pt x="373519" y="323298"/>
                  <a:pt x="373519" y="341566"/>
                </a:cubicBezTo>
                <a:cubicBezTo>
                  <a:pt x="373519" y="359813"/>
                  <a:pt x="359196" y="374621"/>
                  <a:pt x="341566" y="374621"/>
                </a:cubicBezTo>
                <a:close/>
              </a:path>
            </a:pathLst>
          </a:custGeom>
          <a:gradFill flip="none" rotWithShape="1">
            <a:gsLst>
              <a:gs pos="3000">
                <a:srgbClr val="818EFF"/>
              </a:gs>
              <a:gs pos="50000">
                <a:srgbClr val="D660FF"/>
              </a:gs>
              <a:gs pos="97000">
                <a:srgbClr val="FEA874"/>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sp>
        <p:nvSpPr>
          <p:cNvPr id="76" name="TextBox 75">
            <a:extLst>
              <a:ext uri="{FF2B5EF4-FFF2-40B4-BE49-F238E27FC236}">
                <a16:creationId xmlns:a16="http://schemas.microsoft.com/office/drawing/2014/main" id="{91F28EBF-3374-1059-AF9E-DFB4C833B16F}"/>
              </a:ext>
              <a:ext uri="{C183D7F6-B498-43B3-948B-1728B52AA6E4}">
                <adec:decorative xmlns:adec="http://schemas.microsoft.com/office/drawing/2017/decorative" val="1"/>
              </a:ext>
            </a:extLst>
          </p:cNvPr>
          <p:cNvSpPr txBox="1"/>
          <p:nvPr/>
        </p:nvSpPr>
        <p:spPr>
          <a:xfrm>
            <a:off x="8252643" y="2855256"/>
            <a:ext cx="2588753" cy="430887"/>
          </a:xfrm>
          <a:prstGeom prst="rect">
            <a:avLst/>
          </a:prstGeom>
          <a:noFill/>
        </p:spPr>
        <p:txBody>
          <a:bodyPr wrap="square" lIns="0" tIns="0" rIns="0" bIns="0" rtlCol="0">
            <a:spAutoFit/>
          </a:bodyPr>
          <a:lstStyle/>
          <a:p>
            <a:pPr marL="0" marR="0" lvl="0" indent="0" algn="l" defTabSz="914367" rtl="0" eaLnBrk="1" fontAlgn="auto"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Build and iterate technical skills to deliver on business results</a:t>
            </a:r>
          </a:p>
        </p:txBody>
      </p:sp>
      <p:grpSp>
        <p:nvGrpSpPr>
          <p:cNvPr id="78" name="Group 77">
            <a:extLst>
              <a:ext uri="{FF2B5EF4-FFF2-40B4-BE49-F238E27FC236}">
                <a16:creationId xmlns:a16="http://schemas.microsoft.com/office/drawing/2014/main" id="{A7C37FC9-3188-9AFC-3B8C-020553F8EE04}"/>
              </a:ext>
              <a:ext uri="{C183D7F6-B498-43B3-948B-1728B52AA6E4}">
                <adec:decorative xmlns:adec="http://schemas.microsoft.com/office/drawing/2017/decorative" val="1"/>
              </a:ext>
            </a:extLst>
          </p:cNvPr>
          <p:cNvGrpSpPr/>
          <p:nvPr/>
        </p:nvGrpSpPr>
        <p:grpSpPr>
          <a:xfrm>
            <a:off x="8211940" y="3498279"/>
            <a:ext cx="139165" cy="1222249"/>
            <a:chOff x="8199771" y="3627256"/>
            <a:chExt cx="139165" cy="1222249"/>
          </a:xfrm>
        </p:grpSpPr>
        <p:sp>
          <p:nvSpPr>
            <p:cNvPr id="80" name="Graphic 69">
              <a:extLst>
                <a:ext uri="{FF2B5EF4-FFF2-40B4-BE49-F238E27FC236}">
                  <a16:creationId xmlns:a16="http://schemas.microsoft.com/office/drawing/2014/main" id="{FBAD1309-8FC8-0E3E-8102-E8F44A0428C7}"/>
                </a:ext>
              </a:extLst>
            </p:cNvPr>
            <p:cNvSpPr/>
            <p:nvPr/>
          </p:nvSpPr>
          <p:spPr>
            <a:xfrm>
              <a:off x="8199771" y="3627256"/>
              <a:ext cx="139165" cy="139165"/>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81" name="Graphic 69">
              <a:extLst>
                <a:ext uri="{FF2B5EF4-FFF2-40B4-BE49-F238E27FC236}">
                  <a16:creationId xmlns:a16="http://schemas.microsoft.com/office/drawing/2014/main" id="{0A6AAD6F-FF0C-3BC2-D3D4-17F8FE452B4C}"/>
                </a:ext>
              </a:extLst>
            </p:cNvPr>
            <p:cNvSpPr/>
            <p:nvPr/>
          </p:nvSpPr>
          <p:spPr>
            <a:xfrm>
              <a:off x="8199771" y="3920636"/>
              <a:ext cx="139165" cy="139165"/>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82" name="Graphic 69">
              <a:extLst>
                <a:ext uri="{FF2B5EF4-FFF2-40B4-BE49-F238E27FC236}">
                  <a16:creationId xmlns:a16="http://schemas.microsoft.com/office/drawing/2014/main" id="{5733052D-414C-92B4-B365-5F8D54CA4771}"/>
                </a:ext>
              </a:extLst>
            </p:cNvPr>
            <p:cNvSpPr/>
            <p:nvPr/>
          </p:nvSpPr>
          <p:spPr>
            <a:xfrm>
              <a:off x="8199771" y="4210719"/>
              <a:ext cx="139165" cy="139165"/>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90" name="Graphic 69">
              <a:extLst>
                <a:ext uri="{FF2B5EF4-FFF2-40B4-BE49-F238E27FC236}">
                  <a16:creationId xmlns:a16="http://schemas.microsoft.com/office/drawing/2014/main" id="{005F666B-FCEF-E290-88C1-1F4721F2214B}"/>
                </a:ext>
              </a:extLst>
            </p:cNvPr>
            <p:cNvSpPr/>
            <p:nvPr/>
          </p:nvSpPr>
          <p:spPr>
            <a:xfrm>
              <a:off x="8199771" y="4710340"/>
              <a:ext cx="139165" cy="139165"/>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grpSp>
      <p:sp>
        <p:nvSpPr>
          <p:cNvPr id="79" name="TextBox 78">
            <a:extLst>
              <a:ext uri="{FF2B5EF4-FFF2-40B4-BE49-F238E27FC236}">
                <a16:creationId xmlns:a16="http://schemas.microsoft.com/office/drawing/2014/main" id="{53FCC103-B76B-0EBA-C5CB-A679118664FF}"/>
              </a:ext>
              <a:ext uri="{C183D7F6-B498-43B3-948B-1728B52AA6E4}">
                <adec:decorative xmlns:adec="http://schemas.microsoft.com/office/drawing/2017/decorative" val="1"/>
              </a:ext>
            </a:extLst>
          </p:cNvPr>
          <p:cNvSpPr txBox="1"/>
          <p:nvPr/>
        </p:nvSpPr>
        <p:spPr>
          <a:xfrm>
            <a:off x="8460665" y="3460886"/>
            <a:ext cx="2855158" cy="1523494"/>
          </a:xfrm>
          <a:prstGeom prst="rect">
            <a:avLst/>
          </a:prstGeom>
          <a:noFill/>
        </p:spPr>
        <p:txBody>
          <a:bodyPr wrap="square" lIns="0" tIns="0" rIns="0" bIns="0" rtlCol="0" anchor="t">
            <a:spAutoFit/>
          </a:bodyPr>
          <a:lstStyle/>
          <a:p>
            <a:pPr marL="0" marR="0" lvl="0" indent="0" algn="l" defTabSz="914367"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Secure your data infrastructure</a:t>
            </a:r>
          </a:p>
          <a:p>
            <a:pPr marL="0" marR="0" lvl="0" indent="0" algn="l" defTabSz="914367"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Policy review</a:t>
            </a:r>
          </a:p>
          <a:p>
            <a:pPr marL="0" marR="0" lvl="0" indent="0" algn="l" defTabSz="914367"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Extend to new high value line of business scenarios</a:t>
            </a:r>
          </a:p>
          <a:p>
            <a:pPr marL="0" marR="0" lvl="0" indent="0" algn="l" defTabSz="914367" rtl="0" eaLnBrk="1" fontAlgn="auto" latinLnBrk="0" hangingPunct="1">
              <a:lnSpc>
                <a:spcPct val="100000"/>
              </a:lnSpc>
              <a:spcBef>
                <a:spcPts val="600"/>
              </a:spcBef>
              <a:spcAft>
                <a:spcPts val="0"/>
              </a:spcAft>
              <a:buClrTx/>
              <a:buSzTx/>
              <a:buFontTx/>
              <a:buNone/>
              <a:tabLst/>
              <a:defRPr/>
            </a:pPr>
            <a:r>
              <a:rPr lang="en-US" sz="1400" b="1">
                <a:solidFill>
                  <a:srgbClr val="000000"/>
                </a:solidFill>
                <a:latin typeface="Segoe UI Semibold" panose="020B0502040204020203" pitchFamily="34" charset="0"/>
                <a:cs typeface="Segoe UI Semibold" panose="020B0502040204020203" pitchFamily="34" charset="0"/>
              </a:rPr>
              <a:t>Best practice: </a:t>
            </a:r>
            <a:r>
              <a:rPr kumimoji="0" lang="en-US" sz="1400" b="0" i="0" u="none" strike="noStrike" kern="1200" cap="none" spc="0" normalizeH="0" baseline="0" noProof="0">
                <a:ln>
                  <a:noFill/>
                </a:ln>
                <a:solidFill>
                  <a:srgbClr val="000000"/>
                </a:solidFill>
                <a:effectLst/>
                <a:uLnTx/>
                <a:uFillTx/>
                <a:latin typeface="Segoe UI"/>
                <a:ea typeface="+mn-ea"/>
                <a:cs typeface="Segoe UI"/>
              </a:rPr>
              <a:t>Optimization Assessment</a:t>
            </a:r>
          </a:p>
        </p:txBody>
      </p:sp>
      <p:sp>
        <p:nvSpPr>
          <p:cNvPr id="2" name="Freeform 1">
            <a:extLst>
              <a:ext uri="{FF2B5EF4-FFF2-40B4-BE49-F238E27FC236}">
                <a16:creationId xmlns:a16="http://schemas.microsoft.com/office/drawing/2014/main" id="{F15F2F44-AAD2-828A-78DD-83587DF3F11D}"/>
              </a:ext>
              <a:ext uri="{C183D7F6-B498-43B3-948B-1728B52AA6E4}">
                <adec:decorative xmlns:adec="http://schemas.microsoft.com/office/drawing/2017/decorative" val="1"/>
              </a:ext>
            </a:extLst>
          </p:cNvPr>
          <p:cNvSpPr/>
          <p:nvPr/>
        </p:nvSpPr>
        <p:spPr>
          <a:xfrm>
            <a:off x="4605747" y="1800737"/>
            <a:ext cx="427508" cy="427363"/>
          </a:xfrm>
          <a:custGeom>
            <a:avLst/>
            <a:gdLst>
              <a:gd name="connsiteX0" fmla="*/ 361515 w 427508"/>
              <a:gd name="connsiteY0" fmla="*/ 294843 h 427363"/>
              <a:gd name="connsiteX1" fmla="*/ 372147 w 427508"/>
              <a:gd name="connsiteY1" fmla="*/ 299692 h 427363"/>
              <a:gd name="connsiteX2" fmla="*/ 423042 w 427508"/>
              <a:gd name="connsiteY2" fmla="*/ 350628 h 427363"/>
              <a:gd name="connsiteX3" fmla="*/ 423042 w 427508"/>
              <a:gd name="connsiteY3" fmla="*/ 372208 h 427363"/>
              <a:gd name="connsiteX4" fmla="*/ 372147 w 427508"/>
              <a:gd name="connsiteY4" fmla="*/ 423063 h 427363"/>
              <a:gd name="connsiteX5" fmla="*/ 351328 w 427508"/>
              <a:gd name="connsiteY5" fmla="*/ 423063 h 427363"/>
              <a:gd name="connsiteX6" fmla="*/ 350567 w 427508"/>
              <a:gd name="connsiteY6" fmla="*/ 401483 h 427363"/>
              <a:gd name="connsiteX7" fmla="*/ 375404 w 427508"/>
              <a:gd name="connsiteY7" fmla="*/ 376646 h 427363"/>
              <a:gd name="connsiteX8" fmla="*/ 235340 w 427508"/>
              <a:gd name="connsiteY8" fmla="*/ 376646 h 427363"/>
              <a:gd name="connsiteX9" fmla="*/ 260177 w 427508"/>
              <a:gd name="connsiteY9" fmla="*/ 401483 h 427363"/>
              <a:gd name="connsiteX10" fmla="*/ 260187 w 427508"/>
              <a:gd name="connsiteY10" fmla="*/ 422698 h 427363"/>
              <a:gd name="connsiteX11" fmla="*/ 238597 w 427508"/>
              <a:gd name="connsiteY11" fmla="*/ 423083 h 427363"/>
              <a:gd name="connsiteX12" fmla="*/ 187702 w 427508"/>
              <a:gd name="connsiteY12" fmla="*/ 372188 h 427363"/>
              <a:gd name="connsiteX13" fmla="*/ 187702 w 427508"/>
              <a:gd name="connsiteY13" fmla="*/ 350608 h 427363"/>
              <a:gd name="connsiteX14" fmla="*/ 238597 w 427508"/>
              <a:gd name="connsiteY14" fmla="*/ 299713 h 427363"/>
              <a:gd name="connsiteX15" fmla="*/ 259416 w 427508"/>
              <a:gd name="connsiteY15" fmla="*/ 299713 h 427363"/>
              <a:gd name="connsiteX16" fmla="*/ 260177 w 427508"/>
              <a:gd name="connsiteY16" fmla="*/ 321292 h 427363"/>
              <a:gd name="connsiteX17" fmla="*/ 260197 w 427508"/>
              <a:gd name="connsiteY17" fmla="*/ 321272 h 427363"/>
              <a:gd name="connsiteX18" fmla="*/ 235360 w 427508"/>
              <a:gd name="connsiteY18" fmla="*/ 346109 h 427363"/>
              <a:gd name="connsiteX19" fmla="*/ 375363 w 427508"/>
              <a:gd name="connsiteY19" fmla="*/ 346109 h 427363"/>
              <a:gd name="connsiteX20" fmla="*/ 350567 w 427508"/>
              <a:gd name="connsiteY20" fmla="*/ 321272 h 427363"/>
              <a:gd name="connsiteX21" fmla="*/ 349806 w 427508"/>
              <a:gd name="connsiteY21" fmla="*/ 320511 h 427363"/>
              <a:gd name="connsiteX22" fmla="*/ 350567 w 427508"/>
              <a:gd name="connsiteY22" fmla="*/ 298931 h 427363"/>
              <a:gd name="connsiteX23" fmla="*/ 361515 w 427508"/>
              <a:gd name="connsiteY23" fmla="*/ 294843 h 427363"/>
              <a:gd name="connsiteX24" fmla="*/ 45785 w 427508"/>
              <a:gd name="connsiteY24" fmla="*/ 244196 h 427363"/>
              <a:gd name="connsiteX25" fmla="*/ 279924 w 427508"/>
              <a:gd name="connsiteY25" fmla="*/ 244196 h 427363"/>
              <a:gd name="connsiteX26" fmla="*/ 325730 w 427508"/>
              <a:gd name="connsiteY26" fmla="*/ 289961 h 427363"/>
              <a:gd name="connsiteX27" fmla="*/ 325730 w 427508"/>
              <a:gd name="connsiteY27" fmla="*/ 290001 h 427363"/>
              <a:gd name="connsiteX28" fmla="*/ 325730 w 427508"/>
              <a:gd name="connsiteY28" fmla="*/ 308690 h 427363"/>
              <a:gd name="connsiteX29" fmla="*/ 323083 w 427508"/>
              <a:gd name="connsiteY29" fmla="*/ 325710 h 427363"/>
              <a:gd name="connsiteX30" fmla="*/ 281655 w 427508"/>
              <a:gd name="connsiteY30" fmla="*/ 325710 h 427363"/>
              <a:gd name="connsiteX31" fmla="*/ 264507 w 427508"/>
              <a:gd name="connsiteY31" fmla="*/ 278334 h 427363"/>
              <a:gd name="connsiteX32" fmla="*/ 224204 w 427508"/>
              <a:gd name="connsiteY32" fmla="*/ 285401 h 427363"/>
              <a:gd name="connsiteX33" fmla="*/ 173309 w 427508"/>
              <a:gd name="connsiteY33" fmla="*/ 336255 h 427363"/>
              <a:gd name="connsiteX34" fmla="*/ 173266 w 427508"/>
              <a:gd name="connsiteY34" fmla="*/ 386639 h 427363"/>
              <a:gd name="connsiteX35" fmla="*/ 173309 w 427508"/>
              <a:gd name="connsiteY35" fmla="*/ 386682 h 427363"/>
              <a:gd name="connsiteX36" fmla="*/ 192344 w 427508"/>
              <a:gd name="connsiteY36" fmla="*/ 405676 h 427363"/>
              <a:gd name="connsiteX37" fmla="*/ 162784 w 427508"/>
              <a:gd name="connsiteY37" fmla="*/ 407101 h 427363"/>
              <a:gd name="connsiteX38" fmla="*/ 10383 w 427508"/>
              <a:gd name="connsiteY38" fmla="*/ 341202 h 427363"/>
              <a:gd name="connsiteX39" fmla="*/ 0 w 427508"/>
              <a:gd name="connsiteY39" fmla="*/ 308711 h 427363"/>
              <a:gd name="connsiteX40" fmla="*/ 0 w 427508"/>
              <a:gd name="connsiteY40" fmla="*/ 289981 h 427363"/>
              <a:gd name="connsiteX41" fmla="*/ 45785 w 427508"/>
              <a:gd name="connsiteY41" fmla="*/ 244196 h 427363"/>
              <a:gd name="connsiteX42" fmla="*/ 162784 w 427508"/>
              <a:gd name="connsiteY42" fmla="*/ 0 h 427363"/>
              <a:gd name="connsiteX43" fmla="*/ 264574 w 427508"/>
              <a:gd name="connsiteY43" fmla="*/ 101791 h 427363"/>
              <a:gd name="connsiteX44" fmla="*/ 162784 w 427508"/>
              <a:gd name="connsiteY44" fmla="*/ 203581 h 427363"/>
              <a:gd name="connsiteX45" fmla="*/ 60993 w 427508"/>
              <a:gd name="connsiteY45" fmla="*/ 101791 h 427363"/>
              <a:gd name="connsiteX46" fmla="*/ 162784 w 427508"/>
              <a:gd name="connsiteY46" fmla="*/ 0 h 42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27508" h="427363">
                <a:moveTo>
                  <a:pt x="361515" y="294843"/>
                </a:moveTo>
                <a:cubicBezTo>
                  <a:pt x="365420" y="294981"/>
                  <a:pt x="369273" y="296608"/>
                  <a:pt x="372147" y="299692"/>
                </a:cubicBezTo>
                <a:lnTo>
                  <a:pt x="423042" y="350628"/>
                </a:lnTo>
                <a:cubicBezTo>
                  <a:pt x="428997" y="356589"/>
                  <a:pt x="428997" y="366247"/>
                  <a:pt x="423042" y="372208"/>
                </a:cubicBezTo>
                <a:lnTo>
                  <a:pt x="372147" y="423063"/>
                </a:lnTo>
                <a:cubicBezTo>
                  <a:pt x="366284" y="428527"/>
                  <a:pt x="357192" y="428527"/>
                  <a:pt x="351328" y="423063"/>
                </a:cubicBezTo>
                <a:cubicBezTo>
                  <a:pt x="345160" y="417314"/>
                  <a:pt x="344818" y="407652"/>
                  <a:pt x="350567" y="401483"/>
                </a:cubicBezTo>
                <a:lnTo>
                  <a:pt x="375404" y="376646"/>
                </a:lnTo>
                <a:lnTo>
                  <a:pt x="235340" y="376646"/>
                </a:lnTo>
                <a:lnTo>
                  <a:pt x="260177" y="401483"/>
                </a:lnTo>
                <a:cubicBezTo>
                  <a:pt x="265896" y="407397"/>
                  <a:pt x="265900" y="416778"/>
                  <a:pt x="260187" y="422698"/>
                </a:cubicBezTo>
                <a:cubicBezTo>
                  <a:pt x="254332" y="428765"/>
                  <a:pt x="244666" y="428938"/>
                  <a:pt x="238597" y="423083"/>
                </a:cubicBezTo>
                <a:lnTo>
                  <a:pt x="187702" y="372188"/>
                </a:lnTo>
                <a:cubicBezTo>
                  <a:pt x="181747" y="366227"/>
                  <a:pt x="181747" y="356569"/>
                  <a:pt x="187702" y="350608"/>
                </a:cubicBezTo>
                <a:lnTo>
                  <a:pt x="238597" y="299713"/>
                </a:lnTo>
                <a:cubicBezTo>
                  <a:pt x="244461" y="294249"/>
                  <a:pt x="253552" y="294249"/>
                  <a:pt x="259416" y="299713"/>
                </a:cubicBezTo>
                <a:cubicBezTo>
                  <a:pt x="265584" y="305462"/>
                  <a:pt x="265926" y="315124"/>
                  <a:pt x="260177" y="321292"/>
                </a:cubicBezTo>
                <a:lnTo>
                  <a:pt x="260197" y="321272"/>
                </a:lnTo>
                <a:lnTo>
                  <a:pt x="235360" y="346109"/>
                </a:lnTo>
                <a:lnTo>
                  <a:pt x="375363" y="346109"/>
                </a:lnTo>
                <a:lnTo>
                  <a:pt x="350567" y="321272"/>
                </a:lnTo>
                <a:cubicBezTo>
                  <a:pt x="350304" y="321028"/>
                  <a:pt x="350050" y="320773"/>
                  <a:pt x="349806" y="320511"/>
                </a:cubicBezTo>
                <a:cubicBezTo>
                  <a:pt x="344057" y="314340"/>
                  <a:pt x="344399" y="304680"/>
                  <a:pt x="350567" y="298931"/>
                </a:cubicBezTo>
                <a:cubicBezTo>
                  <a:pt x="353652" y="296057"/>
                  <a:pt x="357609" y="294705"/>
                  <a:pt x="361515" y="294843"/>
                </a:cubicBezTo>
                <a:close/>
                <a:moveTo>
                  <a:pt x="45785" y="244196"/>
                </a:moveTo>
                <a:lnTo>
                  <a:pt x="279924" y="244196"/>
                </a:lnTo>
                <a:cubicBezTo>
                  <a:pt x="305211" y="244183"/>
                  <a:pt x="325718" y="264674"/>
                  <a:pt x="325730" y="289961"/>
                </a:cubicBezTo>
                <a:cubicBezTo>
                  <a:pt x="325730" y="289975"/>
                  <a:pt x="325730" y="289987"/>
                  <a:pt x="325730" y="290001"/>
                </a:cubicBezTo>
                <a:lnTo>
                  <a:pt x="325730" y="308690"/>
                </a:lnTo>
                <a:cubicBezTo>
                  <a:pt x="325730" y="314492"/>
                  <a:pt x="324814" y="320233"/>
                  <a:pt x="323083" y="325710"/>
                </a:cubicBezTo>
                <a:lnTo>
                  <a:pt x="281655" y="325710"/>
                </a:lnTo>
                <a:cubicBezTo>
                  <a:pt x="290002" y="307892"/>
                  <a:pt x="282324" y="286681"/>
                  <a:pt x="264507" y="278334"/>
                </a:cubicBezTo>
                <a:cubicBezTo>
                  <a:pt x="250924" y="271970"/>
                  <a:pt x="234811" y="274796"/>
                  <a:pt x="224204" y="285401"/>
                </a:cubicBezTo>
                <a:lnTo>
                  <a:pt x="173309" y="336255"/>
                </a:lnTo>
                <a:cubicBezTo>
                  <a:pt x="159384" y="350156"/>
                  <a:pt x="159364" y="372715"/>
                  <a:pt x="173266" y="386639"/>
                </a:cubicBezTo>
                <a:cubicBezTo>
                  <a:pt x="173280" y="386654"/>
                  <a:pt x="173294" y="386668"/>
                  <a:pt x="173309" y="386682"/>
                </a:cubicBezTo>
                <a:lnTo>
                  <a:pt x="192344" y="405676"/>
                </a:lnTo>
                <a:cubicBezTo>
                  <a:pt x="182877" y="406613"/>
                  <a:pt x="173044" y="407101"/>
                  <a:pt x="162784" y="407101"/>
                </a:cubicBezTo>
                <a:cubicBezTo>
                  <a:pt x="93159" y="407101"/>
                  <a:pt x="41795" y="385257"/>
                  <a:pt x="10383" y="341202"/>
                </a:cubicBezTo>
                <a:cubicBezTo>
                  <a:pt x="3626" y="331715"/>
                  <a:pt x="-3" y="320358"/>
                  <a:pt x="0" y="308711"/>
                </a:cubicBezTo>
                <a:lnTo>
                  <a:pt x="0" y="289981"/>
                </a:lnTo>
                <a:cubicBezTo>
                  <a:pt x="0" y="264694"/>
                  <a:pt x="20499" y="244196"/>
                  <a:pt x="45785" y="244196"/>
                </a:cubicBezTo>
                <a:close/>
                <a:moveTo>
                  <a:pt x="162784" y="0"/>
                </a:moveTo>
                <a:cubicBezTo>
                  <a:pt x="219000" y="0"/>
                  <a:pt x="264574" y="45573"/>
                  <a:pt x="264574" y="101791"/>
                </a:cubicBezTo>
                <a:cubicBezTo>
                  <a:pt x="264574" y="158008"/>
                  <a:pt x="219000" y="203581"/>
                  <a:pt x="162784" y="203581"/>
                </a:cubicBezTo>
                <a:cubicBezTo>
                  <a:pt x="106566" y="203581"/>
                  <a:pt x="60993" y="158008"/>
                  <a:pt x="60993" y="101791"/>
                </a:cubicBezTo>
                <a:cubicBezTo>
                  <a:pt x="60993" y="45573"/>
                  <a:pt x="106566" y="0"/>
                  <a:pt x="162784" y="0"/>
                </a:cubicBezTo>
                <a:close/>
              </a:path>
            </a:pathLst>
          </a:custGeom>
          <a:gradFill flip="none" rotWithShape="1">
            <a:gsLst>
              <a:gs pos="52000">
                <a:srgbClr val="818EFF"/>
              </a:gs>
              <a:gs pos="97000">
                <a:srgbClr val="D660FF"/>
              </a:gs>
              <a:gs pos="3000">
                <a:srgbClr val="2DB4FF"/>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sp>
        <p:nvSpPr>
          <p:cNvPr id="5" name="TextBox 4">
            <a:extLst>
              <a:ext uri="{FF2B5EF4-FFF2-40B4-BE49-F238E27FC236}">
                <a16:creationId xmlns:a16="http://schemas.microsoft.com/office/drawing/2014/main" id="{65FFB4F4-B85C-100A-973B-9EB90568A586}"/>
              </a:ext>
              <a:ext uri="{C183D7F6-B498-43B3-948B-1728B52AA6E4}">
                <adec:decorative xmlns:adec="http://schemas.microsoft.com/office/drawing/2017/decorative" val="1"/>
              </a:ext>
            </a:extLst>
          </p:cNvPr>
          <p:cNvSpPr txBox="1"/>
          <p:nvPr/>
        </p:nvSpPr>
        <p:spPr>
          <a:xfrm>
            <a:off x="4584514" y="2850026"/>
            <a:ext cx="2963982" cy="646331"/>
          </a:xfrm>
          <a:prstGeom prst="rect">
            <a:avLst/>
          </a:prstGeom>
          <a:noFill/>
        </p:spPr>
        <p:txBody>
          <a:bodyPr wrap="square" lIns="0" tIns="0" rIns="0" bIns="0" rtlCol="0" anchor="t">
            <a:spAutoFit/>
          </a:bodyPr>
          <a:lstStyle/>
          <a:p>
            <a:pPr marL="0" marR="0" lvl="0" indent="0" algn="l" defTabSz="914367" rtl="0" eaLnBrk="1" fontAlgn="auto"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Manage the human transformation with robust user enablement programs</a:t>
            </a:r>
          </a:p>
        </p:txBody>
      </p:sp>
      <p:grpSp>
        <p:nvGrpSpPr>
          <p:cNvPr id="13" name="Group 12">
            <a:extLst>
              <a:ext uri="{FF2B5EF4-FFF2-40B4-BE49-F238E27FC236}">
                <a16:creationId xmlns:a16="http://schemas.microsoft.com/office/drawing/2014/main" id="{EEBCB0C7-29C3-4FFC-9A3F-DA51896C3AA3}"/>
              </a:ext>
              <a:ext uri="{C183D7F6-B498-43B3-948B-1728B52AA6E4}">
                <adec:decorative xmlns:adec="http://schemas.microsoft.com/office/drawing/2017/decorative" val="1"/>
              </a:ext>
            </a:extLst>
          </p:cNvPr>
          <p:cNvGrpSpPr/>
          <p:nvPr/>
        </p:nvGrpSpPr>
        <p:grpSpPr>
          <a:xfrm>
            <a:off x="4604111" y="3652913"/>
            <a:ext cx="139165" cy="1017036"/>
            <a:chOff x="4913099" y="3820916"/>
            <a:chExt cx="139165" cy="1017036"/>
          </a:xfrm>
          <a:solidFill>
            <a:srgbClr val="0078D4"/>
          </a:solidFill>
        </p:grpSpPr>
        <p:sp>
          <p:nvSpPr>
            <p:cNvPr id="18" name="Graphic 69">
              <a:extLst>
                <a:ext uri="{FF2B5EF4-FFF2-40B4-BE49-F238E27FC236}">
                  <a16:creationId xmlns:a16="http://schemas.microsoft.com/office/drawing/2014/main" id="{A6811710-C4EE-08BD-EDC1-6740C7BF2F05}"/>
                </a:ext>
              </a:extLst>
            </p:cNvPr>
            <p:cNvSpPr/>
            <p:nvPr/>
          </p:nvSpPr>
          <p:spPr>
            <a:xfrm>
              <a:off x="4913099" y="3820916"/>
              <a:ext cx="139165" cy="139165"/>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19" name="Graphic 69">
              <a:extLst>
                <a:ext uri="{FF2B5EF4-FFF2-40B4-BE49-F238E27FC236}">
                  <a16:creationId xmlns:a16="http://schemas.microsoft.com/office/drawing/2014/main" id="{4149077F-4DBF-E597-4498-0648FE4B7935}"/>
                </a:ext>
              </a:extLst>
            </p:cNvPr>
            <p:cNvSpPr/>
            <p:nvPr/>
          </p:nvSpPr>
          <p:spPr>
            <a:xfrm>
              <a:off x="4913099" y="4106142"/>
              <a:ext cx="139165" cy="139165"/>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20" name="Graphic 69">
              <a:extLst>
                <a:ext uri="{FF2B5EF4-FFF2-40B4-BE49-F238E27FC236}">
                  <a16:creationId xmlns:a16="http://schemas.microsoft.com/office/drawing/2014/main" id="{FFD7D1D6-487B-CB08-DC82-F464700B9087}"/>
                </a:ext>
              </a:extLst>
            </p:cNvPr>
            <p:cNvSpPr/>
            <p:nvPr/>
          </p:nvSpPr>
          <p:spPr>
            <a:xfrm>
              <a:off x="4913099" y="4398750"/>
              <a:ext cx="139165" cy="139165"/>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83" name="Graphic 69">
              <a:extLst>
                <a:ext uri="{FF2B5EF4-FFF2-40B4-BE49-F238E27FC236}">
                  <a16:creationId xmlns:a16="http://schemas.microsoft.com/office/drawing/2014/main" id="{C425441C-5B03-60DD-12BE-212A4BE44F83}"/>
                </a:ext>
              </a:extLst>
            </p:cNvPr>
            <p:cNvSpPr/>
            <p:nvPr/>
          </p:nvSpPr>
          <p:spPr>
            <a:xfrm>
              <a:off x="4913099" y="4698787"/>
              <a:ext cx="139165" cy="139165"/>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grpSp>
      <p:sp>
        <p:nvSpPr>
          <p:cNvPr id="15" name="TextBox 14">
            <a:extLst>
              <a:ext uri="{FF2B5EF4-FFF2-40B4-BE49-F238E27FC236}">
                <a16:creationId xmlns:a16="http://schemas.microsoft.com/office/drawing/2014/main" id="{8745027D-8B90-B101-8F84-ACE6C54EBFCB}"/>
              </a:ext>
              <a:ext uri="{C183D7F6-B498-43B3-948B-1728B52AA6E4}">
                <adec:decorative xmlns:adec="http://schemas.microsoft.com/office/drawing/2017/decorative" val="1"/>
              </a:ext>
            </a:extLst>
          </p:cNvPr>
          <p:cNvSpPr txBox="1"/>
          <p:nvPr/>
        </p:nvSpPr>
        <p:spPr>
          <a:xfrm>
            <a:off x="4857386" y="3615520"/>
            <a:ext cx="2761731" cy="1308050"/>
          </a:xfrm>
          <a:prstGeom prst="rect">
            <a:avLst/>
          </a:prstGeom>
          <a:noFill/>
        </p:spPr>
        <p:txBody>
          <a:bodyPr wrap="square" lIns="0" tIns="0" rIns="0" bIns="0" rtlCol="0" anchor="t">
            <a:spAutoFit/>
          </a:bodyPr>
          <a:lstStyle/>
          <a:p>
            <a:pPr marL="0" marR="0" lvl="0" indent="0" algn="l" defTabSz="914367" rtl="0" eaLnBrk="1" fontAlgn="auto" latinLnBrk="0" hangingPunct="1">
              <a:lnSpc>
                <a:spcPct val="100000"/>
              </a:lnSpc>
              <a:spcBef>
                <a:spcPct val="0"/>
              </a:spcBef>
              <a:spcAft>
                <a:spcPts val="60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User enablement program</a:t>
            </a:r>
          </a:p>
          <a:p>
            <a:pPr marL="0" marR="0" lvl="0" indent="0" algn="l" defTabSz="914367" rtl="0" eaLnBrk="1" fontAlgn="auto" latinLnBrk="0" hangingPunct="1">
              <a:lnSpc>
                <a:spcPct val="100000"/>
              </a:lnSpc>
              <a:spcBef>
                <a:spcPct val="0"/>
              </a:spcBef>
              <a:spcAft>
                <a:spcPts val="60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Communications and community</a:t>
            </a:r>
          </a:p>
          <a:p>
            <a:pPr marL="0" marR="0" lvl="0" indent="0" algn="l" defTabSz="914367" rtl="0" eaLnBrk="1" fontAlgn="auto" latinLnBrk="0" hangingPunct="1">
              <a:lnSpc>
                <a:spcPct val="100000"/>
              </a:lnSpc>
              <a:spcBef>
                <a:spcPct val="0"/>
              </a:spcBef>
              <a:spcAft>
                <a:spcPts val="60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Skilling and training</a:t>
            </a:r>
          </a:p>
          <a:p>
            <a:pPr marL="0" marR="0" lvl="0" indent="0" algn="l" defTabSz="914367" rtl="0" eaLnBrk="1" fontAlgn="auto" latinLnBrk="0" hangingPunct="1">
              <a:lnSpc>
                <a:spcPct val="100000"/>
              </a:lnSpc>
              <a:spcBef>
                <a:spcPct val="0"/>
              </a:spcBef>
              <a:spcAft>
                <a:spcPts val="600"/>
              </a:spcAft>
              <a:buClrTx/>
              <a:buSzTx/>
              <a:buFontTx/>
              <a:buNone/>
              <a:tabLst/>
              <a:defRPr/>
            </a:pPr>
            <a:r>
              <a:rPr lang="en-US" sz="1400" b="1">
                <a:solidFill>
                  <a:srgbClr val="000000"/>
                </a:solidFill>
                <a:latin typeface="Segoe UI Semibold" panose="020B0502040204020203" pitchFamily="34" charset="0"/>
                <a:cs typeface="Segoe UI Semibold" panose="020B0502040204020203" pitchFamily="34" charset="0"/>
              </a:rPr>
              <a:t>Best practice: </a:t>
            </a:r>
            <a:r>
              <a:rPr kumimoji="0" lang="en-US" sz="1400" b="0" i="0" u="none" strike="noStrike" kern="1200" cap="none" spc="0" normalizeH="0" baseline="0" noProof="0">
                <a:ln>
                  <a:noFill/>
                </a:ln>
                <a:solidFill>
                  <a:srgbClr val="000000"/>
                </a:solidFill>
                <a:effectLst/>
                <a:uLnTx/>
                <a:uFillTx/>
                <a:latin typeface="Segoe UI"/>
                <a:ea typeface="+mn-ea"/>
                <a:cs typeface="Segoe UI"/>
              </a:rPr>
              <a:t>Community of Practice and Copilot Dashboard</a:t>
            </a:r>
          </a:p>
        </p:txBody>
      </p:sp>
      <p:sp>
        <p:nvSpPr>
          <p:cNvPr id="21" name="TextBox 20">
            <a:extLst>
              <a:ext uri="{FF2B5EF4-FFF2-40B4-BE49-F238E27FC236}">
                <a16:creationId xmlns:a16="http://schemas.microsoft.com/office/drawing/2014/main" id="{6B731FCB-CF43-5468-0EC7-2408E7C3B6DB}"/>
              </a:ext>
              <a:ext uri="{C183D7F6-B498-43B3-948B-1728B52AA6E4}">
                <adec:decorative xmlns:adec="http://schemas.microsoft.com/office/drawing/2017/decorative" val="1"/>
              </a:ext>
            </a:extLst>
          </p:cNvPr>
          <p:cNvSpPr txBox="1"/>
          <p:nvPr/>
        </p:nvSpPr>
        <p:spPr>
          <a:xfrm>
            <a:off x="4605747" y="2326971"/>
            <a:ext cx="2584193" cy="369332"/>
          </a:xfrm>
          <a:prstGeom prst="rect">
            <a:avLst/>
          </a:prstGeom>
          <a:noFill/>
        </p:spPr>
        <p:txBody>
          <a:bodyPr wrap="square" lIns="0" tIns="0" rIns="0" bIns="0" rtlCol="0" anchor="t">
            <a:spAutoFit/>
          </a:bodyPr>
          <a:lstStyle/>
          <a:p>
            <a:pPr marL="0" marR="0" lvl="0" indent="0" algn="l" defTabSz="914367" rtl="0" eaLnBrk="1" fontAlgn="auto" latinLnBrk="0" hangingPunct="1">
              <a:lnSpc>
                <a:spcPct val="100000"/>
              </a:lnSpc>
              <a:spcBef>
                <a:spcPct val="0"/>
              </a:spcBef>
              <a:spcAft>
                <a:spcPct val="0"/>
              </a:spcAft>
              <a:buClrTx/>
              <a:buSzTx/>
              <a:buFontTx/>
              <a:buNone/>
              <a:tabLst/>
              <a:defRPr/>
            </a:pPr>
            <a:r>
              <a:rPr kumimoji="0" lang="en-US" sz="2400" b="1" i="0" u="none" strike="noStrike" kern="1200" cap="none" spc="-50" normalizeH="0" baseline="0" noProof="0">
                <a:ln>
                  <a:noFill/>
                </a:ln>
                <a:solidFill>
                  <a:srgbClr val="8661C5"/>
                </a:solidFill>
                <a:effectLst/>
                <a:uLnTx/>
                <a:uFillTx/>
                <a:latin typeface="Segoe UI Semibold"/>
                <a:ea typeface="+mn-ea"/>
                <a:cs typeface="Segoe UI Semibold"/>
              </a:rPr>
              <a:t>Human change</a:t>
            </a:r>
          </a:p>
        </p:txBody>
      </p:sp>
      <p:sp>
        <p:nvSpPr>
          <p:cNvPr id="63" name="Rounded Rectangle 1">
            <a:extLst>
              <a:ext uri="{FF2B5EF4-FFF2-40B4-BE49-F238E27FC236}">
                <a16:creationId xmlns:a16="http://schemas.microsoft.com/office/drawing/2014/main" id="{7700F9D4-35E7-8314-C14C-8A6E893FB7D1}"/>
              </a:ext>
              <a:ext uri="{C183D7F6-B498-43B3-948B-1728B52AA6E4}">
                <adec:decorative xmlns:adec="http://schemas.microsoft.com/office/drawing/2017/decorative" val="1"/>
              </a:ext>
            </a:extLst>
          </p:cNvPr>
          <p:cNvSpPr/>
          <p:nvPr/>
        </p:nvSpPr>
        <p:spPr bwMode="auto">
          <a:xfrm>
            <a:off x="621366" y="1355079"/>
            <a:ext cx="10949269" cy="3982806"/>
          </a:xfrm>
          <a:prstGeom prst="roundRect">
            <a:avLst>
              <a:gd name="adj" fmla="val 2901"/>
            </a:avLst>
          </a:prstGeom>
          <a:gradFill flip="none" rotWithShape="1">
            <a:gsLst>
              <a:gs pos="0">
                <a:schemeClr val="bg1">
                  <a:alpha val="30000"/>
                </a:schemeClr>
              </a:gs>
              <a:gs pos="100000">
                <a:schemeClr val="bg1">
                  <a:alpha val="80000"/>
                </a:schemeClr>
              </a:gs>
            </a:gsLst>
            <a:lin ang="18900000" scaled="1"/>
            <a:tileRect/>
          </a:gradFill>
          <a:ln w="19050">
            <a:gradFill flip="none" rotWithShape="1">
              <a:gsLst>
                <a:gs pos="50000">
                  <a:schemeClr val="bg1">
                    <a:alpha val="20000"/>
                  </a:schemeClr>
                </a:gs>
                <a:gs pos="0">
                  <a:schemeClr val="bg1"/>
                </a:gs>
                <a:gs pos="100000">
                  <a:schemeClr val="bg1"/>
                </a:gs>
              </a:gsLst>
              <a:lin ang="81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a:solidFill>
                <a:schemeClr val="tx1"/>
              </a:solidFill>
              <a:latin typeface="Segoe UI"/>
              <a:cs typeface="Segoe UI" pitchFamily="34" charset="0"/>
            </a:endParaRPr>
          </a:p>
        </p:txBody>
      </p:sp>
      <p:grpSp>
        <p:nvGrpSpPr>
          <p:cNvPr id="64" name="Group 63">
            <a:extLst>
              <a:ext uri="{FF2B5EF4-FFF2-40B4-BE49-F238E27FC236}">
                <a16:creationId xmlns:a16="http://schemas.microsoft.com/office/drawing/2014/main" id="{F7093994-3750-6EE2-2540-74820333C58C}"/>
              </a:ext>
              <a:ext uri="{C183D7F6-B498-43B3-948B-1728B52AA6E4}">
                <adec:decorative xmlns:adec="http://schemas.microsoft.com/office/drawing/2017/decorative" val="1"/>
              </a:ext>
            </a:extLst>
          </p:cNvPr>
          <p:cNvGrpSpPr/>
          <p:nvPr/>
        </p:nvGrpSpPr>
        <p:grpSpPr>
          <a:xfrm>
            <a:off x="4234284" y="1355079"/>
            <a:ext cx="3671668" cy="3982806"/>
            <a:chOff x="1757832" y="1355079"/>
            <a:chExt cx="3671668" cy="3982806"/>
          </a:xfrm>
        </p:grpSpPr>
        <p:cxnSp>
          <p:nvCxnSpPr>
            <p:cNvPr id="65" name="Straight Connector 64">
              <a:extLst>
                <a:ext uri="{FF2B5EF4-FFF2-40B4-BE49-F238E27FC236}">
                  <a16:creationId xmlns:a16="http://schemas.microsoft.com/office/drawing/2014/main" id="{FB71B2F7-4049-3F17-BC69-985D3F071E41}"/>
                </a:ext>
              </a:extLst>
            </p:cNvPr>
            <p:cNvCxnSpPr/>
            <p:nvPr/>
          </p:nvCxnSpPr>
          <p:spPr>
            <a:xfrm>
              <a:off x="1757832" y="1355079"/>
              <a:ext cx="0" cy="3982806"/>
            </a:xfrm>
            <a:prstGeom prst="line">
              <a:avLst/>
            </a:prstGeom>
            <a:ln>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59C89F53-5F6A-29AC-629C-C813B73A8594}"/>
                </a:ext>
              </a:extLst>
            </p:cNvPr>
            <p:cNvCxnSpPr/>
            <p:nvPr/>
          </p:nvCxnSpPr>
          <p:spPr>
            <a:xfrm>
              <a:off x="5429500" y="1355079"/>
              <a:ext cx="0" cy="3982806"/>
            </a:xfrm>
            <a:prstGeom prst="line">
              <a:avLst/>
            </a:prstGeom>
            <a:ln>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70" name="Rectangle 69">
            <a:extLst>
              <a:ext uri="{FF2B5EF4-FFF2-40B4-BE49-F238E27FC236}">
                <a16:creationId xmlns:a16="http://schemas.microsoft.com/office/drawing/2014/main" id="{29979702-55DC-80A7-AACA-470AC8BA29BC}"/>
              </a:ext>
              <a:ext uri="{C183D7F6-B498-43B3-948B-1728B52AA6E4}">
                <adec:decorative xmlns:adec="http://schemas.microsoft.com/office/drawing/2017/decorative" val="1"/>
              </a:ext>
            </a:extLst>
          </p:cNvPr>
          <p:cNvSpPr/>
          <p:nvPr/>
        </p:nvSpPr>
        <p:spPr bwMode="auto">
          <a:xfrm>
            <a:off x="583930" y="1355079"/>
            <a:ext cx="3677334" cy="3982806"/>
          </a:xfrm>
          <a:prstGeom prst="rect">
            <a:avLst/>
          </a:prstGeom>
          <a:ln w="22225">
            <a:gradFill flip="none" rotWithShape="1">
              <a:gsLst>
                <a:gs pos="3000">
                  <a:srgbClr val="0078D4"/>
                </a:gs>
                <a:gs pos="30000">
                  <a:srgbClr val="2DB4FF"/>
                </a:gs>
                <a:gs pos="70000">
                  <a:srgbClr val="D660FF"/>
                </a:gs>
                <a:gs pos="52000">
                  <a:srgbClr val="818EFF"/>
                </a:gs>
                <a:gs pos="35000">
                  <a:srgbClr val="2DB4FF"/>
                </a:gs>
                <a:gs pos="97000">
                  <a:srgbClr val="FEA874"/>
                </a:gs>
              </a:gsLst>
              <a:lin ang="0" scaled="1"/>
              <a:tileRect/>
            </a:gra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US" sz="1800">
              <a:solidFill>
                <a:schemeClr val="tx1"/>
              </a:solidFill>
            </a:endParaRPr>
          </a:p>
        </p:txBody>
      </p:sp>
      <p:grpSp>
        <p:nvGrpSpPr>
          <p:cNvPr id="71" name="Group 70" descr="&quot;You are here&quot; icon.">
            <a:extLst>
              <a:ext uri="{FF2B5EF4-FFF2-40B4-BE49-F238E27FC236}">
                <a16:creationId xmlns:a16="http://schemas.microsoft.com/office/drawing/2014/main" id="{3754F8DF-5174-5512-64C3-33C3A33AEFD6}"/>
              </a:ext>
              <a:ext uri="{C183D7F6-B498-43B3-948B-1728B52AA6E4}">
                <adec:decorative xmlns:adec="http://schemas.microsoft.com/office/drawing/2017/decorative" val="0"/>
              </a:ext>
            </a:extLst>
          </p:cNvPr>
          <p:cNvGrpSpPr/>
          <p:nvPr/>
        </p:nvGrpSpPr>
        <p:grpSpPr>
          <a:xfrm>
            <a:off x="3071544" y="1245450"/>
            <a:ext cx="1056603" cy="982650"/>
            <a:chOff x="5068350" y="2824075"/>
            <a:chExt cx="1374013" cy="1277844"/>
          </a:xfrm>
        </p:grpSpPr>
        <p:sp>
          <p:nvSpPr>
            <p:cNvPr id="72" name="Rectangle: Rounded Corners 25">
              <a:extLst>
                <a:ext uri="{FF2B5EF4-FFF2-40B4-BE49-F238E27FC236}">
                  <a16:creationId xmlns:a16="http://schemas.microsoft.com/office/drawing/2014/main" id="{E6CF8D3A-A2C6-9FE4-FBC1-21128DDC5F8B}"/>
                </a:ext>
              </a:extLst>
            </p:cNvPr>
            <p:cNvSpPr/>
            <p:nvPr/>
          </p:nvSpPr>
          <p:spPr>
            <a:xfrm>
              <a:off x="5068350" y="2824075"/>
              <a:ext cx="1374013" cy="1277844"/>
            </a:xfrm>
            <a:prstGeom prst="roundRect">
              <a:avLst>
                <a:gd name="adj" fmla="val 7352"/>
              </a:avLst>
            </a:pr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360000" rIns="182880" bIns="108000" numCol="1" spcCol="0" rtlCol="0" fromWordArt="0" anchor="b" anchorCtr="0" forceAA="0" compatLnSpc="1">
              <a:prstTxWarp prst="textNoShape">
                <a:avLst/>
              </a:prstTxWarp>
              <a:noAutofit/>
            </a:bodyPr>
            <a:lstStyle/>
            <a:p>
              <a:pPr algn="ctr" defTabSz="932472" fontAlgn="base">
                <a:lnSpc>
                  <a:spcPct val="80000"/>
                </a:lnSpc>
                <a:spcBef>
                  <a:spcPct val="0"/>
                </a:spcBef>
                <a:spcAft>
                  <a:spcPct val="0"/>
                </a:spcAft>
              </a:pPr>
              <a:r>
                <a:rPr lang="en-GB" sz="1200" b="1">
                  <a:solidFill>
                    <a:prstClr val="white"/>
                  </a:solidFill>
                  <a:latin typeface="Segoe UI Semibold" panose="020B0502040204020203" pitchFamily="34" charset="0"/>
                  <a:cs typeface="Segoe UI Semibold" panose="020B0502040204020203" pitchFamily="34" charset="0"/>
                </a:rPr>
                <a:t>You are here</a:t>
              </a:r>
            </a:p>
          </p:txBody>
        </p:sp>
        <p:sp>
          <p:nvSpPr>
            <p:cNvPr id="73" name="Graphic 7">
              <a:extLst>
                <a:ext uri="{FF2B5EF4-FFF2-40B4-BE49-F238E27FC236}">
                  <a16:creationId xmlns:a16="http://schemas.microsoft.com/office/drawing/2014/main" id="{DC7FC001-97F9-7DB9-5918-41682D1F6C8F}"/>
                </a:ext>
              </a:extLst>
            </p:cNvPr>
            <p:cNvSpPr/>
            <p:nvPr/>
          </p:nvSpPr>
          <p:spPr>
            <a:xfrm>
              <a:off x="5563897" y="2993074"/>
              <a:ext cx="382919" cy="439386"/>
            </a:xfrm>
            <a:custGeom>
              <a:avLst/>
              <a:gdLst>
                <a:gd name="connsiteX0" fmla="*/ 141580 w 165868"/>
                <a:gd name="connsiteY0" fmla="*/ 141575 h 190328"/>
                <a:gd name="connsiteX1" fmla="*/ 130273 w 165868"/>
                <a:gd name="connsiteY1" fmla="*/ 152758 h 190328"/>
                <a:gd name="connsiteX2" fmla="*/ 97831 w 165868"/>
                <a:gd name="connsiteY2" fmla="*/ 184305 h 190328"/>
                <a:gd name="connsiteX3" fmla="*/ 68037 w 165868"/>
                <a:gd name="connsiteY3" fmla="*/ 184305 h 190328"/>
                <a:gd name="connsiteX4" fmla="*/ 34785 w 165868"/>
                <a:gd name="connsiteY4" fmla="*/ 151958 h 190328"/>
                <a:gd name="connsiteX5" fmla="*/ 24289 w 165868"/>
                <a:gd name="connsiteY5" fmla="*/ 141575 h 190328"/>
                <a:gd name="connsiteX6" fmla="*/ 24293 w 165868"/>
                <a:gd name="connsiteY6" fmla="*/ 24289 h 190328"/>
                <a:gd name="connsiteX7" fmla="*/ 141580 w 165868"/>
                <a:gd name="connsiteY7" fmla="*/ 24293 h 190328"/>
                <a:gd name="connsiteX8" fmla="*/ 141580 w 165868"/>
                <a:gd name="connsiteY8" fmla="*/ 141575 h 190328"/>
                <a:gd name="connsiteX9" fmla="*/ 106747 w 165868"/>
                <a:gd name="connsiteY9" fmla="*/ 85549 h 190328"/>
                <a:gd name="connsiteX10" fmla="*/ 82934 w 165868"/>
                <a:gd name="connsiteY10" fmla="*/ 61737 h 190328"/>
                <a:gd name="connsiteX11" fmla="*/ 59122 w 165868"/>
                <a:gd name="connsiteY11" fmla="*/ 85549 h 190328"/>
                <a:gd name="connsiteX12" fmla="*/ 82934 w 165868"/>
                <a:gd name="connsiteY12" fmla="*/ 109362 h 190328"/>
                <a:gd name="connsiteX13" fmla="*/ 106747 w 165868"/>
                <a:gd name="connsiteY13" fmla="*/ 85549 h 190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5868" h="190328">
                  <a:moveTo>
                    <a:pt x="141580" y="141575"/>
                  </a:moveTo>
                  <a:lnTo>
                    <a:pt x="130273" y="152758"/>
                  </a:lnTo>
                  <a:cubicBezTo>
                    <a:pt x="121939" y="160930"/>
                    <a:pt x="111128" y="171446"/>
                    <a:pt x="97831" y="184305"/>
                  </a:cubicBezTo>
                  <a:cubicBezTo>
                    <a:pt x="89524" y="192337"/>
                    <a:pt x="76345" y="192337"/>
                    <a:pt x="68037" y="184305"/>
                  </a:cubicBezTo>
                  <a:lnTo>
                    <a:pt x="34785" y="151958"/>
                  </a:lnTo>
                  <a:cubicBezTo>
                    <a:pt x="30604" y="147852"/>
                    <a:pt x="27108" y="144395"/>
                    <a:pt x="24289" y="141575"/>
                  </a:cubicBezTo>
                  <a:cubicBezTo>
                    <a:pt x="-8098" y="109187"/>
                    <a:pt x="-8096" y="56675"/>
                    <a:pt x="24293" y="24289"/>
                  </a:cubicBezTo>
                  <a:cubicBezTo>
                    <a:pt x="56682" y="-8098"/>
                    <a:pt x="109193" y="-8096"/>
                    <a:pt x="141580" y="24293"/>
                  </a:cubicBezTo>
                  <a:cubicBezTo>
                    <a:pt x="173965" y="56680"/>
                    <a:pt x="173965" y="109188"/>
                    <a:pt x="141580" y="141575"/>
                  </a:cubicBezTo>
                  <a:close/>
                  <a:moveTo>
                    <a:pt x="106747" y="85549"/>
                  </a:moveTo>
                  <a:cubicBezTo>
                    <a:pt x="106747" y="72398"/>
                    <a:pt x="96085" y="61737"/>
                    <a:pt x="82934" y="61737"/>
                  </a:cubicBezTo>
                  <a:cubicBezTo>
                    <a:pt x="69783" y="61737"/>
                    <a:pt x="59122" y="72398"/>
                    <a:pt x="59122" y="85549"/>
                  </a:cubicBezTo>
                  <a:cubicBezTo>
                    <a:pt x="59122" y="98701"/>
                    <a:pt x="69783" y="109362"/>
                    <a:pt x="82934" y="109362"/>
                  </a:cubicBezTo>
                  <a:cubicBezTo>
                    <a:pt x="96085" y="109362"/>
                    <a:pt x="106747" y="98701"/>
                    <a:pt x="106747" y="85549"/>
                  </a:cubicBezTo>
                  <a:close/>
                </a:path>
              </a:pathLst>
            </a:custGeom>
            <a:solidFill>
              <a:schemeClr val="bg1"/>
            </a:solidFill>
            <a:ln w="9525" cap="flat">
              <a:noFill/>
              <a:prstDash val="solid"/>
              <a:miter/>
            </a:ln>
          </p:spPr>
          <p:txBody>
            <a:bodyPr rtlCol="0" anchor="ctr"/>
            <a:lstStyle/>
            <a:p>
              <a:endParaRPr lang="en-US" sz="1200"/>
            </a:p>
          </p:txBody>
        </p:sp>
      </p:grpSp>
      <p:sp>
        <p:nvSpPr>
          <p:cNvPr id="22" name="TextBox 21">
            <a:extLst>
              <a:ext uri="{FF2B5EF4-FFF2-40B4-BE49-F238E27FC236}">
                <a16:creationId xmlns:a16="http://schemas.microsoft.com/office/drawing/2014/main" id="{AE97C53C-239C-9694-366F-2E3B62165041}"/>
              </a:ext>
            </a:extLst>
          </p:cNvPr>
          <p:cNvSpPr txBox="1"/>
          <p:nvPr/>
        </p:nvSpPr>
        <p:spPr>
          <a:xfrm>
            <a:off x="1136601" y="2322774"/>
            <a:ext cx="2628254" cy="369332"/>
          </a:xfrm>
          <a:prstGeom prst="rect">
            <a:avLst/>
          </a:prstGeom>
          <a:noFill/>
        </p:spPr>
        <p:txBody>
          <a:bodyPr wrap="square" lIns="0" tIns="0" rIns="0" bIns="0" rtlCol="0">
            <a:spAutoFit/>
          </a:bodyPr>
          <a:lstStyle/>
          <a:p>
            <a:pPr marL="0" marR="0" lvl="0" indent="0" algn="l" defTabSz="914367" rtl="0" eaLnBrk="1" fontAlgn="auto" latinLnBrk="0" hangingPunct="1">
              <a:lnSpc>
                <a:spcPct val="100000"/>
              </a:lnSpc>
              <a:spcBef>
                <a:spcPct val="0"/>
              </a:spcBef>
              <a:spcAft>
                <a:spcPct val="0"/>
              </a:spcAft>
              <a:buClrTx/>
              <a:buSzTx/>
              <a:buFontTx/>
              <a:buNone/>
              <a:tabLst/>
              <a:defRPr/>
            </a:pPr>
            <a:r>
              <a:rPr kumimoji="0" lang="en-US" sz="2400" b="1" i="0" u="none" strike="noStrike" kern="1200" cap="none" spc="-5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Leadership</a:t>
            </a:r>
          </a:p>
        </p:txBody>
      </p:sp>
      <p:sp>
        <p:nvSpPr>
          <p:cNvPr id="24" name="TextBox 23">
            <a:extLst>
              <a:ext uri="{FF2B5EF4-FFF2-40B4-BE49-F238E27FC236}">
                <a16:creationId xmlns:a16="http://schemas.microsoft.com/office/drawing/2014/main" id="{8E372662-CE93-5DA4-67FB-6B93E4946155}"/>
              </a:ext>
            </a:extLst>
          </p:cNvPr>
          <p:cNvSpPr txBox="1"/>
          <p:nvPr/>
        </p:nvSpPr>
        <p:spPr>
          <a:xfrm>
            <a:off x="1136601" y="2850026"/>
            <a:ext cx="2740228" cy="430887"/>
          </a:xfrm>
          <a:prstGeom prst="rect">
            <a:avLst/>
          </a:prstGeom>
          <a:noFill/>
        </p:spPr>
        <p:txBody>
          <a:bodyPr wrap="square" lIns="0" tIns="0" rIns="0" bIns="0" rtlCol="0">
            <a:spAutoFit/>
          </a:bodyPr>
          <a:lstStyle/>
          <a:p>
            <a:pPr marL="0" marR="0" lvl="0" indent="0" algn="l" defTabSz="914367" rtl="0" eaLnBrk="1" fontAlgn="auto"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Develop leadership capabilities to leverage AI for business outcomes</a:t>
            </a:r>
          </a:p>
        </p:txBody>
      </p:sp>
      <p:sp>
        <p:nvSpPr>
          <p:cNvPr id="31" name="TextBox 30">
            <a:extLst>
              <a:ext uri="{FF2B5EF4-FFF2-40B4-BE49-F238E27FC236}">
                <a16:creationId xmlns:a16="http://schemas.microsoft.com/office/drawing/2014/main" id="{6C0B48E6-B4BD-5BF1-9166-1980D3A54DCD}"/>
              </a:ext>
            </a:extLst>
          </p:cNvPr>
          <p:cNvSpPr txBox="1"/>
          <p:nvPr/>
        </p:nvSpPr>
        <p:spPr>
          <a:xfrm>
            <a:off x="1409474" y="3460886"/>
            <a:ext cx="2696880" cy="1092607"/>
          </a:xfrm>
          <a:prstGeom prst="rect">
            <a:avLst/>
          </a:prstGeom>
          <a:noFill/>
        </p:spPr>
        <p:txBody>
          <a:bodyPr wrap="square" lIns="0" tIns="0" rIns="0" bIns="0" rtlCol="0" anchor="t">
            <a:spAutoFit/>
          </a:bodyPr>
          <a:lstStyle/>
          <a:p>
            <a:pPr marL="0" marR="0" lvl="0" indent="0" algn="l" defTabSz="914367" rtl="0" eaLnBrk="1" fontAlgn="auto" latinLnBrk="0" hangingPunct="1">
              <a:lnSpc>
                <a:spcPct val="100000"/>
              </a:lnSpc>
              <a:spcBef>
                <a:spcPct val="0"/>
              </a:spcBef>
              <a:spcAft>
                <a:spcPts val="60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Executive sponsorship</a:t>
            </a:r>
          </a:p>
          <a:p>
            <a:pPr marL="0" marR="0" lvl="0" indent="0" algn="l" defTabSz="914367" rtl="0" eaLnBrk="1" fontAlgn="auto" latinLnBrk="0" hangingPunct="1">
              <a:lnSpc>
                <a:spcPct val="100000"/>
              </a:lnSpc>
              <a:spcBef>
                <a:spcPct val="0"/>
              </a:spcBef>
              <a:spcAft>
                <a:spcPts val="60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Align AI to business strategy</a:t>
            </a:r>
          </a:p>
          <a:p>
            <a:pPr marL="0" marR="0" lvl="0" indent="0" algn="l" defTabSz="914367" rtl="0" eaLnBrk="1" fontAlgn="auto" latinLnBrk="0" hangingPunct="1">
              <a:lnSpc>
                <a:spcPct val="100000"/>
              </a:lnSpc>
              <a:spcBef>
                <a:spcPct val="0"/>
              </a:spcBef>
              <a:spcAft>
                <a:spcPts val="60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Providing clarity and prioritization</a:t>
            </a:r>
          </a:p>
          <a:p>
            <a:pPr marL="0" marR="0" lvl="0" indent="0" algn="l" defTabSz="914367" rtl="0" eaLnBrk="1" fontAlgn="auto" latinLnBrk="0" hangingPunct="1">
              <a:lnSpc>
                <a:spcPct val="100000"/>
              </a:lnSpc>
              <a:spcBef>
                <a:spcPct val="0"/>
              </a:spcBef>
              <a:spcAft>
                <a:spcPts val="600"/>
              </a:spcAft>
              <a:buClrTx/>
              <a:buSzTx/>
              <a:buFontTx/>
              <a:buNone/>
              <a:tabLst/>
              <a:defRPr/>
            </a:pPr>
            <a:r>
              <a:rPr kumimoji="0" lang="en-US" sz="14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Best practice</a:t>
            </a:r>
            <a:r>
              <a:rPr kumimoji="0" lang="en-US" sz="1400" b="0" i="0" u="none" strike="noStrike" kern="1200" cap="none" spc="0" normalizeH="0" baseline="0" noProof="0">
                <a:ln>
                  <a:noFill/>
                </a:ln>
                <a:solidFill>
                  <a:srgbClr val="000000"/>
                </a:solidFill>
                <a:effectLst/>
                <a:uLnTx/>
                <a:uFillTx/>
                <a:latin typeface="Segoe UI"/>
                <a:ea typeface="+mn-ea"/>
                <a:cs typeface="Segoe UI"/>
              </a:rPr>
              <a:t>: AI Council</a:t>
            </a:r>
          </a:p>
        </p:txBody>
      </p:sp>
      <p:grpSp>
        <p:nvGrpSpPr>
          <p:cNvPr id="67" name="Group 66" descr="Bracket indicating responsible AI principles are also essential for Copilot success, no matter which workstream you're in.">
            <a:extLst>
              <a:ext uri="{FF2B5EF4-FFF2-40B4-BE49-F238E27FC236}">
                <a16:creationId xmlns:a16="http://schemas.microsoft.com/office/drawing/2014/main" id="{0F8C263F-C6B8-95CA-874F-3E3BEF4BB823}"/>
              </a:ext>
            </a:extLst>
          </p:cNvPr>
          <p:cNvGrpSpPr/>
          <p:nvPr/>
        </p:nvGrpSpPr>
        <p:grpSpPr>
          <a:xfrm>
            <a:off x="588961" y="5522520"/>
            <a:ext cx="11010900" cy="508589"/>
            <a:chOff x="588961" y="5559776"/>
            <a:chExt cx="11010900" cy="508589"/>
          </a:xfrm>
        </p:grpSpPr>
        <p:sp>
          <p:nvSpPr>
            <p:cNvPr id="68" name="Left Bracket 67">
              <a:extLst>
                <a:ext uri="{FF2B5EF4-FFF2-40B4-BE49-F238E27FC236}">
                  <a16:creationId xmlns:a16="http://schemas.microsoft.com/office/drawing/2014/main" id="{A044AD69-2E53-F010-64A6-5674E310A468}"/>
                </a:ext>
              </a:extLst>
            </p:cNvPr>
            <p:cNvSpPr/>
            <p:nvPr/>
          </p:nvSpPr>
          <p:spPr>
            <a:xfrm rot="16200000">
              <a:off x="5950692" y="198045"/>
              <a:ext cx="287437" cy="11010900"/>
            </a:xfrm>
            <a:prstGeom prst="leftBracket">
              <a:avLst>
                <a:gd name="adj" fmla="val 110458"/>
              </a:avLst>
            </a:prstGeom>
            <a:ln w="15875">
              <a:solidFill>
                <a:srgbClr val="8661C5"/>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sp>
          <p:nvSpPr>
            <p:cNvPr id="69" name="Rectangle: Rounded Corners 10">
              <a:extLst>
                <a:ext uri="{FF2B5EF4-FFF2-40B4-BE49-F238E27FC236}">
                  <a16:creationId xmlns:a16="http://schemas.microsoft.com/office/drawing/2014/main" id="{26A7C738-E008-C788-80CF-49481ACFFC91}"/>
                </a:ext>
              </a:extLst>
            </p:cNvPr>
            <p:cNvSpPr/>
            <p:nvPr/>
          </p:nvSpPr>
          <p:spPr>
            <a:xfrm>
              <a:off x="4553243" y="5621432"/>
              <a:ext cx="3085514" cy="446933"/>
            </a:xfrm>
            <a:prstGeom prst="roundRect">
              <a:avLst>
                <a:gd name="adj" fmla="val 50000"/>
              </a:avLst>
            </a:pr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gradFill>
                    <a:gsLst>
                      <a:gs pos="0">
                        <a:srgbClr val="FFFFFF"/>
                      </a:gs>
                      <a:gs pos="100000">
                        <a:srgbClr val="FFFFFF"/>
                      </a:gs>
                    </a:gsLst>
                    <a:path path="circle">
                      <a:fillToRect l="100000" t="100000"/>
                    </a:path>
                  </a:gradFill>
                  <a:effectLst/>
                  <a:uLnTx/>
                  <a:uFillTx/>
                  <a:latin typeface="Segoe UI Semibold"/>
                  <a:ea typeface="+mn-ea"/>
                  <a:cs typeface="Segoe UI" panose="020B0502040204020203" pitchFamily="34" charset="0"/>
                </a:rPr>
                <a:t>Responsible AI principles</a:t>
              </a:r>
            </a:p>
          </p:txBody>
        </p:sp>
      </p:grpSp>
      <p:sp>
        <p:nvSpPr>
          <p:cNvPr id="23" name="Graphic 4">
            <a:extLst>
              <a:ext uri="{FF2B5EF4-FFF2-40B4-BE49-F238E27FC236}">
                <a16:creationId xmlns:a16="http://schemas.microsoft.com/office/drawing/2014/main" id="{3F38EBBB-2CE6-F21B-A034-CF12AD581478}"/>
              </a:ext>
              <a:ext uri="{C183D7F6-B498-43B3-948B-1728B52AA6E4}">
                <adec:decorative xmlns:adec="http://schemas.microsoft.com/office/drawing/2017/decorative" val="1"/>
              </a:ext>
            </a:extLst>
          </p:cNvPr>
          <p:cNvSpPr/>
          <p:nvPr/>
        </p:nvSpPr>
        <p:spPr>
          <a:xfrm>
            <a:off x="1136601" y="1796263"/>
            <a:ext cx="418695" cy="437844"/>
          </a:xfrm>
          <a:custGeom>
            <a:avLst/>
            <a:gdLst>
              <a:gd name="connsiteX0" fmla="*/ 335777 w 506621"/>
              <a:gd name="connsiteY0" fmla="*/ 334430 h 529791"/>
              <a:gd name="connsiteX1" fmla="*/ 390698 w 506621"/>
              <a:gd name="connsiteY1" fmla="*/ 389351 h 529791"/>
              <a:gd name="connsiteX2" fmla="*/ 390698 w 506621"/>
              <a:gd name="connsiteY2" fmla="*/ 411769 h 529791"/>
              <a:gd name="connsiteX3" fmla="*/ 378171 w 506621"/>
              <a:gd name="connsiteY3" fmla="*/ 450841 h 529791"/>
              <a:gd name="connsiteX4" fmla="*/ 195264 w 506621"/>
              <a:gd name="connsiteY4" fmla="*/ 529792 h 529791"/>
              <a:gd name="connsiteX5" fmla="*/ 12454 w 506621"/>
              <a:gd name="connsiteY5" fmla="*/ 450768 h 529791"/>
              <a:gd name="connsiteX6" fmla="*/ 0 w 506621"/>
              <a:gd name="connsiteY6" fmla="*/ 411793 h 529791"/>
              <a:gd name="connsiteX7" fmla="*/ 0 w 506621"/>
              <a:gd name="connsiteY7" fmla="*/ 389327 h 529791"/>
              <a:gd name="connsiteX8" fmla="*/ 54872 w 506621"/>
              <a:gd name="connsiteY8" fmla="*/ 334430 h 529791"/>
              <a:gd name="connsiteX9" fmla="*/ 335753 w 506621"/>
              <a:gd name="connsiteY9" fmla="*/ 334430 h 529791"/>
              <a:gd name="connsiteX10" fmla="*/ 440784 w 506621"/>
              <a:gd name="connsiteY10" fmla="*/ 2414 h 529791"/>
              <a:gd name="connsiteX11" fmla="*/ 465766 w 506621"/>
              <a:gd name="connsiteY11" fmla="*/ 9227 h 529791"/>
              <a:gd name="connsiteX12" fmla="*/ 506621 w 506621"/>
              <a:gd name="connsiteY12" fmla="*/ 163489 h 529791"/>
              <a:gd name="connsiteX13" fmla="*/ 465497 w 506621"/>
              <a:gd name="connsiteY13" fmla="*/ 318215 h 529791"/>
              <a:gd name="connsiteX14" fmla="*/ 440782 w 506621"/>
              <a:gd name="connsiteY14" fmla="*/ 325964 h 529791"/>
              <a:gd name="connsiteX15" fmla="*/ 433033 w 506621"/>
              <a:gd name="connsiteY15" fmla="*/ 301248 h 529791"/>
              <a:gd name="connsiteX16" fmla="*/ 433751 w 506621"/>
              <a:gd name="connsiteY16" fmla="*/ 299998 h 529791"/>
              <a:gd name="connsiteX17" fmla="*/ 469991 w 506621"/>
              <a:gd name="connsiteY17" fmla="*/ 163489 h 529791"/>
              <a:gd name="connsiteX18" fmla="*/ 433971 w 506621"/>
              <a:gd name="connsiteY18" fmla="*/ 27396 h 529791"/>
              <a:gd name="connsiteX19" fmla="*/ 440784 w 506621"/>
              <a:gd name="connsiteY19" fmla="*/ 2414 h 529791"/>
              <a:gd name="connsiteX20" fmla="*/ 195264 w 506621"/>
              <a:gd name="connsiteY20" fmla="*/ 41486 h 529791"/>
              <a:gd name="connsiteX21" fmla="*/ 317365 w 506621"/>
              <a:gd name="connsiteY21" fmla="*/ 163587 h 529791"/>
              <a:gd name="connsiteX22" fmla="*/ 195264 w 506621"/>
              <a:gd name="connsiteY22" fmla="*/ 285688 h 529791"/>
              <a:gd name="connsiteX23" fmla="*/ 73163 w 506621"/>
              <a:gd name="connsiteY23" fmla="*/ 163587 h 529791"/>
              <a:gd name="connsiteX24" fmla="*/ 195264 w 506621"/>
              <a:gd name="connsiteY24" fmla="*/ 41486 h 529791"/>
              <a:gd name="connsiteX25" fmla="*/ 356144 w 506621"/>
              <a:gd name="connsiteY25" fmla="*/ 51156 h 529791"/>
              <a:gd name="connsiteX26" fmla="*/ 381126 w 506621"/>
              <a:gd name="connsiteY26" fmla="*/ 57994 h 529791"/>
              <a:gd name="connsiteX27" fmla="*/ 408940 w 506621"/>
              <a:gd name="connsiteY27" fmla="*/ 163489 h 529791"/>
              <a:gd name="connsiteX28" fmla="*/ 381003 w 506621"/>
              <a:gd name="connsiteY28" fmla="*/ 269180 h 529791"/>
              <a:gd name="connsiteX29" fmla="*/ 356075 w 506621"/>
              <a:gd name="connsiteY29" fmla="*/ 276215 h 529791"/>
              <a:gd name="connsiteX30" fmla="*/ 349040 w 506621"/>
              <a:gd name="connsiteY30" fmla="*/ 251289 h 529791"/>
              <a:gd name="connsiteX31" fmla="*/ 349184 w 506621"/>
              <a:gd name="connsiteY31" fmla="*/ 251036 h 529791"/>
              <a:gd name="connsiteX32" fmla="*/ 372310 w 506621"/>
              <a:gd name="connsiteY32" fmla="*/ 163489 h 529791"/>
              <a:gd name="connsiteX33" fmla="*/ 349282 w 506621"/>
              <a:gd name="connsiteY33" fmla="*/ 76114 h 529791"/>
              <a:gd name="connsiteX34" fmla="*/ 356144 w 506621"/>
              <a:gd name="connsiteY34" fmla="*/ 51156 h 52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06621" h="529791">
                <a:moveTo>
                  <a:pt x="335777" y="334430"/>
                </a:moveTo>
                <a:cubicBezTo>
                  <a:pt x="366110" y="334430"/>
                  <a:pt x="390698" y="359019"/>
                  <a:pt x="390698" y="389351"/>
                </a:cubicBezTo>
                <a:lnTo>
                  <a:pt x="390698" y="411769"/>
                </a:lnTo>
                <a:cubicBezTo>
                  <a:pt x="390701" y="425781"/>
                  <a:pt x="386320" y="439442"/>
                  <a:pt x="378171" y="450841"/>
                </a:cubicBezTo>
                <a:cubicBezTo>
                  <a:pt x="340442" y="503662"/>
                  <a:pt x="278781" y="529792"/>
                  <a:pt x="195264" y="529792"/>
                </a:cubicBezTo>
                <a:cubicBezTo>
                  <a:pt x="111722" y="529792"/>
                  <a:pt x="50110" y="503613"/>
                  <a:pt x="12454" y="450768"/>
                </a:cubicBezTo>
                <a:cubicBezTo>
                  <a:pt x="4350" y="439388"/>
                  <a:pt x="-4" y="425764"/>
                  <a:pt x="0" y="411793"/>
                </a:cubicBezTo>
                <a:lnTo>
                  <a:pt x="0" y="389327"/>
                </a:lnTo>
                <a:cubicBezTo>
                  <a:pt x="13" y="359024"/>
                  <a:pt x="24569" y="334457"/>
                  <a:pt x="54872" y="334430"/>
                </a:cubicBezTo>
                <a:lnTo>
                  <a:pt x="335753" y="334430"/>
                </a:lnTo>
                <a:close/>
                <a:moveTo>
                  <a:pt x="440784" y="2414"/>
                </a:moveTo>
                <a:cubicBezTo>
                  <a:pt x="449566" y="-2600"/>
                  <a:pt x="460748" y="449"/>
                  <a:pt x="465766" y="9227"/>
                </a:cubicBezTo>
                <a:cubicBezTo>
                  <a:pt x="492613" y="56201"/>
                  <a:pt x="506699" y="109384"/>
                  <a:pt x="506621" y="163489"/>
                </a:cubicBezTo>
                <a:cubicBezTo>
                  <a:pt x="506621" y="218532"/>
                  <a:pt x="492311" y="271524"/>
                  <a:pt x="465497" y="318215"/>
                </a:cubicBezTo>
                <a:cubicBezTo>
                  <a:pt x="460811" y="327180"/>
                  <a:pt x="449746" y="330650"/>
                  <a:pt x="440782" y="325964"/>
                </a:cubicBezTo>
                <a:cubicBezTo>
                  <a:pt x="431817" y="321278"/>
                  <a:pt x="428349" y="310213"/>
                  <a:pt x="433033" y="301248"/>
                </a:cubicBezTo>
                <a:cubicBezTo>
                  <a:pt x="433255" y="300823"/>
                  <a:pt x="433495" y="300406"/>
                  <a:pt x="433751" y="299998"/>
                </a:cubicBezTo>
                <a:cubicBezTo>
                  <a:pt x="457580" y="258454"/>
                  <a:pt x="470076" y="211381"/>
                  <a:pt x="469991" y="163489"/>
                </a:cubicBezTo>
                <a:cubicBezTo>
                  <a:pt x="469991" y="115064"/>
                  <a:pt x="457463" y="68495"/>
                  <a:pt x="433971" y="27396"/>
                </a:cubicBezTo>
                <a:cubicBezTo>
                  <a:pt x="428957" y="18615"/>
                  <a:pt x="432007" y="7433"/>
                  <a:pt x="440784" y="2414"/>
                </a:cubicBezTo>
                <a:close/>
                <a:moveTo>
                  <a:pt x="195264" y="41486"/>
                </a:moveTo>
                <a:cubicBezTo>
                  <a:pt x="262698" y="41486"/>
                  <a:pt x="317365" y="96153"/>
                  <a:pt x="317365" y="163587"/>
                </a:cubicBezTo>
                <a:cubicBezTo>
                  <a:pt x="317365" y="231021"/>
                  <a:pt x="262698" y="285688"/>
                  <a:pt x="195264" y="285688"/>
                </a:cubicBezTo>
                <a:cubicBezTo>
                  <a:pt x="127829" y="285688"/>
                  <a:pt x="73163" y="231021"/>
                  <a:pt x="73163" y="163587"/>
                </a:cubicBezTo>
                <a:cubicBezTo>
                  <a:pt x="73163" y="96153"/>
                  <a:pt x="127829" y="41486"/>
                  <a:pt x="195264" y="41486"/>
                </a:cubicBezTo>
                <a:close/>
                <a:moveTo>
                  <a:pt x="356144" y="51156"/>
                </a:moveTo>
                <a:cubicBezTo>
                  <a:pt x="364930" y="46146"/>
                  <a:pt x="376115" y="49208"/>
                  <a:pt x="381126" y="57994"/>
                </a:cubicBezTo>
                <a:cubicBezTo>
                  <a:pt x="399409" y="90144"/>
                  <a:pt x="408996" y="126504"/>
                  <a:pt x="408940" y="163489"/>
                </a:cubicBezTo>
                <a:cubicBezTo>
                  <a:pt x="408940" y="201047"/>
                  <a:pt x="399221" y="237238"/>
                  <a:pt x="381003" y="269180"/>
                </a:cubicBezTo>
                <a:cubicBezTo>
                  <a:pt x="376063" y="278005"/>
                  <a:pt x="364903" y="281155"/>
                  <a:pt x="356075" y="276215"/>
                </a:cubicBezTo>
                <a:cubicBezTo>
                  <a:pt x="347250" y="271275"/>
                  <a:pt x="344100" y="260115"/>
                  <a:pt x="349040" y="251289"/>
                </a:cubicBezTo>
                <a:cubicBezTo>
                  <a:pt x="349086" y="251204"/>
                  <a:pt x="349135" y="251119"/>
                  <a:pt x="349184" y="251036"/>
                </a:cubicBezTo>
                <a:cubicBezTo>
                  <a:pt x="364388" y="224366"/>
                  <a:pt x="372361" y="194188"/>
                  <a:pt x="372310" y="163489"/>
                </a:cubicBezTo>
                <a:cubicBezTo>
                  <a:pt x="372361" y="132857"/>
                  <a:pt x="364425" y="102741"/>
                  <a:pt x="349282" y="76114"/>
                </a:cubicBezTo>
                <a:cubicBezTo>
                  <a:pt x="344293" y="67326"/>
                  <a:pt x="347362" y="56158"/>
                  <a:pt x="356144" y="51156"/>
                </a:cubicBezTo>
                <a:close/>
              </a:path>
            </a:pathLst>
          </a:custGeom>
          <a:gradFill flip="none" rotWithShape="1">
            <a:gsLst>
              <a:gs pos="97000">
                <a:srgbClr val="818EFF"/>
              </a:gs>
              <a:gs pos="50000">
                <a:srgbClr val="2DB4FF"/>
              </a:gs>
              <a:gs pos="3000">
                <a:srgbClr val="0078D4"/>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grpSp>
        <p:nvGrpSpPr>
          <p:cNvPr id="28" name="Group 27">
            <a:extLst>
              <a:ext uri="{FF2B5EF4-FFF2-40B4-BE49-F238E27FC236}">
                <a16:creationId xmlns:a16="http://schemas.microsoft.com/office/drawing/2014/main" id="{DA840719-7026-41DD-E159-109D26BA254C}"/>
              </a:ext>
              <a:ext uri="{C183D7F6-B498-43B3-948B-1728B52AA6E4}">
                <adec:decorative xmlns:adec="http://schemas.microsoft.com/office/drawing/2017/decorative" val="1"/>
              </a:ext>
            </a:extLst>
          </p:cNvPr>
          <p:cNvGrpSpPr/>
          <p:nvPr/>
        </p:nvGrpSpPr>
        <p:grpSpPr>
          <a:xfrm>
            <a:off x="1143796" y="3498279"/>
            <a:ext cx="139165" cy="1009607"/>
            <a:chOff x="1540495" y="3627256"/>
            <a:chExt cx="139165" cy="1009607"/>
          </a:xfrm>
        </p:grpSpPr>
        <p:sp>
          <p:nvSpPr>
            <p:cNvPr id="49" name="Graphic 69">
              <a:extLst>
                <a:ext uri="{FF2B5EF4-FFF2-40B4-BE49-F238E27FC236}">
                  <a16:creationId xmlns:a16="http://schemas.microsoft.com/office/drawing/2014/main" id="{2349D57C-6EA8-EDC3-ACBF-BC0CD9666F92}"/>
                </a:ext>
              </a:extLst>
            </p:cNvPr>
            <p:cNvSpPr/>
            <p:nvPr/>
          </p:nvSpPr>
          <p:spPr>
            <a:xfrm>
              <a:off x="1540495" y="3627256"/>
              <a:ext cx="139165" cy="139165"/>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59" name="Graphic 69">
              <a:extLst>
                <a:ext uri="{FF2B5EF4-FFF2-40B4-BE49-F238E27FC236}">
                  <a16:creationId xmlns:a16="http://schemas.microsoft.com/office/drawing/2014/main" id="{CF12CFF8-49BE-261C-07D2-B4F54136884F}"/>
                </a:ext>
              </a:extLst>
            </p:cNvPr>
            <p:cNvSpPr/>
            <p:nvPr/>
          </p:nvSpPr>
          <p:spPr>
            <a:xfrm>
              <a:off x="1540495" y="3915016"/>
              <a:ext cx="139165" cy="139165"/>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60" name="Graphic 69">
              <a:extLst>
                <a:ext uri="{FF2B5EF4-FFF2-40B4-BE49-F238E27FC236}">
                  <a16:creationId xmlns:a16="http://schemas.microsoft.com/office/drawing/2014/main" id="{4F2EF2F3-51E1-0188-39B7-1C5E25DAF596}"/>
                </a:ext>
              </a:extLst>
            </p:cNvPr>
            <p:cNvSpPr/>
            <p:nvPr/>
          </p:nvSpPr>
          <p:spPr>
            <a:xfrm>
              <a:off x="1540495" y="4206427"/>
              <a:ext cx="139165" cy="139165"/>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61" name="Graphic 69">
              <a:extLst>
                <a:ext uri="{FF2B5EF4-FFF2-40B4-BE49-F238E27FC236}">
                  <a16:creationId xmlns:a16="http://schemas.microsoft.com/office/drawing/2014/main" id="{A0965FD2-B53A-9C45-BE6D-D974ECDF205A}"/>
                </a:ext>
              </a:extLst>
            </p:cNvPr>
            <p:cNvSpPr/>
            <p:nvPr/>
          </p:nvSpPr>
          <p:spPr>
            <a:xfrm>
              <a:off x="1540495" y="4497698"/>
              <a:ext cx="139165" cy="139165"/>
            </a:xfrm>
            <a:custGeom>
              <a:avLst/>
              <a:gdLst>
                <a:gd name="connsiteX0" fmla="*/ 221289 w 442578"/>
                <a:gd name="connsiteY0" fmla="*/ 0 h 442578"/>
                <a:gd name="connsiteX1" fmla="*/ 442578 w 442578"/>
                <a:gd name="connsiteY1" fmla="*/ 221289 h 442578"/>
                <a:gd name="connsiteX2" fmla="*/ 221289 w 442578"/>
                <a:gd name="connsiteY2" fmla="*/ 442578 h 442578"/>
                <a:gd name="connsiteX3" fmla="*/ 0 w 442578"/>
                <a:gd name="connsiteY3" fmla="*/ 221289 h 442578"/>
                <a:gd name="connsiteX4" fmla="*/ 221289 w 442578"/>
                <a:gd name="connsiteY4" fmla="*/ 0 h 442578"/>
                <a:gd name="connsiteX5" fmla="*/ 292544 w 442578"/>
                <a:gd name="connsiteY5" fmla="*/ 154239 h 442578"/>
                <a:gd name="connsiteX6" fmla="*/ 193628 w 442578"/>
                <a:gd name="connsiteY6" fmla="*/ 253155 h 442578"/>
                <a:gd name="connsiteX7" fmla="*/ 150034 w 442578"/>
                <a:gd name="connsiteY7" fmla="*/ 209561 h 442578"/>
                <a:gd name="connsiteX8" fmla="*/ 126577 w 442578"/>
                <a:gd name="connsiteY8" fmla="*/ 210388 h 442578"/>
                <a:gd name="connsiteX9" fmla="*/ 126577 w 442578"/>
                <a:gd name="connsiteY9" fmla="*/ 233017 h 442578"/>
                <a:gd name="connsiteX10" fmla="*/ 181900 w 442578"/>
                <a:gd name="connsiteY10" fmla="*/ 288340 h 442578"/>
                <a:gd name="connsiteX11" fmla="*/ 205356 w 442578"/>
                <a:gd name="connsiteY11" fmla="*/ 288340 h 442578"/>
                <a:gd name="connsiteX12" fmla="*/ 316001 w 442578"/>
                <a:gd name="connsiteY12" fmla="*/ 177695 h 442578"/>
                <a:gd name="connsiteX13" fmla="*/ 316829 w 442578"/>
                <a:gd name="connsiteY13" fmla="*/ 154239 h 442578"/>
                <a:gd name="connsiteX14" fmla="*/ 293372 w 442578"/>
                <a:gd name="connsiteY14" fmla="*/ 153410 h 442578"/>
                <a:gd name="connsiteX15" fmla="*/ 292544 w 442578"/>
                <a:gd name="connsiteY15" fmla="*/ 154239 h 4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578" h="442578">
                  <a:moveTo>
                    <a:pt x="221289" y="0"/>
                  </a:moveTo>
                  <a:cubicBezTo>
                    <a:pt x="343507" y="0"/>
                    <a:pt x="442578" y="99071"/>
                    <a:pt x="442578" y="221289"/>
                  </a:cubicBezTo>
                  <a:cubicBezTo>
                    <a:pt x="442578" y="343507"/>
                    <a:pt x="343507" y="442578"/>
                    <a:pt x="221289" y="442578"/>
                  </a:cubicBezTo>
                  <a:cubicBezTo>
                    <a:pt x="99071" y="442578"/>
                    <a:pt x="0" y="343507"/>
                    <a:pt x="0" y="221289"/>
                  </a:cubicBezTo>
                  <a:cubicBezTo>
                    <a:pt x="0" y="99071"/>
                    <a:pt x="99071" y="0"/>
                    <a:pt x="221289" y="0"/>
                  </a:cubicBezTo>
                  <a:close/>
                  <a:moveTo>
                    <a:pt x="292544" y="154239"/>
                  </a:moveTo>
                  <a:lnTo>
                    <a:pt x="193628" y="253155"/>
                  </a:lnTo>
                  <a:lnTo>
                    <a:pt x="150034" y="209561"/>
                  </a:lnTo>
                  <a:cubicBezTo>
                    <a:pt x="143328" y="203312"/>
                    <a:pt x="132826" y="203683"/>
                    <a:pt x="126577" y="210388"/>
                  </a:cubicBezTo>
                  <a:cubicBezTo>
                    <a:pt x="120638" y="216762"/>
                    <a:pt x="120638" y="226644"/>
                    <a:pt x="126577" y="233017"/>
                  </a:cubicBezTo>
                  <a:lnTo>
                    <a:pt x="181900" y="288340"/>
                  </a:lnTo>
                  <a:cubicBezTo>
                    <a:pt x="188379" y="294813"/>
                    <a:pt x="198877" y="294813"/>
                    <a:pt x="205356" y="288340"/>
                  </a:cubicBezTo>
                  <a:lnTo>
                    <a:pt x="316001" y="177695"/>
                  </a:lnTo>
                  <a:cubicBezTo>
                    <a:pt x="322706" y="171446"/>
                    <a:pt x="323078" y="160944"/>
                    <a:pt x="316829" y="154239"/>
                  </a:cubicBezTo>
                  <a:cubicBezTo>
                    <a:pt x="310579" y="147533"/>
                    <a:pt x="300079" y="147162"/>
                    <a:pt x="293372" y="153410"/>
                  </a:cubicBezTo>
                  <a:cubicBezTo>
                    <a:pt x="293086" y="153677"/>
                    <a:pt x="292810" y="153953"/>
                    <a:pt x="292544" y="154239"/>
                  </a:cubicBezTo>
                  <a:close/>
                </a:path>
              </a:pathLst>
            </a:cu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grpSp>
    </p:spTree>
    <p:extLst>
      <p:ext uri="{BB962C8B-B14F-4D97-AF65-F5344CB8AC3E}">
        <p14:creationId xmlns:p14="http://schemas.microsoft.com/office/powerpoint/2010/main" val="2106874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4708">
        <p159:morph option="byObject"/>
      </p:transition>
    </mc:Choice>
    <mc:Fallback xmlns="">
      <p:transition spd="slow" advTm="2470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0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par>
                                <p:cTn id="8" presetID="6" presetClass="emph" presetSubtype="0" accel="50000" autoRev="1" fill="hold" nodeType="withEffect">
                                  <p:stCondLst>
                                    <p:cond delay="0"/>
                                  </p:stCondLst>
                                  <p:childTnLst>
                                    <p:animScale>
                                      <p:cBhvr>
                                        <p:cTn id="9" dur="300" fill="hold"/>
                                        <p:tgtEl>
                                          <p:spTgt spid="71"/>
                                        </p:tgtEl>
                                      </p:cBhvr>
                                      <p:by x="85000" y="85000"/>
                                    </p:animScale>
                                  </p:childTnLst>
                                </p:cTn>
                              </p:par>
                              <p:par>
                                <p:cTn id="10" presetID="10" presetClass="entr" presetSubtype="0" fill="hold" grpId="0" nodeType="with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fade">
                                      <p:cBhvr>
                                        <p:cTn id="12"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6">
            <a:extLst>
              <a:ext uri="{FF2B5EF4-FFF2-40B4-BE49-F238E27FC236}">
                <a16:creationId xmlns:a16="http://schemas.microsoft.com/office/drawing/2014/main" id="{BE594E3B-C4AA-4613-FE4C-2398B868F4E7}"/>
              </a:ext>
            </a:extLst>
          </p:cNvPr>
          <p:cNvSpPr txBox="1">
            <a:spLocks noGrp="1"/>
          </p:cNvSpPr>
          <p:nvPr>
            <p:ph type="title"/>
          </p:nvPr>
        </p:nvSpPr>
        <p:spPr>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32742" fontAlgn="auto">
              <a:lnSpc>
                <a:spcPct val="100000"/>
              </a:lnSpc>
              <a:spcAft>
                <a:spcPts val="0"/>
              </a:spcAft>
              <a:buClrTx/>
              <a:buSzTx/>
              <a:tabLst/>
              <a:defRPr/>
            </a:pPr>
            <a:r>
              <a:rPr lang="en-US" sz="3600">
                <a:ea typeface="+mn-ea"/>
                <a:cs typeface="Segoe UI Semibold" panose="020B0502040204020203" pitchFamily="34" charset="0"/>
              </a:rPr>
              <a:t>Secure exec sponsorship</a:t>
            </a:r>
          </a:p>
        </p:txBody>
      </p:sp>
      <p:sp>
        <p:nvSpPr>
          <p:cNvPr id="29" name="Rounded Rectangle 1">
            <a:extLst>
              <a:ext uri="{FF2B5EF4-FFF2-40B4-BE49-F238E27FC236}">
                <a16:creationId xmlns:a16="http://schemas.microsoft.com/office/drawing/2014/main" id="{5AC8EEC8-00C1-F929-C20F-6EFA21BC4AAB}"/>
              </a:ext>
              <a:ext uri="{C183D7F6-B498-43B3-948B-1728B52AA6E4}">
                <adec:decorative xmlns:adec="http://schemas.microsoft.com/office/drawing/2017/decorative" val="1"/>
              </a:ext>
            </a:extLst>
          </p:cNvPr>
          <p:cNvSpPr/>
          <p:nvPr/>
        </p:nvSpPr>
        <p:spPr bwMode="auto">
          <a:xfrm>
            <a:off x="3896401" y="1333501"/>
            <a:ext cx="7800300" cy="4638092"/>
          </a:xfrm>
          <a:prstGeom prst="roundRect">
            <a:avLst>
              <a:gd name="adj" fmla="val 2524"/>
            </a:avLst>
          </a:prstGeom>
          <a:solidFill>
            <a:srgbClr val="F4F3F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32472" fontAlgn="base">
              <a:spcBef>
                <a:spcPct val="0"/>
              </a:spcBef>
              <a:spcAft>
                <a:spcPct val="0"/>
              </a:spcAft>
            </a:pPr>
            <a:endParaRPr lang="en-US" sz="2400">
              <a:solidFill>
                <a:schemeClr val="tx1"/>
              </a:solidFill>
              <a:cs typeface="Segoe UI" pitchFamily="34" charset="0"/>
            </a:endParaRPr>
          </a:p>
        </p:txBody>
      </p:sp>
      <p:grpSp>
        <p:nvGrpSpPr>
          <p:cNvPr id="11" name="Group 10">
            <a:extLst>
              <a:ext uri="{FF2B5EF4-FFF2-40B4-BE49-F238E27FC236}">
                <a16:creationId xmlns:a16="http://schemas.microsoft.com/office/drawing/2014/main" id="{4093AA3F-CC3E-3C1C-4D78-A60D6A61C01D}"/>
              </a:ext>
              <a:ext uri="{C183D7F6-B498-43B3-948B-1728B52AA6E4}">
                <adec:decorative xmlns:adec="http://schemas.microsoft.com/office/drawing/2017/decorative" val="1"/>
              </a:ext>
            </a:extLst>
          </p:cNvPr>
          <p:cNvGrpSpPr/>
          <p:nvPr/>
        </p:nvGrpSpPr>
        <p:grpSpPr>
          <a:xfrm>
            <a:off x="10744835" y="187952"/>
            <a:ext cx="1447166" cy="459051"/>
            <a:chOff x="10744835" y="187952"/>
            <a:chExt cx="1447166" cy="459051"/>
          </a:xfrm>
        </p:grpSpPr>
        <p:sp>
          <p:nvSpPr>
            <p:cNvPr id="5" name="Round Same Side Corner Rectangle 4">
              <a:extLst>
                <a:ext uri="{FF2B5EF4-FFF2-40B4-BE49-F238E27FC236}">
                  <a16:creationId xmlns:a16="http://schemas.microsoft.com/office/drawing/2014/main" id="{B1570F1F-7CD8-BB80-A580-F29F33C2E2A6}"/>
                </a:ext>
              </a:extLst>
            </p:cNvPr>
            <p:cNvSpPr/>
            <p:nvPr/>
          </p:nvSpPr>
          <p:spPr bwMode="auto">
            <a:xfrm rot="16200000">
              <a:off x="11238892" y="-306105"/>
              <a:ext cx="459051" cy="1447166"/>
            </a:xfrm>
            <a:prstGeom prst="round2SameRect">
              <a:avLst>
                <a:gd name="adj1" fmla="val 50000"/>
                <a:gd name="adj2" fmla="val 0"/>
              </a:avLst>
            </a:pr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 name="Rectangle 8">
              <a:extLst>
                <a:ext uri="{FF2B5EF4-FFF2-40B4-BE49-F238E27FC236}">
                  <a16:creationId xmlns:a16="http://schemas.microsoft.com/office/drawing/2014/main" id="{6D10C242-21CA-08B9-8EAB-45E6BB1830FC}"/>
                </a:ext>
              </a:extLst>
            </p:cNvPr>
            <p:cNvSpPr/>
            <p:nvPr/>
          </p:nvSpPr>
          <p:spPr bwMode="auto">
            <a:xfrm>
              <a:off x="11265690" y="285996"/>
              <a:ext cx="791631" cy="26296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11" rtl="0" eaLnBrk="1" fontAlgn="auto" latinLnBrk="0" hangingPunct="1">
                <a:lnSpc>
                  <a:spcPct val="90000"/>
                </a:lnSpc>
                <a:spcBef>
                  <a:spcPct val="0"/>
                </a:spcBef>
                <a:spcAft>
                  <a:spcPts val="0"/>
                </a:spcAft>
                <a:buClrTx/>
                <a:buSzTx/>
                <a:buFontTx/>
                <a:buNone/>
                <a:tabLst/>
                <a:defRPr/>
              </a:pPr>
              <a:r>
                <a:rPr kumimoji="0" lang="en-US" sz="1100" b="1" i="0" u="none" strike="noStrike" kern="1200" cap="none" spc="0" normalizeH="0" baseline="0" noProof="0">
                  <a:ln>
                    <a:noFill/>
                  </a:ln>
                  <a:solidFill>
                    <a:srgbClr val="FFFFFF"/>
                  </a:solidFill>
                  <a:effectLst/>
                  <a:uLnTx/>
                  <a:uFillTx/>
                  <a:latin typeface="Segoe UI Semibold"/>
                  <a:ea typeface="+mn-ea"/>
                  <a:cs typeface="Segoe UI Semibold" panose="020B0402040204020203" pitchFamily="34" charset="0"/>
                </a:rPr>
                <a:t>Leadership</a:t>
              </a:r>
            </a:p>
          </p:txBody>
        </p:sp>
        <p:sp>
          <p:nvSpPr>
            <p:cNvPr id="10" name="Graphic 4">
              <a:extLst>
                <a:ext uri="{FF2B5EF4-FFF2-40B4-BE49-F238E27FC236}">
                  <a16:creationId xmlns:a16="http://schemas.microsoft.com/office/drawing/2014/main" id="{883F8171-EFAF-AED7-B2C6-96E88B3129DC}"/>
                </a:ext>
                <a:ext uri="{C183D7F6-B498-43B3-948B-1728B52AA6E4}">
                  <adec:decorative xmlns:adec="http://schemas.microsoft.com/office/drawing/2017/decorative" val="1"/>
                </a:ext>
              </a:extLst>
            </p:cNvPr>
            <p:cNvSpPr/>
            <p:nvPr/>
          </p:nvSpPr>
          <p:spPr>
            <a:xfrm>
              <a:off x="10909307" y="285996"/>
              <a:ext cx="232336" cy="242962"/>
            </a:xfrm>
            <a:custGeom>
              <a:avLst/>
              <a:gdLst>
                <a:gd name="connsiteX0" fmla="*/ 335777 w 506621"/>
                <a:gd name="connsiteY0" fmla="*/ 334430 h 529791"/>
                <a:gd name="connsiteX1" fmla="*/ 390698 w 506621"/>
                <a:gd name="connsiteY1" fmla="*/ 389351 h 529791"/>
                <a:gd name="connsiteX2" fmla="*/ 390698 w 506621"/>
                <a:gd name="connsiteY2" fmla="*/ 411769 h 529791"/>
                <a:gd name="connsiteX3" fmla="*/ 378171 w 506621"/>
                <a:gd name="connsiteY3" fmla="*/ 450841 h 529791"/>
                <a:gd name="connsiteX4" fmla="*/ 195264 w 506621"/>
                <a:gd name="connsiteY4" fmla="*/ 529792 h 529791"/>
                <a:gd name="connsiteX5" fmla="*/ 12454 w 506621"/>
                <a:gd name="connsiteY5" fmla="*/ 450768 h 529791"/>
                <a:gd name="connsiteX6" fmla="*/ 0 w 506621"/>
                <a:gd name="connsiteY6" fmla="*/ 411793 h 529791"/>
                <a:gd name="connsiteX7" fmla="*/ 0 w 506621"/>
                <a:gd name="connsiteY7" fmla="*/ 389327 h 529791"/>
                <a:gd name="connsiteX8" fmla="*/ 54872 w 506621"/>
                <a:gd name="connsiteY8" fmla="*/ 334430 h 529791"/>
                <a:gd name="connsiteX9" fmla="*/ 335753 w 506621"/>
                <a:gd name="connsiteY9" fmla="*/ 334430 h 529791"/>
                <a:gd name="connsiteX10" fmla="*/ 440784 w 506621"/>
                <a:gd name="connsiteY10" fmla="*/ 2414 h 529791"/>
                <a:gd name="connsiteX11" fmla="*/ 465766 w 506621"/>
                <a:gd name="connsiteY11" fmla="*/ 9227 h 529791"/>
                <a:gd name="connsiteX12" fmla="*/ 506621 w 506621"/>
                <a:gd name="connsiteY12" fmla="*/ 163489 h 529791"/>
                <a:gd name="connsiteX13" fmla="*/ 465497 w 506621"/>
                <a:gd name="connsiteY13" fmla="*/ 318215 h 529791"/>
                <a:gd name="connsiteX14" fmla="*/ 440782 w 506621"/>
                <a:gd name="connsiteY14" fmla="*/ 325964 h 529791"/>
                <a:gd name="connsiteX15" fmla="*/ 433033 w 506621"/>
                <a:gd name="connsiteY15" fmla="*/ 301248 h 529791"/>
                <a:gd name="connsiteX16" fmla="*/ 433751 w 506621"/>
                <a:gd name="connsiteY16" fmla="*/ 299998 h 529791"/>
                <a:gd name="connsiteX17" fmla="*/ 469991 w 506621"/>
                <a:gd name="connsiteY17" fmla="*/ 163489 h 529791"/>
                <a:gd name="connsiteX18" fmla="*/ 433971 w 506621"/>
                <a:gd name="connsiteY18" fmla="*/ 27396 h 529791"/>
                <a:gd name="connsiteX19" fmla="*/ 440784 w 506621"/>
                <a:gd name="connsiteY19" fmla="*/ 2414 h 529791"/>
                <a:gd name="connsiteX20" fmla="*/ 195264 w 506621"/>
                <a:gd name="connsiteY20" fmla="*/ 41486 h 529791"/>
                <a:gd name="connsiteX21" fmla="*/ 317365 w 506621"/>
                <a:gd name="connsiteY21" fmla="*/ 163587 h 529791"/>
                <a:gd name="connsiteX22" fmla="*/ 195264 w 506621"/>
                <a:gd name="connsiteY22" fmla="*/ 285688 h 529791"/>
                <a:gd name="connsiteX23" fmla="*/ 73163 w 506621"/>
                <a:gd name="connsiteY23" fmla="*/ 163587 h 529791"/>
                <a:gd name="connsiteX24" fmla="*/ 195264 w 506621"/>
                <a:gd name="connsiteY24" fmla="*/ 41486 h 529791"/>
                <a:gd name="connsiteX25" fmla="*/ 356144 w 506621"/>
                <a:gd name="connsiteY25" fmla="*/ 51156 h 529791"/>
                <a:gd name="connsiteX26" fmla="*/ 381126 w 506621"/>
                <a:gd name="connsiteY26" fmla="*/ 57994 h 529791"/>
                <a:gd name="connsiteX27" fmla="*/ 408940 w 506621"/>
                <a:gd name="connsiteY27" fmla="*/ 163489 h 529791"/>
                <a:gd name="connsiteX28" fmla="*/ 381003 w 506621"/>
                <a:gd name="connsiteY28" fmla="*/ 269180 h 529791"/>
                <a:gd name="connsiteX29" fmla="*/ 356075 w 506621"/>
                <a:gd name="connsiteY29" fmla="*/ 276215 h 529791"/>
                <a:gd name="connsiteX30" fmla="*/ 349040 w 506621"/>
                <a:gd name="connsiteY30" fmla="*/ 251289 h 529791"/>
                <a:gd name="connsiteX31" fmla="*/ 349184 w 506621"/>
                <a:gd name="connsiteY31" fmla="*/ 251036 h 529791"/>
                <a:gd name="connsiteX32" fmla="*/ 372310 w 506621"/>
                <a:gd name="connsiteY32" fmla="*/ 163489 h 529791"/>
                <a:gd name="connsiteX33" fmla="*/ 349282 w 506621"/>
                <a:gd name="connsiteY33" fmla="*/ 76114 h 529791"/>
                <a:gd name="connsiteX34" fmla="*/ 356144 w 506621"/>
                <a:gd name="connsiteY34" fmla="*/ 51156 h 52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06621" h="529791">
                  <a:moveTo>
                    <a:pt x="335777" y="334430"/>
                  </a:moveTo>
                  <a:cubicBezTo>
                    <a:pt x="366110" y="334430"/>
                    <a:pt x="390698" y="359019"/>
                    <a:pt x="390698" y="389351"/>
                  </a:cubicBezTo>
                  <a:lnTo>
                    <a:pt x="390698" y="411769"/>
                  </a:lnTo>
                  <a:cubicBezTo>
                    <a:pt x="390701" y="425781"/>
                    <a:pt x="386320" y="439442"/>
                    <a:pt x="378171" y="450841"/>
                  </a:cubicBezTo>
                  <a:cubicBezTo>
                    <a:pt x="340442" y="503662"/>
                    <a:pt x="278781" y="529792"/>
                    <a:pt x="195264" y="529792"/>
                  </a:cubicBezTo>
                  <a:cubicBezTo>
                    <a:pt x="111722" y="529792"/>
                    <a:pt x="50110" y="503613"/>
                    <a:pt x="12454" y="450768"/>
                  </a:cubicBezTo>
                  <a:cubicBezTo>
                    <a:pt x="4350" y="439388"/>
                    <a:pt x="-4" y="425764"/>
                    <a:pt x="0" y="411793"/>
                  </a:cubicBezTo>
                  <a:lnTo>
                    <a:pt x="0" y="389327"/>
                  </a:lnTo>
                  <a:cubicBezTo>
                    <a:pt x="13" y="359024"/>
                    <a:pt x="24569" y="334457"/>
                    <a:pt x="54872" y="334430"/>
                  </a:cubicBezTo>
                  <a:lnTo>
                    <a:pt x="335753" y="334430"/>
                  </a:lnTo>
                  <a:close/>
                  <a:moveTo>
                    <a:pt x="440784" y="2414"/>
                  </a:moveTo>
                  <a:cubicBezTo>
                    <a:pt x="449566" y="-2600"/>
                    <a:pt x="460748" y="449"/>
                    <a:pt x="465766" y="9227"/>
                  </a:cubicBezTo>
                  <a:cubicBezTo>
                    <a:pt x="492613" y="56201"/>
                    <a:pt x="506699" y="109384"/>
                    <a:pt x="506621" y="163489"/>
                  </a:cubicBezTo>
                  <a:cubicBezTo>
                    <a:pt x="506621" y="218532"/>
                    <a:pt x="492311" y="271524"/>
                    <a:pt x="465497" y="318215"/>
                  </a:cubicBezTo>
                  <a:cubicBezTo>
                    <a:pt x="460811" y="327180"/>
                    <a:pt x="449746" y="330650"/>
                    <a:pt x="440782" y="325964"/>
                  </a:cubicBezTo>
                  <a:cubicBezTo>
                    <a:pt x="431817" y="321278"/>
                    <a:pt x="428349" y="310213"/>
                    <a:pt x="433033" y="301248"/>
                  </a:cubicBezTo>
                  <a:cubicBezTo>
                    <a:pt x="433255" y="300823"/>
                    <a:pt x="433495" y="300406"/>
                    <a:pt x="433751" y="299998"/>
                  </a:cubicBezTo>
                  <a:cubicBezTo>
                    <a:pt x="457580" y="258454"/>
                    <a:pt x="470076" y="211381"/>
                    <a:pt x="469991" y="163489"/>
                  </a:cubicBezTo>
                  <a:cubicBezTo>
                    <a:pt x="469991" y="115064"/>
                    <a:pt x="457463" y="68495"/>
                    <a:pt x="433971" y="27396"/>
                  </a:cubicBezTo>
                  <a:cubicBezTo>
                    <a:pt x="428957" y="18615"/>
                    <a:pt x="432007" y="7433"/>
                    <a:pt x="440784" y="2414"/>
                  </a:cubicBezTo>
                  <a:close/>
                  <a:moveTo>
                    <a:pt x="195264" y="41486"/>
                  </a:moveTo>
                  <a:cubicBezTo>
                    <a:pt x="262698" y="41486"/>
                    <a:pt x="317365" y="96153"/>
                    <a:pt x="317365" y="163587"/>
                  </a:cubicBezTo>
                  <a:cubicBezTo>
                    <a:pt x="317365" y="231021"/>
                    <a:pt x="262698" y="285688"/>
                    <a:pt x="195264" y="285688"/>
                  </a:cubicBezTo>
                  <a:cubicBezTo>
                    <a:pt x="127829" y="285688"/>
                    <a:pt x="73163" y="231021"/>
                    <a:pt x="73163" y="163587"/>
                  </a:cubicBezTo>
                  <a:cubicBezTo>
                    <a:pt x="73163" y="96153"/>
                    <a:pt x="127829" y="41486"/>
                    <a:pt x="195264" y="41486"/>
                  </a:cubicBezTo>
                  <a:close/>
                  <a:moveTo>
                    <a:pt x="356144" y="51156"/>
                  </a:moveTo>
                  <a:cubicBezTo>
                    <a:pt x="364930" y="46146"/>
                    <a:pt x="376115" y="49208"/>
                    <a:pt x="381126" y="57994"/>
                  </a:cubicBezTo>
                  <a:cubicBezTo>
                    <a:pt x="399409" y="90144"/>
                    <a:pt x="408996" y="126504"/>
                    <a:pt x="408940" y="163489"/>
                  </a:cubicBezTo>
                  <a:cubicBezTo>
                    <a:pt x="408940" y="201047"/>
                    <a:pt x="399221" y="237238"/>
                    <a:pt x="381003" y="269180"/>
                  </a:cubicBezTo>
                  <a:cubicBezTo>
                    <a:pt x="376063" y="278005"/>
                    <a:pt x="364903" y="281155"/>
                    <a:pt x="356075" y="276215"/>
                  </a:cubicBezTo>
                  <a:cubicBezTo>
                    <a:pt x="347250" y="271275"/>
                    <a:pt x="344100" y="260115"/>
                    <a:pt x="349040" y="251289"/>
                  </a:cubicBezTo>
                  <a:cubicBezTo>
                    <a:pt x="349086" y="251204"/>
                    <a:pt x="349135" y="251119"/>
                    <a:pt x="349184" y="251036"/>
                  </a:cubicBezTo>
                  <a:cubicBezTo>
                    <a:pt x="364388" y="224366"/>
                    <a:pt x="372361" y="194188"/>
                    <a:pt x="372310" y="163489"/>
                  </a:cubicBezTo>
                  <a:cubicBezTo>
                    <a:pt x="372361" y="132857"/>
                    <a:pt x="364425" y="102741"/>
                    <a:pt x="349282" y="76114"/>
                  </a:cubicBezTo>
                  <a:cubicBezTo>
                    <a:pt x="344293" y="67326"/>
                    <a:pt x="347362" y="56158"/>
                    <a:pt x="356144" y="51156"/>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grpSp>
      <p:sp useBgFill="1">
        <p:nvSpPr>
          <p:cNvPr id="28" name="Rounded Rectangle 1">
            <a:extLst>
              <a:ext uri="{FF2B5EF4-FFF2-40B4-BE49-F238E27FC236}">
                <a16:creationId xmlns:a16="http://schemas.microsoft.com/office/drawing/2014/main" id="{90AED905-B5D8-0F66-E07E-1076005878A0}"/>
              </a:ext>
              <a:ext uri="{C183D7F6-B498-43B3-948B-1728B52AA6E4}">
                <adec:decorative xmlns:adec="http://schemas.microsoft.com/office/drawing/2017/decorative" val="1"/>
              </a:ext>
            </a:extLst>
          </p:cNvPr>
          <p:cNvSpPr/>
          <p:nvPr/>
        </p:nvSpPr>
        <p:spPr bwMode="auto">
          <a:xfrm>
            <a:off x="495300" y="1333501"/>
            <a:ext cx="3201955" cy="4638092"/>
          </a:xfrm>
          <a:prstGeom prst="roundRect">
            <a:avLst>
              <a:gd name="adj" fmla="val 3309"/>
            </a:avLst>
          </a:prstGeom>
          <a:solidFill>
            <a:srgbClr val="F4F3F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cxnSp>
        <p:nvCxnSpPr>
          <p:cNvPr id="35" name="Straight Connector 34">
            <a:extLst>
              <a:ext uri="{FF2B5EF4-FFF2-40B4-BE49-F238E27FC236}">
                <a16:creationId xmlns:a16="http://schemas.microsoft.com/office/drawing/2014/main" id="{83E52D76-EC1C-CF16-EF8B-037F4F3EF1E2}"/>
              </a:ext>
              <a:ext uri="{C183D7F6-B498-43B3-948B-1728B52AA6E4}">
                <adec:decorative xmlns:adec="http://schemas.microsoft.com/office/drawing/2017/decorative" val="1"/>
              </a:ext>
            </a:extLst>
          </p:cNvPr>
          <p:cNvCxnSpPr>
            <a:cxnSpLocks/>
          </p:cNvCxnSpPr>
          <p:nvPr/>
        </p:nvCxnSpPr>
        <p:spPr>
          <a:xfrm>
            <a:off x="8328586" y="1333501"/>
            <a:ext cx="0" cy="4638092"/>
          </a:xfrm>
          <a:prstGeom prst="line">
            <a:avLst/>
          </a:prstGeom>
          <a:noFill/>
          <a:ln w="6350" cap="flat" cmpd="sng" algn="ctr">
            <a:solidFill>
              <a:srgbClr val="D9D9D6"/>
            </a:solidFill>
            <a:prstDash val="solid"/>
            <a:miter lim="800000"/>
          </a:ln>
          <a:effectLst/>
        </p:spPr>
      </p:cxnSp>
      <p:sp>
        <p:nvSpPr>
          <p:cNvPr id="48" name="Title 1">
            <a:extLst>
              <a:ext uri="{FF2B5EF4-FFF2-40B4-BE49-F238E27FC236}">
                <a16:creationId xmlns:a16="http://schemas.microsoft.com/office/drawing/2014/main" id="{8E7C4B0C-2AA5-5C75-14E6-B8E8E9F39532}"/>
              </a:ext>
            </a:extLst>
          </p:cNvPr>
          <p:cNvSpPr txBox="1">
            <a:spLocks/>
          </p:cNvSpPr>
          <p:nvPr/>
        </p:nvSpPr>
        <p:spPr>
          <a:xfrm>
            <a:off x="911891" y="1661150"/>
            <a:ext cx="2401038" cy="626701"/>
          </a:xfrm>
          <a:prstGeom prst="rect">
            <a:avLst/>
          </a:prstGeom>
        </p:spPr>
        <p:txBody>
          <a:bodyPr vert="horz" wrap="square" lIns="0" tIns="36000" rIns="0" bIns="36000" rtlCol="0" anchor="t">
            <a:spAutoFit/>
          </a:bodyPr>
          <a:lstStyle>
            <a:lvl1pPr algn="l" defTabSz="932559" rtl="0" eaLnBrk="1" latinLnBrk="0" hangingPunct="1">
              <a:lnSpc>
                <a:spcPct val="90000"/>
              </a:lnSpc>
              <a:spcBef>
                <a:spcPct val="0"/>
              </a:spcBef>
              <a:buNone/>
              <a:defRPr lang="en-US" sz="5507" b="0" kern="1200" cap="none" spc="-102" baseline="0">
                <a:ln w="3175">
                  <a:noFill/>
                </a:ln>
                <a:gradFill>
                  <a:gsLst>
                    <a:gs pos="1250">
                      <a:schemeClr val="tx2"/>
                    </a:gs>
                    <a:gs pos="100000">
                      <a:schemeClr val="tx2"/>
                    </a:gs>
                  </a:gsLst>
                  <a:lin ang="5400000" scaled="0"/>
                </a:gradFill>
                <a:effectLst/>
                <a:latin typeface="+mj-lt"/>
                <a:ea typeface="+mn-ea"/>
                <a:cs typeface="Arial" charset="0"/>
              </a:defRPr>
            </a:lvl1pPr>
          </a:lstStyle>
          <a:p>
            <a:pPr marL="0" marR="0" lvl="1" indent="0" algn="l" defTabSz="913838" rtl="0" eaLnBrk="1" fontAlgn="base" latinLnBrk="0" hangingPunct="1">
              <a:spcBef>
                <a:spcPts val="0"/>
              </a:spcBef>
              <a:spcAft>
                <a:spcPct val="0"/>
              </a:spcAft>
              <a:buClr>
                <a:srgbClr val="DC3C00"/>
              </a:buClr>
              <a:buSzTx/>
              <a:buFontTx/>
              <a:buNone/>
              <a:tabLst/>
              <a:defRPr/>
            </a:pPr>
            <a:r>
              <a:rPr kumimoji="0" lang="en-US" b="1" i="0" u="none" strike="noStrike" kern="1200" cap="none" spc="0" normalizeH="0" baseline="0" noProof="0">
                <a:ln>
                  <a:noFill/>
                </a:ln>
                <a:effectLst/>
                <a:uLnTx/>
                <a:uFillTx/>
                <a:latin typeface="Segoe UI Semibold" panose="020B0402040204020203" pitchFamily="34" charset="0"/>
                <a:ea typeface="+mn-ea"/>
                <a:cs typeface="Segoe UI Semibold" panose="020B0402040204020203" pitchFamily="34" charset="0"/>
              </a:rPr>
              <a:t>Ensure they understand the </a:t>
            </a:r>
            <a:r>
              <a:rPr kumimoji="0" lang="en-US" b="1" i="0" u="none" strike="noStrike" kern="1200" cap="none" spc="0" normalizeH="0" baseline="0" noProof="0">
                <a:ln>
                  <a:noFill/>
                </a:ln>
                <a:solidFill>
                  <a:srgbClr val="0078D4"/>
                </a:solidFill>
                <a:effectLst/>
                <a:uLnTx/>
                <a:uFillTx/>
                <a:latin typeface="Segoe UI Semibold" panose="020B0402040204020203" pitchFamily="34" charset="0"/>
                <a:ea typeface="+mn-ea"/>
                <a:cs typeface="Segoe UI Semibold" panose="020B0402040204020203" pitchFamily="34" charset="0"/>
              </a:rPr>
              <a:t>ABCs</a:t>
            </a:r>
            <a:r>
              <a:rPr kumimoji="0" lang="en-US" b="1" i="0" u="none" strike="noStrike" kern="1200" cap="none" spc="0" normalizeH="0" baseline="0" noProof="0">
                <a:ln>
                  <a:noFill/>
                </a:ln>
                <a:effectLst/>
                <a:uLnTx/>
                <a:uFillTx/>
                <a:latin typeface="Segoe UI Semibold" panose="020B0402040204020203" pitchFamily="34" charset="0"/>
                <a:ea typeface="+mn-ea"/>
                <a:cs typeface="Segoe UI Semibold" panose="020B0402040204020203" pitchFamily="34" charset="0"/>
              </a:rPr>
              <a:t>:</a:t>
            </a:r>
            <a:endParaRPr kumimoji="0" lang="en-US" b="1" i="0" u="none" strike="noStrike" kern="1200" cap="none" spc="0" normalizeH="0" baseline="0" noProof="0">
              <a:ln>
                <a:noFill/>
              </a:ln>
              <a:solidFill>
                <a:schemeClr val="accent2"/>
              </a:solidFill>
              <a:effectLst/>
              <a:uLnTx/>
              <a:uFillTx/>
              <a:latin typeface="Segoe UI Semibold" panose="020B0402040204020203" pitchFamily="34" charset="0"/>
              <a:ea typeface="+mn-ea"/>
              <a:cs typeface="Segoe UI Semibold" panose="020B0402040204020203" pitchFamily="34" charset="0"/>
            </a:endParaRPr>
          </a:p>
        </p:txBody>
      </p:sp>
      <p:sp>
        <p:nvSpPr>
          <p:cNvPr id="49" name="Rounded Rectangle 48">
            <a:extLst>
              <a:ext uri="{FF2B5EF4-FFF2-40B4-BE49-F238E27FC236}">
                <a16:creationId xmlns:a16="http://schemas.microsoft.com/office/drawing/2014/main" id="{DA4D3C27-84E9-8F91-6C64-ECABCD8D190B}"/>
              </a:ext>
            </a:extLst>
          </p:cNvPr>
          <p:cNvSpPr/>
          <p:nvPr/>
        </p:nvSpPr>
        <p:spPr>
          <a:xfrm>
            <a:off x="911890" y="2441271"/>
            <a:ext cx="828000" cy="956388"/>
          </a:xfrm>
          <a:prstGeom prst="roundRect">
            <a:avLst>
              <a:gd name="adj" fmla="val 12181"/>
            </a:avLst>
          </a:pr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3200" b="1">
                <a:solidFill>
                  <a:schemeClr val="bg1"/>
                </a:solidFill>
                <a:latin typeface="Segoe UI Semibold" panose="020B0502040204020203" pitchFamily="34" charset="0"/>
                <a:cs typeface="Segoe UI Semibold" panose="020B0502040204020203" pitchFamily="34" charset="0"/>
              </a:rPr>
              <a:t>A</a:t>
            </a:r>
          </a:p>
        </p:txBody>
      </p:sp>
      <p:sp>
        <p:nvSpPr>
          <p:cNvPr id="40" name="Rectangle 39">
            <a:extLst>
              <a:ext uri="{FF2B5EF4-FFF2-40B4-BE49-F238E27FC236}">
                <a16:creationId xmlns:a16="http://schemas.microsoft.com/office/drawing/2014/main" id="{85FF28FA-EC79-F422-C88E-7F398863295A}"/>
              </a:ext>
            </a:extLst>
          </p:cNvPr>
          <p:cNvSpPr/>
          <p:nvPr/>
        </p:nvSpPr>
        <p:spPr>
          <a:xfrm>
            <a:off x="1939035" y="2628616"/>
            <a:ext cx="1489903" cy="581698"/>
          </a:xfrm>
          <a:prstGeom prst="rect">
            <a:avLst/>
          </a:prstGeom>
        </p:spPr>
        <p:txBody>
          <a:bodyPr wrap="square" lIns="0" tIns="0" rIns="0" bIns="0" anchor="ctr" anchorCtr="0">
            <a:spAutoFit/>
          </a:bodyPr>
          <a:lstStyle/>
          <a:p>
            <a:pPr marL="0" marR="0" lvl="0" indent="0" algn="l" defTabSz="914114" rtl="0" eaLnBrk="1" fontAlgn="base" latinLnBrk="0" hangingPunct="1">
              <a:lnSpc>
                <a:spcPct val="90000"/>
              </a:lnSpc>
              <a:spcBef>
                <a:spcPct val="0"/>
              </a:spcBef>
              <a:spcAft>
                <a:spcPct val="0"/>
              </a:spcAft>
              <a:buClrTx/>
              <a:buSzTx/>
              <a:buFontTx/>
              <a:buNone/>
              <a:tabLst/>
              <a:defRPr/>
            </a:pPr>
            <a:r>
              <a:rPr lang="en-US" sz="1400"/>
              <a:t>Active, visible, and consistent participation</a:t>
            </a:r>
          </a:p>
        </p:txBody>
      </p:sp>
      <p:sp>
        <p:nvSpPr>
          <p:cNvPr id="50" name="Rounded Rectangle 49">
            <a:extLst>
              <a:ext uri="{FF2B5EF4-FFF2-40B4-BE49-F238E27FC236}">
                <a16:creationId xmlns:a16="http://schemas.microsoft.com/office/drawing/2014/main" id="{249DDC3E-C9E0-D576-B0CA-50893ACD172D}"/>
              </a:ext>
            </a:extLst>
          </p:cNvPr>
          <p:cNvSpPr/>
          <p:nvPr/>
        </p:nvSpPr>
        <p:spPr>
          <a:xfrm>
            <a:off x="911890" y="3514292"/>
            <a:ext cx="828000" cy="956388"/>
          </a:xfrm>
          <a:prstGeom prst="roundRect">
            <a:avLst>
              <a:gd name="adj" fmla="val 12181"/>
            </a:avLst>
          </a:pr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3200" b="1">
                <a:solidFill>
                  <a:schemeClr val="bg1"/>
                </a:solidFill>
                <a:latin typeface="Segoe UI Semibold" panose="020B0502040204020203" pitchFamily="34" charset="0"/>
                <a:cs typeface="Segoe UI Semibold" panose="020B0502040204020203" pitchFamily="34" charset="0"/>
              </a:rPr>
              <a:t>B</a:t>
            </a:r>
          </a:p>
        </p:txBody>
      </p:sp>
      <p:sp>
        <p:nvSpPr>
          <p:cNvPr id="43" name="Rectangle 42">
            <a:extLst>
              <a:ext uri="{FF2B5EF4-FFF2-40B4-BE49-F238E27FC236}">
                <a16:creationId xmlns:a16="http://schemas.microsoft.com/office/drawing/2014/main" id="{10E6A907-331A-20E7-9781-F0A00604F9E9}"/>
              </a:ext>
            </a:extLst>
          </p:cNvPr>
          <p:cNvSpPr/>
          <p:nvPr/>
        </p:nvSpPr>
        <p:spPr>
          <a:xfrm>
            <a:off x="1939035" y="3701637"/>
            <a:ext cx="1489903" cy="581698"/>
          </a:xfrm>
          <a:prstGeom prst="rect">
            <a:avLst/>
          </a:prstGeom>
        </p:spPr>
        <p:txBody>
          <a:bodyPr wrap="square" lIns="0" tIns="0" rIns="0" bIns="0" anchor="ctr" anchorCtr="0">
            <a:spAutoFit/>
          </a:bodyPr>
          <a:lstStyle/>
          <a:p>
            <a:pPr marL="0" marR="0" lvl="0" indent="0" algn="l" defTabSz="914114" rtl="0" eaLnBrk="1" fontAlgn="base" latinLnBrk="0" hangingPunct="1">
              <a:lnSpc>
                <a:spcPct val="90000"/>
              </a:lnSpc>
              <a:spcBef>
                <a:spcPct val="0"/>
              </a:spcBef>
              <a:spcAft>
                <a:spcPct val="0"/>
              </a:spcAft>
              <a:buClrTx/>
              <a:buSzTx/>
              <a:buFontTx/>
              <a:buNone/>
              <a:tabLst/>
              <a:defRPr/>
            </a:pPr>
            <a:r>
              <a:rPr kumimoji="0" lang="en-US" sz="1400" u="none" strike="noStrike" kern="1200" cap="none" spc="0" normalizeH="0" baseline="0" noProof="0">
                <a:ln>
                  <a:noFill/>
                </a:ln>
                <a:effectLst/>
                <a:uLnTx/>
                <a:uFillTx/>
                <a:latin typeface="Segoe UI" panose="020B0502040204020203" pitchFamily="34" charset="0"/>
                <a:cs typeface="Segoe UI" panose="020B0502040204020203" pitchFamily="34" charset="0"/>
              </a:rPr>
              <a:t>Build a coalition with their executive peers</a:t>
            </a:r>
          </a:p>
        </p:txBody>
      </p:sp>
      <p:sp>
        <p:nvSpPr>
          <p:cNvPr id="51" name="Rounded Rectangle 50">
            <a:extLst>
              <a:ext uri="{FF2B5EF4-FFF2-40B4-BE49-F238E27FC236}">
                <a16:creationId xmlns:a16="http://schemas.microsoft.com/office/drawing/2014/main" id="{BD528A5F-BADF-58F8-B78D-3062B14B9AD4}"/>
              </a:ext>
            </a:extLst>
          </p:cNvPr>
          <p:cNvSpPr/>
          <p:nvPr/>
        </p:nvSpPr>
        <p:spPr>
          <a:xfrm>
            <a:off x="911890" y="4587313"/>
            <a:ext cx="828000" cy="956388"/>
          </a:xfrm>
          <a:prstGeom prst="roundRect">
            <a:avLst>
              <a:gd name="adj" fmla="val 12181"/>
            </a:avLst>
          </a:pr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3200" b="1">
                <a:solidFill>
                  <a:schemeClr val="bg1"/>
                </a:solidFill>
                <a:latin typeface="Segoe UI Semibold" panose="020B0502040204020203" pitchFamily="34" charset="0"/>
                <a:cs typeface="Segoe UI Semibold" panose="020B0502040204020203" pitchFamily="34" charset="0"/>
              </a:rPr>
              <a:t>C</a:t>
            </a:r>
          </a:p>
        </p:txBody>
      </p:sp>
      <p:sp>
        <p:nvSpPr>
          <p:cNvPr id="46" name="Rectangle 45">
            <a:extLst>
              <a:ext uri="{FF2B5EF4-FFF2-40B4-BE49-F238E27FC236}">
                <a16:creationId xmlns:a16="http://schemas.microsoft.com/office/drawing/2014/main" id="{40225E46-636A-E055-B74F-7DA0F5B4FAF5}"/>
              </a:ext>
            </a:extLst>
          </p:cNvPr>
          <p:cNvSpPr/>
          <p:nvPr/>
        </p:nvSpPr>
        <p:spPr>
          <a:xfrm>
            <a:off x="1939037" y="4567259"/>
            <a:ext cx="1489902" cy="969496"/>
          </a:xfrm>
          <a:prstGeom prst="rect">
            <a:avLst/>
          </a:prstGeom>
        </p:spPr>
        <p:txBody>
          <a:bodyPr wrap="square" lIns="0" tIns="0" rIns="0" bIns="0" anchor="ctr" anchorCtr="0">
            <a:spAutoFit/>
          </a:bodyPr>
          <a:lstStyle/>
          <a:p>
            <a:pPr marL="0" marR="0" lvl="0" indent="0" algn="l" defTabSz="914114" rtl="0" eaLnBrk="1" fontAlgn="base" latinLnBrk="0" hangingPunct="1">
              <a:lnSpc>
                <a:spcPct val="90000"/>
              </a:lnSpc>
              <a:spcBef>
                <a:spcPct val="0"/>
              </a:spcBef>
              <a:spcAft>
                <a:spcPct val="0"/>
              </a:spcAft>
              <a:buClrTx/>
              <a:buSzTx/>
              <a:buFontTx/>
              <a:buNone/>
              <a:tabLst/>
              <a:defRPr/>
            </a:pPr>
            <a:r>
              <a:rPr kumimoji="0" lang="en-US" sz="1400" u="none" strike="noStrike" kern="1200" cap="none" spc="0" normalizeH="0" baseline="0" noProof="0">
                <a:ln>
                  <a:noFill/>
                </a:ln>
                <a:effectLst/>
                <a:uLnTx/>
                <a:uFillTx/>
                <a:latin typeface="Segoe UI" panose="020B0502040204020203" pitchFamily="34" charset="0"/>
                <a:cs typeface="Segoe UI" panose="020B0502040204020203" pitchFamily="34" charset="0"/>
              </a:rPr>
              <a:t>Communicate directly with employees to support landing the change</a:t>
            </a:r>
          </a:p>
        </p:txBody>
      </p:sp>
      <p:sp>
        <p:nvSpPr>
          <p:cNvPr id="32" name="Title 1">
            <a:extLst>
              <a:ext uri="{FF2B5EF4-FFF2-40B4-BE49-F238E27FC236}">
                <a16:creationId xmlns:a16="http://schemas.microsoft.com/office/drawing/2014/main" id="{DC7D3573-BF71-14EF-B3C3-44F8A0BEE400}"/>
              </a:ext>
            </a:extLst>
          </p:cNvPr>
          <p:cNvSpPr txBox="1">
            <a:spLocks/>
          </p:cNvSpPr>
          <p:nvPr/>
        </p:nvSpPr>
        <p:spPr>
          <a:xfrm>
            <a:off x="4310342" y="1661150"/>
            <a:ext cx="3384000" cy="349702"/>
          </a:xfrm>
          <a:prstGeom prst="rect">
            <a:avLst/>
          </a:prstGeom>
        </p:spPr>
        <p:txBody>
          <a:bodyPr vert="horz" wrap="square" lIns="0" tIns="36000" rIns="0" bIns="36000" rtlCol="0" anchor="t">
            <a:spAutoFit/>
          </a:bodyPr>
          <a:lstStyle>
            <a:lvl1pPr algn="l" defTabSz="932559" rtl="0" eaLnBrk="1" latinLnBrk="0" hangingPunct="1">
              <a:lnSpc>
                <a:spcPct val="90000"/>
              </a:lnSpc>
              <a:spcBef>
                <a:spcPct val="0"/>
              </a:spcBef>
              <a:buNone/>
              <a:defRPr lang="en-US" sz="5507" b="0" kern="1200" cap="none" spc="-102" baseline="0">
                <a:ln w="3175">
                  <a:noFill/>
                </a:ln>
                <a:gradFill>
                  <a:gsLst>
                    <a:gs pos="1250">
                      <a:schemeClr val="tx2"/>
                    </a:gs>
                    <a:gs pos="100000">
                      <a:schemeClr val="tx2"/>
                    </a:gs>
                  </a:gsLst>
                  <a:lin ang="5400000" scaled="0"/>
                </a:gradFill>
                <a:effectLst/>
                <a:latin typeface="+mj-lt"/>
                <a:ea typeface="+mn-ea"/>
                <a:cs typeface="Arial" charset="0"/>
              </a:defRPr>
            </a:lvl1pPr>
          </a:lstStyle>
          <a:p>
            <a:pPr marL="0" marR="0" lvl="1" indent="0" algn="l" defTabSz="913838" rtl="0" eaLnBrk="1" fontAlgn="base" latinLnBrk="0" hangingPunct="1">
              <a:spcBef>
                <a:spcPts val="0"/>
              </a:spcBef>
              <a:spcAft>
                <a:spcPct val="0"/>
              </a:spcAft>
              <a:buClr>
                <a:srgbClr val="DC3C00"/>
              </a:buClr>
              <a:buSzTx/>
              <a:buFontTx/>
              <a:buNone/>
              <a:tabLst/>
              <a:defRPr/>
            </a:pPr>
            <a:r>
              <a:rPr kumimoji="0" lang="en-US" b="1" i="0" u="none" strike="noStrike" kern="1200" cap="none" spc="0" normalizeH="0" baseline="0" noProof="0">
                <a:ln>
                  <a:noFill/>
                </a:ln>
                <a:effectLst/>
                <a:uLnTx/>
                <a:uFillTx/>
                <a:latin typeface="Segoe UI Semibold" panose="020B0402040204020203" pitchFamily="34" charset="0"/>
                <a:ea typeface="+mn-ea"/>
                <a:cs typeface="Segoe UI Semibold" panose="020B0402040204020203" pitchFamily="34" charset="0"/>
              </a:rPr>
              <a:t>Executive Sponsors </a:t>
            </a:r>
            <a:r>
              <a:rPr kumimoji="0" lang="en-US" b="1" i="0" u="none" strike="noStrike" kern="1200" cap="none" spc="0" normalizeH="0" baseline="0" noProof="0">
                <a:ln>
                  <a:noFill/>
                </a:ln>
                <a:solidFill>
                  <a:srgbClr val="0078D4"/>
                </a:solidFill>
                <a:effectLst/>
                <a:uLnTx/>
                <a:uFillTx/>
                <a:latin typeface="Segoe UI Semibold" panose="020B0402040204020203" pitchFamily="34" charset="0"/>
                <a:ea typeface="+mn-ea"/>
                <a:cs typeface="Segoe UI Semibold" panose="020B0402040204020203" pitchFamily="34" charset="0"/>
              </a:rPr>
              <a:t>should</a:t>
            </a:r>
            <a:r>
              <a:rPr kumimoji="0" lang="en-US" b="1" i="0" u="none" strike="noStrike" kern="1200" cap="none" spc="0" normalizeH="0" baseline="0" noProof="0">
                <a:ln>
                  <a:noFill/>
                </a:ln>
                <a:effectLst/>
                <a:uLnTx/>
                <a:uFillTx/>
                <a:latin typeface="Segoe UI Semibold" panose="020B0402040204020203" pitchFamily="34" charset="0"/>
                <a:ea typeface="+mn-ea"/>
                <a:cs typeface="Segoe UI Semibold" panose="020B0402040204020203" pitchFamily="34" charset="0"/>
              </a:rPr>
              <a:t>:</a:t>
            </a:r>
          </a:p>
        </p:txBody>
      </p:sp>
      <p:sp>
        <p:nvSpPr>
          <p:cNvPr id="31" name="Rectangle 30">
            <a:extLst>
              <a:ext uri="{FF2B5EF4-FFF2-40B4-BE49-F238E27FC236}">
                <a16:creationId xmlns:a16="http://schemas.microsoft.com/office/drawing/2014/main" id="{8EA74B79-BD38-8D7C-3E81-ED354CB0EE1A}"/>
              </a:ext>
            </a:extLst>
          </p:cNvPr>
          <p:cNvSpPr/>
          <p:nvPr/>
        </p:nvSpPr>
        <p:spPr>
          <a:xfrm>
            <a:off x="4310342" y="2088058"/>
            <a:ext cx="3723315" cy="3200876"/>
          </a:xfrm>
          <a:prstGeom prst="rect">
            <a:avLst/>
          </a:prstGeom>
        </p:spPr>
        <p:txBody>
          <a:bodyPr wrap="square" lIns="0" tIns="0" rIns="0" bIns="0" anchor="t">
            <a:spAutoFit/>
          </a:bodyPr>
          <a:lstStyle/>
          <a:p>
            <a:pPr marL="112713" indent="-112713">
              <a:spcBef>
                <a:spcPts val="600"/>
              </a:spcBef>
              <a:spcAft>
                <a:spcPts val="600"/>
              </a:spcAft>
              <a:buFont typeface="Arial" panose="020B0604020202020204" pitchFamily="34" charset="0"/>
              <a:buChar char="•"/>
              <a:defRPr/>
            </a:pPr>
            <a:r>
              <a:rPr lang="en-NZ" sz="1400">
                <a:solidFill>
                  <a:prstClr val="black"/>
                </a:solidFill>
                <a:latin typeface="Segoe UI"/>
              </a:rPr>
              <a:t>Help the project team identify and prioritize their top business needs. </a:t>
            </a:r>
            <a:endParaRPr lang="en-US" sz="1400">
              <a:solidFill>
                <a:prstClr val="black"/>
              </a:solidFill>
              <a:latin typeface="Segoe UI"/>
            </a:endParaRPr>
          </a:p>
          <a:p>
            <a:pPr marL="112713" indent="-112713">
              <a:spcBef>
                <a:spcPts val="600"/>
              </a:spcBef>
              <a:spcAft>
                <a:spcPts val="600"/>
              </a:spcAft>
              <a:buFont typeface="Arial" panose="020B0604020202020204" pitchFamily="34" charset="0"/>
              <a:buChar char="•"/>
              <a:defRPr/>
            </a:pPr>
            <a:r>
              <a:rPr lang="en-NZ" sz="1400">
                <a:solidFill>
                  <a:prstClr val="black"/>
                </a:solidFill>
                <a:latin typeface="Segoe UI"/>
              </a:rPr>
              <a:t>Encourage shared planning between user enablement and technical teams. </a:t>
            </a:r>
            <a:endParaRPr lang="en-US" sz="1400">
              <a:solidFill>
                <a:prstClr val="black"/>
              </a:solidFill>
              <a:latin typeface="Segoe UI"/>
            </a:endParaRPr>
          </a:p>
          <a:p>
            <a:pPr marL="112713" indent="-112713">
              <a:spcBef>
                <a:spcPts val="600"/>
              </a:spcBef>
              <a:spcAft>
                <a:spcPts val="600"/>
              </a:spcAft>
              <a:buFont typeface="Arial" panose="020B0604020202020204" pitchFamily="34" charset="0"/>
              <a:buChar char="•"/>
              <a:defRPr/>
            </a:pPr>
            <a:r>
              <a:rPr lang="en-NZ" sz="1400">
                <a:solidFill>
                  <a:prstClr val="black"/>
                </a:solidFill>
                <a:latin typeface="Segoe UI"/>
              </a:rPr>
              <a:t>Play a role in communicating the vision to leaders across the organization.</a:t>
            </a:r>
          </a:p>
          <a:p>
            <a:pPr marL="112713" indent="-112713">
              <a:spcBef>
                <a:spcPts val="600"/>
              </a:spcBef>
              <a:spcAft>
                <a:spcPts val="600"/>
              </a:spcAft>
              <a:buFont typeface="Arial" panose="020B0604020202020204" pitchFamily="34" charset="0"/>
              <a:buChar char="•"/>
              <a:defRPr/>
            </a:pPr>
            <a:r>
              <a:rPr lang="en-NZ" sz="1400">
                <a:solidFill>
                  <a:prstClr val="black"/>
                </a:solidFill>
                <a:latin typeface="Segoe UI"/>
              </a:rPr>
              <a:t>Actively participate in and use Copilot to help drive and reinforce enablement.</a:t>
            </a:r>
            <a:endParaRPr lang="en-US" sz="1400">
              <a:solidFill>
                <a:prstClr val="black"/>
              </a:solidFill>
              <a:latin typeface="Segoe UI"/>
            </a:endParaRPr>
          </a:p>
          <a:p>
            <a:pPr marL="112713" indent="-112713">
              <a:spcBef>
                <a:spcPts val="600"/>
              </a:spcBef>
              <a:spcAft>
                <a:spcPts val="600"/>
              </a:spcAft>
              <a:buFont typeface="Arial" panose="020B0604020202020204" pitchFamily="34" charset="0"/>
              <a:buChar char="•"/>
              <a:defRPr/>
            </a:pPr>
            <a:r>
              <a:rPr lang="en-US" sz="1400">
                <a:solidFill>
                  <a:prstClr val="black"/>
                </a:solidFill>
                <a:latin typeface="Segoe UI"/>
              </a:rPr>
              <a:t>Promote the enablement program. </a:t>
            </a:r>
            <a:r>
              <a:rPr lang="en-US" sz="1400">
                <a:latin typeface="Segoe UI"/>
                <a:cs typeface="Segoe UI"/>
              </a:rPr>
              <a:t>Studies show engaged employees are </a:t>
            </a:r>
            <a:r>
              <a:rPr lang="en-US" sz="1400">
                <a:solidFill>
                  <a:srgbClr val="8661C5"/>
                </a:solidFill>
                <a:latin typeface="Segoe UI Semibold"/>
                <a:cs typeface="Segoe UI"/>
              </a:rPr>
              <a:t>2.6x</a:t>
            </a:r>
            <a:r>
              <a:rPr lang="en-US" sz="1400" baseline="30000">
                <a:solidFill>
                  <a:srgbClr val="8661C5"/>
                </a:solidFill>
                <a:latin typeface="Segoe UI Semibold"/>
                <a:cs typeface="Segoe UI"/>
              </a:rPr>
              <a:t>1</a:t>
            </a:r>
            <a:r>
              <a:rPr lang="en-US" sz="1400">
                <a:latin typeface="Segoe UI"/>
                <a:cs typeface="Segoe UI"/>
              </a:rPr>
              <a:t> more likely to fully support a successful AI transformation.</a:t>
            </a:r>
            <a:endParaRPr lang="en-US" sz="1400">
              <a:solidFill>
                <a:prstClr val="black"/>
              </a:solidFill>
              <a:latin typeface="Segoe UI"/>
            </a:endParaRPr>
          </a:p>
        </p:txBody>
      </p:sp>
      <p:sp>
        <p:nvSpPr>
          <p:cNvPr id="33" name="TextBox 32">
            <a:extLst>
              <a:ext uri="{FF2B5EF4-FFF2-40B4-BE49-F238E27FC236}">
                <a16:creationId xmlns:a16="http://schemas.microsoft.com/office/drawing/2014/main" id="{8331F148-17AB-E53E-6251-A2F31F144CFF}"/>
              </a:ext>
            </a:extLst>
          </p:cNvPr>
          <p:cNvSpPr txBox="1"/>
          <p:nvPr/>
        </p:nvSpPr>
        <p:spPr>
          <a:xfrm>
            <a:off x="8697129" y="1661150"/>
            <a:ext cx="2656671" cy="349702"/>
          </a:xfrm>
          <a:prstGeom prst="rect">
            <a:avLst/>
          </a:prstGeom>
          <a:noFill/>
        </p:spPr>
        <p:txBody>
          <a:bodyPr wrap="square" lIns="0" t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Segoe UI Semibold" panose="020B0402040204020203" pitchFamily="34" charset="0"/>
                <a:ea typeface="+mn-ea"/>
                <a:cs typeface="Segoe UI Semibold" panose="020B0402040204020203" pitchFamily="34" charset="0"/>
              </a:rPr>
              <a:t>Executive Sponsors </a:t>
            </a:r>
            <a:r>
              <a:rPr kumimoji="0" lang="en-US" b="1" i="0" u="none" strike="noStrike" kern="1200" cap="none" spc="0" normalizeH="0" baseline="0" noProof="0">
                <a:ln>
                  <a:noFill/>
                </a:ln>
                <a:solidFill>
                  <a:srgbClr val="0078D4"/>
                </a:solidFill>
                <a:effectLst/>
                <a:uLnTx/>
                <a:uFillTx/>
                <a:latin typeface="Segoe UI Semibold" panose="020B0402040204020203" pitchFamily="34" charset="0"/>
                <a:ea typeface="+mn-ea"/>
                <a:cs typeface="Segoe UI Semibold" panose="020B0402040204020203" pitchFamily="34" charset="0"/>
              </a:rPr>
              <a:t>may</a:t>
            </a:r>
            <a:r>
              <a:rPr kumimoji="0" lang="en-US" b="1" i="0" u="none" strike="noStrike" kern="1200" cap="none" spc="0" normalizeH="0" baseline="0" noProof="0">
                <a:ln>
                  <a:noFill/>
                </a:ln>
                <a:effectLst/>
                <a:uLnTx/>
                <a:uFillTx/>
                <a:latin typeface="Segoe UI Semibold" panose="020B0402040204020203" pitchFamily="34" charset="0"/>
                <a:ea typeface="+mn-ea"/>
                <a:cs typeface="Segoe UI Semibold" panose="020B0402040204020203" pitchFamily="34" charset="0"/>
              </a:rPr>
              <a:t>:</a:t>
            </a:r>
          </a:p>
        </p:txBody>
      </p:sp>
      <p:sp>
        <p:nvSpPr>
          <p:cNvPr id="34" name="Rectangle 33">
            <a:extLst>
              <a:ext uri="{FF2B5EF4-FFF2-40B4-BE49-F238E27FC236}">
                <a16:creationId xmlns:a16="http://schemas.microsoft.com/office/drawing/2014/main" id="{6F1A790A-7A76-642B-8DD3-980DE83A6970}"/>
              </a:ext>
            </a:extLst>
          </p:cNvPr>
          <p:cNvSpPr/>
          <p:nvPr/>
        </p:nvSpPr>
        <p:spPr>
          <a:xfrm>
            <a:off x="8697129" y="2088058"/>
            <a:ext cx="2580331" cy="2031325"/>
          </a:xfrm>
          <a:prstGeom prst="rect">
            <a:avLst/>
          </a:prstGeom>
        </p:spPr>
        <p:txBody>
          <a:bodyPr wrap="square" lIns="0" tIns="0" rIns="0" bIns="0" anchor="t">
            <a:spAutoFit/>
          </a:bodyPr>
          <a:lstStyle/>
          <a:p>
            <a:pPr marL="112713" indent="-112713">
              <a:spcBef>
                <a:spcPts val="600"/>
              </a:spcBef>
              <a:spcAft>
                <a:spcPts val="600"/>
              </a:spcAft>
              <a:buFont typeface="Arial" panose="020B0604020202020204" pitchFamily="34" charset="0"/>
              <a:buChar char="•"/>
              <a:defRPr/>
            </a:pPr>
            <a:r>
              <a:rPr lang="en-US" sz="1400">
                <a:solidFill>
                  <a:prstClr val="black"/>
                </a:solidFill>
                <a:latin typeface="Segoe UI"/>
              </a:rPr>
              <a:t>Lead or participate in the organizational AI Council.</a:t>
            </a:r>
          </a:p>
          <a:p>
            <a:pPr marL="112713" indent="-112713">
              <a:spcBef>
                <a:spcPts val="600"/>
              </a:spcBef>
              <a:spcAft>
                <a:spcPts val="600"/>
              </a:spcAft>
              <a:buFont typeface="Arial" panose="020B0604020202020204" pitchFamily="34" charset="0"/>
              <a:buChar char="•"/>
              <a:defRPr/>
            </a:pPr>
            <a:r>
              <a:rPr lang="en-US" sz="1400">
                <a:solidFill>
                  <a:prstClr val="black"/>
                </a:solidFill>
                <a:latin typeface="Segoe UI"/>
              </a:rPr>
              <a:t>Have purchasing authority for licenses or services from supporting suppliers. </a:t>
            </a:r>
          </a:p>
          <a:p>
            <a:pPr marL="112713" indent="-112713">
              <a:spcBef>
                <a:spcPts val="600"/>
              </a:spcBef>
              <a:spcAft>
                <a:spcPts val="600"/>
              </a:spcAft>
              <a:buFont typeface="Arial" panose="020B0604020202020204" pitchFamily="34" charset="0"/>
              <a:buChar char="•"/>
              <a:defRPr/>
            </a:pPr>
            <a:r>
              <a:rPr lang="en-US" sz="1400">
                <a:solidFill>
                  <a:prstClr val="black"/>
                </a:solidFill>
                <a:latin typeface="Segoe UI"/>
              </a:rPr>
              <a:t>Be directly accountable for Microsoft 365 or broader digital workplace initiatives. </a:t>
            </a:r>
          </a:p>
        </p:txBody>
      </p:sp>
      <p:sp>
        <p:nvSpPr>
          <p:cNvPr id="2" name="TextBox 1">
            <a:extLst>
              <a:ext uri="{FF2B5EF4-FFF2-40B4-BE49-F238E27FC236}">
                <a16:creationId xmlns:a16="http://schemas.microsoft.com/office/drawing/2014/main" id="{3A978707-CA3B-0475-B8F7-C1364557ED13}"/>
              </a:ext>
            </a:extLst>
          </p:cNvPr>
          <p:cNvSpPr txBox="1"/>
          <p:nvPr/>
        </p:nvSpPr>
        <p:spPr>
          <a:xfrm>
            <a:off x="443345" y="6473536"/>
            <a:ext cx="5652655" cy="230832"/>
          </a:xfrm>
          <a:prstGeom prst="rect">
            <a:avLst/>
          </a:prstGeom>
          <a:noFill/>
        </p:spPr>
        <p:txBody>
          <a:bodyPr wrap="square" rtlCol="0">
            <a:spAutoFit/>
          </a:bodyPr>
          <a:lstStyle/>
          <a:p>
            <a:r>
              <a:rPr lang="en-US" sz="900" baseline="30000"/>
              <a:t>1</a:t>
            </a:r>
            <a:r>
              <a:rPr lang="en-US" sz="900" i="1">
                <a:solidFill>
                  <a:srgbClr val="8661C5"/>
                </a:solidFill>
                <a:hlinkClick r:id="rId3">
                  <a:extLst>
                    <a:ext uri="{A12FA001-AC4F-418D-AE19-62706E023703}">
                      <ahyp:hlinkClr xmlns:ahyp="http://schemas.microsoft.com/office/drawing/2018/hyperlinkcolor" val="tx"/>
                    </a:ext>
                  </a:extLst>
                </a:hlinkClick>
              </a:rPr>
              <a:t>The state of AI change readiness eBook</a:t>
            </a:r>
            <a:r>
              <a:rPr lang="en-US" sz="900"/>
              <a:t>, Microsoft Viva People Science</a:t>
            </a:r>
          </a:p>
        </p:txBody>
      </p:sp>
    </p:spTree>
    <p:extLst>
      <p:ext uri="{BB962C8B-B14F-4D97-AF65-F5344CB8AC3E}">
        <p14:creationId xmlns:p14="http://schemas.microsoft.com/office/powerpoint/2010/main" val="100986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5582A-8CDB-6BA3-211B-8E5BB96A65DB}"/>
              </a:ext>
            </a:extLst>
          </p:cNvPr>
          <p:cNvSpPr>
            <a:spLocks noGrp="1"/>
          </p:cNvSpPr>
          <p:nvPr>
            <p:ph type="title"/>
          </p:nvPr>
        </p:nvSpPr>
        <p:spPr/>
        <p:txBody>
          <a:bodyPr>
            <a:noAutofit/>
          </a:bodyPr>
          <a:lstStyle/>
          <a:p>
            <a:pPr algn="ctr" defTabSz="914400">
              <a:lnSpc>
                <a:spcPct val="90000"/>
              </a:lnSpc>
            </a:pPr>
            <a:r>
              <a:rPr lang="en-US">
                <a:ea typeface="+mj-ea"/>
                <a:cs typeface="+mj-cs"/>
              </a:rPr>
              <a:t>Clarify AI value drivers</a:t>
            </a:r>
          </a:p>
        </p:txBody>
      </p:sp>
      <p:grpSp>
        <p:nvGrpSpPr>
          <p:cNvPr id="26" name="Group 25">
            <a:extLst>
              <a:ext uri="{FF2B5EF4-FFF2-40B4-BE49-F238E27FC236}">
                <a16:creationId xmlns:a16="http://schemas.microsoft.com/office/drawing/2014/main" id="{F3D242DE-C68E-669C-42E5-46EDFAF2DF33}"/>
              </a:ext>
              <a:ext uri="{C183D7F6-B498-43B3-948B-1728B52AA6E4}">
                <adec:decorative xmlns:adec="http://schemas.microsoft.com/office/drawing/2017/decorative" val="1"/>
              </a:ext>
            </a:extLst>
          </p:cNvPr>
          <p:cNvGrpSpPr/>
          <p:nvPr/>
        </p:nvGrpSpPr>
        <p:grpSpPr>
          <a:xfrm>
            <a:off x="10744835" y="187952"/>
            <a:ext cx="1447166" cy="459051"/>
            <a:chOff x="10744835" y="187952"/>
            <a:chExt cx="1447166" cy="459051"/>
          </a:xfrm>
        </p:grpSpPr>
        <p:sp>
          <p:nvSpPr>
            <p:cNvPr id="29" name="Round Same Side Corner Rectangle 28">
              <a:extLst>
                <a:ext uri="{FF2B5EF4-FFF2-40B4-BE49-F238E27FC236}">
                  <a16:creationId xmlns:a16="http://schemas.microsoft.com/office/drawing/2014/main" id="{CAB82EC9-A1F7-BA64-355C-82FC2EAE8C30}"/>
                </a:ext>
              </a:extLst>
            </p:cNvPr>
            <p:cNvSpPr/>
            <p:nvPr/>
          </p:nvSpPr>
          <p:spPr bwMode="auto">
            <a:xfrm rot="16200000">
              <a:off x="11238892" y="-306105"/>
              <a:ext cx="459051" cy="1447166"/>
            </a:xfrm>
            <a:prstGeom prst="round2SameRect">
              <a:avLst>
                <a:gd name="adj1" fmla="val 50000"/>
                <a:gd name="adj2" fmla="val 0"/>
              </a:avLst>
            </a:pr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0" name="Rectangle 29">
              <a:extLst>
                <a:ext uri="{FF2B5EF4-FFF2-40B4-BE49-F238E27FC236}">
                  <a16:creationId xmlns:a16="http://schemas.microsoft.com/office/drawing/2014/main" id="{F794A310-A2C5-47DE-BD3B-70F21DB1B35A}"/>
                </a:ext>
              </a:extLst>
            </p:cNvPr>
            <p:cNvSpPr/>
            <p:nvPr/>
          </p:nvSpPr>
          <p:spPr bwMode="auto">
            <a:xfrm>
              <a:off x="11265690" y="285996"/>
              <a:ext cx="791631" cy="26296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11" rtl="0" eaLnBrk="1" fontAlgn="auto" latinLnBrk="0" hangingPunct="1">
                <a:lnSpc>
                  <a:spcPct val="90000"/>
                </a:lnSpc>
                <a:spcBef>
                  <a:spcPct val="0"/>
                </a:spcBef>
                <a:spcAft>
                  <a:spcPts val="0"/>
                </a:spcAft>
                <a:buClrTx/>
                <a:buSzTx/>
                <a:buFontTx/>
                <a:buNone/>
                <a:tabLst/>
                <a:defRPr/>
              </a:pPr>
              <a:r>
                <a:rPr kumimoji="0" lang="en-US" sz="1100" b="1" i="0" u="none" strike="noStrike" kern="1200" cap="none" spc="0" normalizeH="0" baseline="0" noProof="0">
                  <a:ln>
                    <a:noFill/>
                  </a:ln>
                  <a:solidFill>
                    <a:srgbClr val="FFFFFF"/>
                  </a:solidFill>
                  <a:effectLst/>
                  <a:uLnTx/>
                  <a:uFillTx/>
                  <a:latin typeface="Segoe UI Semibold"/>
                  <a:ea typeface="+mn-ea"/>
                  <a:cs typeface="Segoe UI Semibold" panose="020B0402040204020203" pitchFamily="34" charset="0"/>
                </a:rPr>
                <a:t>Leadership</a:t>
              </a:r>
            </a:p>
          </p:txBody>
        </p:sp>
        <p:sp>
          <p:nvSpPr>
            <p:cNvPr id="32" name="Graphic 4">
              <a:extLst>
                <a:ext uri="{FF2B5EF4-FFF2-40B4-BE49-F238E27FC236}">
                  <a16:creationId xmlns:a16="http://schemas.microsoft.com/office/drawing/2014/main" id="{3C903331-0935-A488-4D80-98F18A90444F}"/>
                </a:ext>
                <a:ext uri="{C183D7F6-B498-43B3-948B-1728B52AA6E4}">
                  <adec:decorative xmlns:adec="http://schemas.microsoft.com/office/drawing/2017/decorative" val="1"/>
                </a:ext>
              </a:extLst>
            </p:cNvPr>
            <p:cNvSpPr/>
            <p:nvPr/>
          </p:nvSpPr>
          <p:spPr>
            <a:xfrm>
              <a:off x="10909307" y="285996"/>
              <a:ext cx="232336" cy="242962"/>
            </a:xfrm>
            <a:custGeom>
              <a:avLst/>
              <a:gdLst>
                <a:gd name="connsiteX0" fmla="*/ 335777 w 506621"/>
                <a:gd name="connsiteY0" fmla="*/ 334430 h 529791"/>
                <a:gd name="connsiteX1" fmla="*/ 390698 w 506621"/>
                <a:gd name="connsiteY1" fmla="*/ 389351 h 529791"/>
                <a:gd name="connsiteX2" fmla="*/ 390698 w 506621"/>
                <a:gd name="connsiteY2" fmla="*/ 411769 h 529791"/>
                <a:gd name="connsiteX3" fmla="*/ 378171 w 506621"/>
                <a:gd name="connsiteY3" fmla="*/ 450841 h 529791"/>
                <a:gd name="connsiteX4" fmla="*/ 195264 w 506621"/>
                <a:gd name="connsiteY4" fmla="*/ 529792 h 529791"/>
                <a:gd name="connsiteX5" fmla="*/ 12454 w 506621"/>
                <a:gd name="connsiteY5" fmla="*/ 450768 h 529791"/>
                <a:gd name="connsiteX6" fmla="*/ 0 w 506621"/>
                <a:gd name="connsiteY6" fmla="*/ 411793 h 529791"/>
                <a:gd name="connsiteX7" fmla="*/ 0 w 506621"/>
                <a:gd name="connsiteY7" fmla="*/ 389327 h 529791"/>
                <a:gd name="connsiteX8" fmla="*/ 54872 w 506621"/>
                <a:gd name="connsiteY8" fmla="*/ 334430 h 529791"/>
                <a:gd name="connsiteX9" fmla="*/ 335753 w 506621"/>
                <a:gd name="connsiteY9" fmla="*/ 334430 h 529791"/>
                <a:gd name="connsiteX10" fmla="*/ 440784 w 506621"/>
                <a:gd name="connsiteY10" fmla="*/ 2414 h 529791"/>
                <a:gd name="connsiteX11" fmla="*/ 465766 w 506621"/>
                <a:gd name="connsiteY11" fmla="*/ 9227 h 529791"/>
                <a:gd name="connsiteX12" fmla="*/ 506621 w 506621"/>
                <a:gd name="connsiteY12" fmla="*/ 163489 h 529791"/>
                <a:gd name="connsiteX13" fmla="*/ 465497 w 506621"/>
                <a:gd name="connsiteY13" fmla="*/ 318215 h 529791"/>
                <a:gd name="connsiteX14" fmla="*/ 440782 w 506621"/>
                <a:gd name="connsiteY14" fmla="*/ 325964 h 529791"/>
                <a:gd name="connsiteX15" fmla="*/ 433033 w 506621"/>
                <a:gd name="connsiteY15" fmla="*/ 301248 h 529791"/>
                <a:gd name="connsiteX16" fmla="*/ 433751 w 506621"/>
                <a:gd name="connsiteY16" fmla="*/ 299998 h 529791"/>
                <a:gd name="connsiteX17" fmla="*/ 469991 w 506621"/>
                <a:gd name="connsiteY17" fmla="*/ 163489 h 529791"/>
                <a:gd name="connsiteX18" fmla="*/ 433971 w 506621"/>
                <a:gd name="connsiteY18" fmla="*/ 27396 h 529791"/>
                <a:gd name="connsiteX19" fmla="*/ 440784 w 506621"/>
                <a:gd name="connsiteY19" fmla="*/ 2414 h 529791"/>
                <a:gd name="connsiteX20" fmla="*/ 195264 w 506621"/>
                <a:gd name="connsiteY20" fmla="*/ 41486 h 529791"/>
                <a:gd name="connsiteX21" fmla="*/ 317365 w 506621"/>
                <a:gd name="connsiteY21" fmla="*/ 163587 h 529791"/>
                <a:gd name="connsiteX22" fmla="*/ 195264 w 506621"/>
                <a:gd name="connsiteY22" fmla="*/ 285688 h 529791"/>
                <a:gd name="connsiteX23" fmla="*/ 73163 w 506621"/>
                <a:gd name="connsiteY23" fmla="*/ 163587 h 529791"/>
                <a:gd name="connsiteX24" fmla="*/ 195264 w 506621"/>
                <a:gd name="connsiteY24" fmla="*/ 41486 h 529791"/>
                <a:gd name="connsiteX25" fmla="*/ 356144 w 506621"/>
                <a:gd name="connsiteY25" fmla="*/ 51156 h 529791"/>
                <a:gd name="connsiteX26" fmla="*/ 381126 w 506621"/>
                <a:gd name="connsiteY26" fmla="*/ 57994 h 529791"/>
                <a:gd name="connsiteX27" fmla="*/ 408940 w 506621"/>
                <a:gd name="connsiteY27" fmla="*/ 163489 h 529791"/>
                <a:gd name="connsiteX28" fmla="*/ 381003 w 506621"/>
                <a:gd name="connsiteY28" fmla="*/ 269180 h 529791"/>
                <a:gd name="connsiteX29" fmla="*/ 356075 w 506621"/>
                <a:gd name="connsiteY29" fmla="*/ 276215 h 529791"/>
                <a:gd name="connsiteX30" fmla="*/ 349040 w 506621"/>
                <a:gd name="connsiteY30" fmla="*/ 251289 h 529791"/>
                <a:gd name="connsiteX31" fmla="*/ 349184 w 506621"/>
                <a:gd name="connsiteY31" fmla="*/ 251036 h 529791"/>
                <a:gd name="connsiteX32" fmla="*/ 372310 w 506621"/>
                <a:gd name="connsiteY32" fmla="*/ 163489 h 529791"/>
                <a:gd name="connsiteX33" fmla="*/ 349282 w 506621"/>
                <a:gd name="connsiteY33" fmla="*/ 76114 h 529791"/>
                <a:gd name="connsiteX34" fmla="*/ 356144 w 506621"/>
                <a:gd name="connsiteY34" fmla="*/ 51156 h 52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06621" h="529791">
                  <a:moveTo>
                    <a:pt x="335777" y="334430"/>
                  </a:moveTo>
                  <a:cubicBezTo>
                    <a:pt x="366110" y="334430"/>
                    <a:pt x="390698" y="359019"/>
                    <a:pt x="390698" y="389351"/>
                  </a:cubicBezTo>
                  <a:lnTo>
                    <a:pt x="390698" y="411769"/>
                  </a:lnTo>
                  <a:cubicBezTo>
                    <a:pt x="390701" y="425781"/>
                    <a:pt x="386320" y="439442"/>
                    <a:pt x="378171" y="450841"/>
                  </a:cubicBezTo>
                  <a:cubicBezTo>
                    <a:pt x="340442" y="503662"/>
                    <a:pt x="278781" y="529792"/>
                    <a:pt x="195264" y="529792"/>
                  </a:cubicBezTo>
                  <a:cubicBezTo>
                    <a:pt x="111722" y="529792"/>
                    <a:pt x="50110" y="503613"/>
                    <a:pt x="12454" y="450768"/>
                  </a:cubicBezTo>
                  <a:cubicBezTo>
                    <a:pt x="4350" y="439388"/>
                    <a:pt x="-4" y="425764"/>
                    <a:pt x="0" y="411793"/>
                  </a:cubicBezTo>
                  <a:lnTo>
                    <a:pt x="0" y="389327"/>
                  </a:lnTo>
                  <a:cubicBezTo>
                    <a:pt x="13" y="359024"/>
                    <a:pt x="24569" y="334457"/>
                    <a:pt x="54872" y="334430"/>
                  </a:cubicBezTo>
                  <a:lnTo>
                    <a:pt x="335753" y="334430"/>
                  </a:lnTo>
                  <a:close/>
                  <a:moveTo>
                    <a:pt x="440784" y="2414"/>
                  </a:moveTo>
                  <a:cubicBezTo>
                    <a:pt x="449566" y="-2600"/>
                    <a:pt x="460748" y="449"/>
                    <a:pt x="465766" y="9227"/>
                  </a:cubicBezTo>
                  <a:cubicBezTo>
                    <a:pt x="492613" y="56201"/>
                    <a:pt x="506699" y="109384"/>
                    <a:pt x="506621" y="163489"/>
                  </a:cubicBezTo>
                  <a:cubicBezTo>
                    <a:pt x="506621" y="218532"/>
                    <a:pt x="492311" y="271524"/>
                    <a:pt x="465497" y="318215"/>
                  </a:cubicBezTo>
                  <a:cubicBezTo>
                    <a:pt x="460811" y="327180"/>
                    <a:pt x="449746" y="330650"/>
                    <a:pt x="440782" y="325964"/>
                  </a:cubicBezTo>
                  <a:cubicBezTo>
                    <a:pt x="431817" y="321278"/>
                    <a:pt x="428349" y="310213"/>
                    <a:pt x="433033" y="301248"/>
                  </a:cubicBezTo>
                  <a:cubicBezTo>
                    <a:pt x="433255" y="300823"/>
                    <a:pt x="433495" y="300406"/>
                    <a:pt x="433751" y="299998"/>
                  </a:cubicBezTo>
                  <a:cubicBezTo>
                    <a:pt x="457580" y="258454"/>
                    <a:pt x="470076" y="211381"/>
                    <a:pt x="469991" y="163489"/>
                  </a:cubicBezTo>
                  <a:cubicBezTo>
                    <a:pt x="469991" y="115064"/>
                    <a:pt x="457463" y="68495"/>
                    <a:pt x="433971" y="27396"/>
                  </a:cubicBezTo>
                  <a:cubicBezTo>
                    <a:pt x="428957" y="18615"/>
                    <a:pt x="432007" y="7433"/>
                    <a:pt x="440784" y="2414"/>
                  </a:cubicBezTo>
                  <a:close/>
                  <a:moveTo>
                    <a:pt x="195264" y="41486"/>
                  </a:moveTo>
                  <a:cubicBezTo>
                    <a:pt x="262698" y="41486"/>
                    <a:pt x="317365" y="96153"/>
                    <a:pt x="317365" y="163587"/>
                  </a:cubicBezTo>
                  <a:cubicBezTo>
                    <a:pt x="317365" y="231021"/>
                    <a:pt x="262698" y="285688"/>
                    <a:pt x="195264" y="285688"/>
                  </a:cubicBezTo>
                  <a:cubicBezTo>
                    <a:pt x="127829" y="285688"/>
                    <a:pt x="73163" y="231021"/>
                    <a:pt x="73163" y="163587"/>
                  </a:cubicBezTo>
                  <a:cubicBezTo>
                    <a:pt x="73163" y="96153"/>
                    <a:pt x="127829" y="41486"/>
                    <a:pt x="195264" y="41486"/>
                  </a:cubicBezTo>
                  <a:close/>
                  <a:moveTo>
                    <a:pt x="356144" y="51156"/>
                  </a:moveTo>
                  <a:cubicBezTo>
                    <a:pt x="364930" y="46146"/>
                    <a:pt x="376115" y="49208"/>
                    <a:pt x="381126" y="57994"/>
                  </a:cubicBezTo>
                  <a:cubicBezTo>
                    <a:pt x="399409" y="90144"/>
                    <a:pt x="408996" y="126504"/>
                    <a:pt x="408940" y="163489"/>
                  </a:cubicBezTo>
                  <a:cubicBezTo>
                    <a:pt x="408940" y="201047"/>
                    <a:pt x="399221" y="237238"/>
                    <a:pt x="381003" y="269180"/>
                  </a:cubicBezTo>
                  <a:cubicBezTo>
                    <a:pt x="376063" y="278005"/>
                    <a:pt x="364903" y="281155"/>
                    <a:pt x="356075" y="276215"/>
                  </a:cubicBezTo>
                  <a:cubicBezTo>
                    <a:pt x="347250" y="271275"/>
                    <a:pt x="344100" y="260115"/>
                    <a:pt x="349040" y="251289"/>
                  </a:cubicBezTo>
                  <a:cubicBezTo>
                    <a:pt x="349086" y="251204"/>
                    <a:pt x="349135" y="251119"/>
                    <a:pt x="349184" y="251036"/>
                  </a:cubicBezTo>
                  <a:cubicBezTo>
                    <a:pt x="364388" y="224366"/>
                    <a:pt x="372361" y="194188"/>
                    <a:pt x="372310" y="163489"/>
                  </a:cubicBezTo>
                  <a:cubicBezTo>
                    <a:pt x="372361" y="132857"/>
                    <a:pt x="364425" y="102741"/>
                    <a:pt x="349282" y="76114"/>
                  </a:cubicBezTo>
                  <a:cubicBezTo>
                    <a:pt x="344293" y="67326"/>
                    <a:pt x="347362" y="56158"/>
                    <a:pt x="356144" y="51156"/>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grpSp>
      <p:sp>
        <p:nvSpPr>
          <p:cNvPr id="6" name="Rectangle: Rounded Corners 5">
            <a:extLst>
              <a:ext uri="{FF2B5EF4-FFF2-40B4-BE49-F238E27FC236}">
                <a16:creationId xmlns:a16="http://schemas.microsoft.com/office/drawing/2014/main" id="{888C49DE-8369-B577-016C-E3793F76422A}"/>
              </a:ext>
              <a:ext uri="{C183D7F6-B498-43B3-948B-1728B52AA6E4}">
                <adec:decorative xmlns:adec="http://schemas.microsoft.com/office/drawing/2017/decorative" val="1"/>
              </a:ext>
            </a:extLst>
          </p:cNvPr>
          <p:cNvSpPr/>
          <p:nvPr/>
        </p:nvSpPr>
        <p:spPr bwMode="auto">
          <a:xfrm>
            <a:off x="396282" y="1673630"/>
            <a:ext cx="11410168" cy="4437814"/>
          </a:xfrm>
          <a:prstGeom prst="roundRect">
            <a:avLst>
              <a:gd name="adj" fmla="val 3908"/>
            </a:avLst>
          </a:prstGeom>
          <a:gradFill flip="none" rotWithShape="1">
            <a:gsLst>
              <a:gs pos="0">
                <a:schemeClr val="bg1">
                  <a:alpha val="30000"/>
                </a:schemeClr>
              </a:gs>
              <a:gs pos="100000">
                <a:schemeClr val="bg1">
                  <a:alpha val="80000"/>
                </a:schemeClr>
              </a:gs>
            </a:gsLst>
            <a:lin ang="18900000" scaled="1"/>
            <a:tileRect/>
          </a:gradFill>
          <a:ln w="19050">
            <a:gradFill flip="none" rotWithShape="1">
              <a:gsLst>
                <a:gs pos="50000">
                  <a:schemeClr val="bg1">
                    <a:alpha val="20000"/>
                  </a:schemeClr>
                </a:gs>
                <a:gs pos="0">
                  <a:schemeClr val="bg1"/>
                </a:gs>
                <a:gs pos="100000">
                  <a:schemeClr val="bg1"/>
                </a:gs>
              </a:gsLst>
              <a:lin ang="81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IN" sz="1600" err="1">
              <a:solidFill>
                <a:schemeClr val="tx1"/>
              </a:solidFill>
              <a:latin typeface="Segoe UI"/>
              <a:cs typeface="Segoe UI" pitchFamily="34" charset="0"/>
            </a:endParaRPr>
          </a:p>
        </p:txBody>
      </p:sp>
      <p:sp>
        <p:nvSpPr>
          <p:cNvPr id="8" name="Rectangle: Rounded Corners 7">
            <a:extLst>
              <a:ext uri="{FF2B5EF4-FFF2-40B4-BE49-F238E27FC236}">
                <a16:creationId xmlns:a16="http://schemas.microsoft.com/office/drawing/2014/main" id="{335487AB-8BF0-0FE1-99A5-E4D9E63F3349}"/>
              </a:ext>
              <a:ext uri="{C183D7F6-B498-43B3-948B-1728B52AA6E4}">
                <adec:decorative xmlns:adec="http://schemas.microsoft.com/office/drawing/2017/decorative" val="1"/>
              </a:ext>
            </a:extLst>
          </p:cNvPr>
          <p:cNvSpPr>
            <a:spLocks/>
          </p:cNvSpPr>
          <p:nvPr/>
        </p:nvSpPr>
        <p:spPr bwMode="auto">
          <a:xfrm>
            <a:off x="581511" y="3497206"/>
            <a:ext cx="2104410" cy="2391359"/>
          </a:xfrm>
          <a:prstGeom prst="roundRect">
            <a:avLst>
              <a:gd name="adj" fmla="val 5089"/>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IN" sz="1050" err="1">
              <a:solidFill>
                <a:prstClr val="black"/>
              </a:solidFill>
              <a:latin typeface="Segoe UI"/>
            </a:endParaRPr>
          </a:p>
        </p:txBody>
      </p:sp>
      <p:sp>
        <p:nvSpPr>
          <p:cNvPr id="3" name="Graphic 56">
            <a:extLst>
              <a:ext uri="{FF2B5EF4-FFF2-40B4-BE49-F238E27FC236}">
                <a16:creationId xmlns:a16="http://schemas.microsoft.com/office/drawing/2014/main" id="{BE603816-BBCD-908B-C505-2908145FE250}"/>
              </a:ext>
              <a:ext uri="{C183D7F6-B498-43B3-948B-1728B52AA6E4}">
                <adec:decorative xmlns:adec="http://schemas.microsoft.com/office/drawing/2017/decorative" val="1"/>
              </a:ext>
            </a:extLst>
          </p:cNvPr>
          <p:cNvSpPr>
            <a:spLocks/>
          </p:cNvSpPr>
          <p:nvPr/>
        </p:nvSpPr>
        <p:spPr>
          <a:xfrm>
            <a:off x="1491748" y="2178764"/>
            <a:ext cx="309766" cy="278862"/>
          </a:xfrm>
          <a:custGeom>
            <a:avLst/>
            <a:gdLst>
              <a:gd name="connsiteX0" fmla="*/ 121444 w 190546"/>
              <a:gd name="connsiteY0" fmla="*/ 114300 h 171535"/>
              <a:gd name="connsiteX1" fmla="*/ 138113 w 190546"/>
              <a:gd name="connsiteY1" fmla="*/ 130969 h 171535"/>
              <a:gd name="connsiteX2" fmla="*/ 138103 w 190546"/>
              <a:gd name="connsiteY2" fmla="*/ 140132 h 171535"/>
              <a:gd name="connsiteX3" fmla="*/ 95888 w 190546"/>
              <a:gd name="connsiteY3" fmla="*/ 171536 h 171535"/>
              <a:gd name="connsiteX4" fmla="*/ 52388 w 190546"/>
              <a:gd name="connsiteY4" fmla="*/ 140494 h 171535"/>
              <a:gd name="connsiteX5" fmla="*/ 52388 w 190546"/>
              <a:gd name="connsiteY5" fmla="*/ 130969 h 171535"/>
              <a:gd name="connsiteX6" fmla="*/ 69056 w 190546"/>
              <a:gd name="connsiteY6" fmla="*/ 114300 h 171535"/>
              <a:gd name="connsiteX7" fmla="*/ 121444 w 190546"/>
              <a:gd name="connsiteY7" fmla="*/ 114300 h 171535"/>
              <a:gd name="connsiteX8" fmla="*/ 16669 w 190546"/>
              <a:gd name="connsiteY8" fmla="*/ 66675 h 171535"/>
              <a:gd name="connsiteX9" fmla="*/ 58350 w 190546"/>
              <a:gd name="connsiteY9" fmla="*/ 66675 h 171535"/>
              <a:gd name="connsiteX10" fmla="*/ 68513 w 190546"/>
              <a:gd name="connsiteY10" fmla="*/ 103346 h 171535"/>
              <a:gd name="connsiteX11" fmla="*/ 70056 w 190546"/>
              <a:gd name="connsiteY11" fmla="*/ 104785 h 171535"/>
              <a:gd name="connsiteX12" fmla="*/ 69056 w 190546"/>
              <a:gd name="connsiteY12" fmla="*/ 104775 h 171535"/>
              <a:gd name="connsiteX13" fmla="*/ 43825 w 190546"/>
              <a:gd name="connsiteY13" fmla="*/ 123901 h 171535"/>
              <a:gd name="connsiteX14" fmla="*/ 43501 w 190546"/>
              <a:gd name="connsiteY14" fmla="*/ 123911 h 171535"/>
              <a:gd name="connsiteX15" fmla="*/ 0 w 190546"/>
              <a:gd name="connsiteY15" fmla="*/ 92869 h 171535"/>
              <a:gd name="connsiteX16" fmla="*/ 0 w 190546"/>
              <a:gd name="connsiteY16" fmla="*/ 83344 h 171535"/>
              <a:gd name="connsiteX17" fmla="*/ 16669 w 190546"/>
              <a:gd name="connsiteY17" fmla="*/ 66675 h 171535"/>
              <a:gd name="connsiteX18" fmla="*/ 173831 w 190546"/>
              <a:gd name="connsiteY18" fmla="*/ 66675 h 171535"/>
              <a:gd name="connsiteX19" fmla="*/ 190500 w 190546"/>
              <a:gd name="connsiteY19" fmla="*/ 83344 h 171535"/>
              <a:gd name="connsiteX20" fmla="*/ 190490 w 190546"/>
              <a:gd name="connsiteY20" fmla="*/ 92507 h 171535"/>
              <a:gd name="connsiteX21" fmla="*/ 148276 w 190546"/>
              <a:gd name="connsiteY21" fmla="*/ 123911 h 171535"/>
              <a:gd name="connsiteX22" fmla="*/ 146666 w 190546"/>
              <a:gd name="connsiteY22" fmla="*/ 123892 h 171535"/>
              <a:gd name="connsiteX23" fmla="*/ 123320 w 190546"/>
              <a:gd name="connsiteY23" fmla="*/ 104842 h 171535"/>
              <a:gd name="connsiteX24" fmla="*/ 121444 w 190546"/>
              <a:gd name="connsiteY24" fmla="*/ 104775 h 171535"/>
              <a:gd name="connsiteX25" fmla="*/ 120444 w 190546"/>
              <a:gd name="connsiteY25" fmla="*/ 104785 h 171535"/>
              <a:gd name="connsiteX26" fmla="*/ 132150 w 190546"/>
              <a:gd name="connsiteY26" fmla="*/ 66685 h 171535"/>
              <a:gd name="connsiteX27" fmla="*/ 173831 w 190546"/>
              <a:gd name="connsiteY27" fmla="*/ 66675 h 171535"/>
              <a:gd name="connsiteX28" fmla="*/ 95250 w 190546"/>
              <a:gd name="connsiteY28" fmla="*/ 47625 h 171535"/>
              <a:gd name="connsiteX29" fmla="*/ 123825 w 190546"/>
              <a:gd name="connsiteY29" fmla="*/ 76200 h 171535"/>
              <a:gd name="connsiteX30" fmla="*/ 95250 w 190546"/>
              <a:gd name="connsiteY30" fmla="*/ 104775 h 171535"/>
              <a:gd name="connsiteX31" fmla="*/ 66675 w 190546"/>
              <a:gd name="connsiteY31" fmla="*/ 76200 h 171535"/>
              <a:gd name="connsiteX32" fmla="*/ 95250 w 190546"/>
              <a:gd name="connsiteY32" fmla="*/ 47625 h 171535"/>
              <a:gd name="connsiteX33" fmla="*/ 42863 w 190546"/>
              <a:gd name="connsiteY33" fmla="*/ 0 h 171535"/>
              <a:gd name="connsiteX34" fmla="*/ 71438 w 190546"/>
              <a:gd name="connsiteY34" fmla="*/ 28575 h 171535"/>
              <a:gd name="connsiteX35" fmla="*/ 42863 w 190546"/>
              <a:gd name="connsiteY35" fmla="*/ 57150 h 171535"/>
              <a:gd name="connsiteX36" fmla="*/ 14288 w 190546"/>
              <a:gd name="connsiteY36" fmla="*/ 28575 h 171535"/>
              <a:gd name="connsiteX37" fmla="*/ 42863 w 190546"/>
              <a:gd name="connsiteY37" fmla="*/ 0 h 171535"/>
              <a:gd name="connsiteX38" fmla="*/ 147638 w 190546"/>
              <a:gd name="connsiteY38" fmla="*/ 0 h 171535"/>
              <a:gd name="connsiteX39" fmla="*/ 176213 w 190546"/>
              <a:gd name="connsiteY39" fmla="*/ 28575 h 171535"/>
              <a:gd name="connsiteX40" fmla="*/ 147638 w 190546"/>
              <a:gd name="connsiteY40" fmla="*/ 57150 h 171535"/>
              <a:gd name="connsiteX41" fmla="*/ 119063 w 190546"/>
              <a:gd name="connsiteY41" fmla="*/ 28575 h 171535"/>
              <a:gd name="connsiteX42" fmla="*/ 147638 w 190546"/>
              <a:gd name="connsiteY42" fmla="*/ 0 h 17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90546" h="171535">
                <a:moveTo>
                  <a:pt x="121444" y="114300"/>
                </a:moveTo>
                <a:cubicBezTo>
                  <a:pt x="130645" y="114300"/>
                  <a:pt x="138113" y="121768"/>
                  <a:pt x="138113" y="130969"/>
                </a:cubicBezTo>
                <a:lnTo>
                  <a:pt x="138103" y="140132"/>
                </a:lnTo>
                <a:cubicBezTo>
                  <a:pt x="139217" y="160992"/>
                  <a:pt x="123711" y="171536"/>
                  <a:pt x="95888" y="171536"/>
                </a:cubicBezTo>
                <a:cubicBezTo>
                  <a:pt x="68170" y="171536"/>
                  <a:pt x="52388" y="161153"/>
                  <a:pt x="52388" y="140494"/>
                </a:cubicBezTo>
                <a:lnTo>
                  <a:pt x="52388" y="130969"/>
                </a:lnTo>
                <a:cubicBezTo>
                  <a:pt x="52388" y="121768"/>
                  <a:pt x="59855" y="114300"/>
                  <a:pt x="69056" y="114300"/>
                </a:cubicBezTo>
                <a:lnTo>
                  <a:pt x="121444" y="114300"/>
                </a:lnTo>
                <a:close/>
                <a:moveTo>
                  <a:pt x="16669" y="66675"/>
                </a:moveTo>
                <a:lnTo>
                  <a:pt x="58350" y="66675"/>
                </a:lnTo>
                <a:cubicBezTo>
                  <a:pt x="54968" y="79837"/>
                  <a:pt x="58839" y="93803"/>
                  <a:pt x="68513" y="103346"/>
                </a:cubicBezTo>
                <a:lnTo>
                  <a:pt x="70056" y="104785"/>
                </a:lnTo>
                <a:lnTo>
                  <a:pt x="69056" y="104775"/>
                </a:lnTo>
                <a:cubicBezTo>
                  <a:pt x="57308" y="104771"/>
                  <a:pt x="46994" y="112589"/>
                  <a:pt x="43825" y="123901"/>
                </a:cubicBezTo>
                <a:lnTo>
                  <a:pt x="43501" y="123911"/>
                </a:lnTo>
                <a:cubicBezTo>
                  <a:pt x="15783" y="123911"/>
                  <a:pt x="0" y="113528"/>
                  <a:pt x="0" y="92869"/>
                </a:cubicBezTo>
                <a:lnTo>
                  <a:pt x="0" y="83344"/>
                </a:lnTo>
                <a:cubicBezTo>
                  <a:pt x="0" y="74143"/>
                  <a:pt x="7468" y="66675"/>
                  <a:pt x="16669" y="66675"/>
                </a:cubicBezTo>
                <a:close/>
                <a:moveTo>
                  <a:pt x="173831" y="66675"/>
                </a:moveTo>
                <a:cubicBezTo>
                  <a:pt x="183032" y="66675"/>
                  <a:pt x="190500" y="74143"/>
                  <a:pt x="190500" y="83344"/>
                </a:cubicBezTo>
                <a:lnTo>
                  <a:pt x="190490" y="92507"/>
                </a:lnTo>
                <a:cubicBezTo>
                  <a:pt x="191605" y="113367"/>
                  <a:pt x="176098" y="123911"/>
                  <a:pt x="148276" y="123911"/>
                </a:cubicBezTo>
                <a:lnTo>
                  <a:pt x="146666" y="123892"/>
                </a:lnTo>
                <a:cubicBezTo>
                  <a:pt x="143666" y="113263"/>
                  <a:pt x="134335" y="105648"/>
                  <a:pt x="123320" y="104842"/>
                </a:cubicBezTo>
                <a:lnTo>
                  <a:pt x="121444" y="104775"/>
                </a:lnTo>
                <a:lnTo>
                  <a:pt x="120444" y="104785"/>
                </a:lnTo>
                <a:cubicBezTo>
                  <a:pt x="131227" y="95314"/>
                  <a:pt x="135755" y="80576"/>
                  <a:pt x="132150" y="66685"/>
                </a:cubicBezTo>
                <a:lnTo>
                  <a:pt x="173831" y="66675"/>
                </a:lnTo>
                <a:close/>
                <a:moveTo>
                  <a:pt x="95250" y="47625"/>
                </a:moveTo>
                <a:cubicBezTo>
                  <a:pt x="111032" y="47625"/>
                  <a:pt x="123825" y="60419"/>
                  <a:pt x="123825" y="76200"/>
                </a:cubicBezTo>
                <a:cubicBezTo>
                  <a:pt x="123825" y="91982"/>
                  <a:pt x="111032" y="104775"/>
                  <a:pt x="95250" y="104775"/>
                </a:cubicBezTo>
                <a:cubicBezTo>
                  <a:pt x="79468" y="104775"/>
                  <a:pt x="66675" y="91982"/>
                  <a:pt x="66675" y="76200"/>
                </a:cubicBezTo>
                <a:cubicBezTo>
                  <a:pt x="66675" y="60419"/>
                  <a:pt x="79468" y="47625"/>
                  <a:pt x="95250" y="47625"/>
                </a:cubicBezTo>
                <a:close/>
                <a:moveTo>
                  <a:pt x="42863" y="0"/>
                </a:moveTo>
                <a:cubicBezTo>
                  <a:pt x="58644" y="0"/>
                  <a:pt x="71438" y="12794"/>
                  <a:pt x="71438" y="28575"/>
                </a:cubicBezTo>
                <a:cubicBezTo>
                  <a:pt x="71438" y="44356"/>
                  <a:pt x="58644" y="57150"/>
                  <a:pt x="42863" y="57150"/>
                </a:cubicBezTo>
                <a:cubicBezTo>
                  <a:pt x="27081" y="57150"/>
                  <a:pt x="14288" y="44356"/>
                  <a:pt x="14288" y="28575"/>
                </a:cubicBezTo>
                <a:cubicBezTo>
                  <a:pt x="14288" y="12794"/>
                  <a:pt x="27081" y="0"/>
                  <a:pt x="42863" y="0"/>
                </a:cubicBezTo>
                <a:close/>
                <a:moveTo>
                  <a:pt x="147638" y="0"/>
                </a:moveTo>
                <a:cubicBezTo>
                  <a:pt x="163419" y="0"/>
                  <a:pt x="176213" y="12794"/>
                  <a:pt x="176213" y="28575"/>
                </a:cubicBezTo>
                <a:cubicBezTo>
                  <a:pt x="176213" y="44356"/>
                  <a:pt x="163419" y="57150"/>
                  <a:pt x="147638" y="57150"/>
                </a:cubicBezTo>
                <a:cubicBezTo>
                  <a:pt x="131856" y="57150"/>
                  <a:pt x="119063" y="44356"/>
                  <a:pt x="119063" y="28575"/>
                </a:cubicBezTo>
                <a:cubicBezTo>
                  <a:pt x="119063" y="12794"/>
                  <a:pt x="131856" y="0"/>
                  <a:pt x="147638" y="0"/>
                </a:cubicBezTo>
                <a:close/>
              </a:path>
            </a:pathLst>
          </a:custGeom>
          <a:gradFill flip="none" rotWithShape="1">
            <a:gsLst>
              <a:gs pos="97000">
                <a:srgbClr val="818EFF"/>
              </a:gs>
              <a:gs pos="50000">
                <a:srgbClr val="2DB4FF"/>
              </a:gs>
              <a:gs pos="3000">
                <a:srgbClr val="0078D4"/>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sp>
        <p:nvSpPr>
          <p:cNvPr id="21" name="TextBox 20">
            <a:extLst>
              <a:ext uri="{FF2B5EF4-FFF2-40B4-BE49-F238E27FC236}">
                <a16:creationId xmlns:a16="http://schemas.microsoft.com/office/drawing/2014/main" id="{65A8FF47-28FA-FFA4-D1F1-CE61FDF9B930}"/>
              </a:ext>
            </a:extLst>
          </p:cNvPr>
          <p:cNvSpPr txBox="1"/>
          <p:nvPr/>
        </p:nvSpPr>
        <p:spPr>
          <a:xfrm>
            <a:off x="786620" y="2730301"/>
            <a:ext cx="1694193" cy="553998"/>
          </a:xfrm>
          <a:prstGeom prst="rect">
            <a:avLst/>
          </a:prstGeom>
          <a:noFill/>
        </p:spPr>
        <p:txBody>
          <a:bodyPr wrap="square" lIns="0" tIns="0" rIns="0" bIns="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latin typeface="Segoe UI Semibold" panose="020B0402040204020203" pitchFamily="34" charset="0"/>
                <a:cs typeface="Segoe UI Semibold" panose="020B0402040204020203" pitchFamily="34" charset="0"/>
              </a:rPr>
              <a:t>Organization and culture</a:t>
            </a:r>
          </a:p>
        </p:txBody>
      </p:sp>
      <p:sp>
        <p:nvSpPr>
          <p:cNvPr id="48" name="TextBox 47">
            <a:extLst>
              <a:ext uri="{FF2B5EF4-FFF2-40B4-BE49-F238E27FC236}">
                <a16:creationId xmlns:a16="http://schemas.microsoft.com/office/drawing/2014/main" id="{41004D71-2498-2A57-1A71-90C780339271}"/>
              </a:ext>
            </a:extLst>
          </p:cNvPr>
          <p:cNvSpPr txBox="1"/>
          <p:nvPr/>
        </p:nvSpPr>
        <p:spPr>
          <a:xfrm>
            <a:off x="683391" y="3910219"/>
            <a:ext cx="1900650" cy="1446550"/>
          </a:xfrm>
          <a:prstGeom prst="rect">
            <a:avLst/>
          </a:prstGeom>
          <a:noFill/>
        </p:spPr>
        <p:txBody>
          <a:bodyPr wrap="square" lIns="0" tIns="0" rIns="0" bIns="0" rtlCol="0" anchor="t">
            <a:spAutoFit/>
          </a:bodyPr>
          <a:lstStyle/>
          <a:p>
            <a:pPr algn="ctr">
              <a:spcBef>
                <a:spcPts val="600"/>
              </a:spcBef>
              <a:spcAft>
                <a:spcPts val="600"/>
              </a:spcAft>
              <a:defRPr/>
            </a:pPr>
            <a:r>
              <a:rPr lang="en-US" sz="1400">
                <a:solidFill>
                  <a:prstClr val="black"/>
                </a:solidFill>
                <a:latin typeface="Segoe UI"/>
              </a:rPr>
              <a:t>Do you have an operating model to enable the adoption and use of AI?</a:t>
            </a:r>
          </a:p>
          <a:p>
            <a:pPr algn="ctr">
              <a:spcBef>
                <a:spcPts val="600"/>
              </a:spcBef>
              <a:spcAft>
                <a:spcPts val="600"/>
              </a:spcAft>
              <a:defRPr/>
            </a:pPr>
            <a:r>
              <a:rPr lang="en-US" sz="1400">
                <a:solidFill>
                  <a:prstClr val="black"/>
                </a:solidFill>
                <a:latin typeface="Segoe UI"/>
              </a:rPr>
              <a:t>Do you have top-down support?</a:t>
            </a:r>
          </a:p>
        </p:txBody>
      </p:sp>
      <p:sp>
        <p:nvSpPr>
          <p:cNvPr id="9" name="Rectangle: Rounded Corners 8">
            <a:extLst>
              <a:ext uri="{FF2B5EF4-FFF2-40B4-BE49-F238E27FC236}">
                <a16:creationId xmlns:a16="http://schemas.microsoft.com/office/drawing/2014/main" id="{A3FAE78E-49AC-3783-977F-DA368F990BD0}"/>
              </a:ext>
              <a:ext uri="{C183D7F6-B498-43B3-948B-1728B52AA6E4}">
                <adec:decorative xmlns:adec="http://schemas.microsoft.com/office/drawing/2017/decorative" val="1"/>
              </a:ext>
            </a:extLst>
          </p:cNvPr>
          <p:cNvSpPr>
            <a:spLocks/>
          </p:cNvSpPr>
          <p:nvPr/>
        </p:nvSpPr>
        <p:spPr bwMode="auto">
          <a:xfrm>
            <a:off x="2812653" y="3497206"/>
            <a:ext cx="2104410" cy="2391359"/>
          </a:xfrm>
          <a:prstGeom prst="roundRect">
            <a:avLst>
              <a:gd name="adj" fmla="val 5089"/>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IN" sz="1050" err="1">
              <a:solidFill>
                <a:prstClr val="black"/>
              </a:solidFill>
              <a:latin typeface="Segoe UI"/>
            </a:endParaRPr>
          </a:p>
        </p:txBody>
      </p:sp>
      <p:sp>
        <p:nvSpPr>
          <p:cNvPr id="4" name="Freeform: Shape 3">
            <a:extLst>
              <a:ext uri="{FF2B5EF4-FFF2-40B4-BE49-F238E27FC236}">
                <a16:creationId xmlns:a16="http://schemas.microsoft.com/office/drawing/2014/main" id="{048BBE9A-5211-958D-9C26-658B8EE7A2A7}"/>
              </a:ext>
              <a:ext uri="{C183D7F6-B498-43B3-948B-1728B52AA6E4}">
                <adec:decorative xmlns:adec="http://schemas.microsoft.com/office/drawing/2017/decorative" val="1"/>
              </a:ext>
            </a:extLst>
          </p:cNvPr>
          <p:cNvSpPr>
            <a:spLocks noChangeAspect="1"/>
          </p:cNvSpPr>
          <p:nvPr/>
        </p:nvSpPr>
        <p:spPr>
          <a:xfrm>
            <a:off x="3732007" y="2172445"/>
            <a:ext cx="291532" cy="291500"/>
          </a:xfrm>
          <a:custGeom>
            <a:avLst/>
            <a:gdLst>
              <a:gd name="connsiteX0" fmla="*/ 125635 w 765566"/>
              <a:gd name="connsiteY0" fmla="*/ 561137 h 765489"/>
              <a:gd name="connsiteX1" fmla="*/ 47149 w 765566"/>
              <a:gd name="connsiteY1" fmla="*/ 639718 h 765489"/>
              <a:gd name="connsiteX2" fmla="*/ 125635 w 765566"/>
              <a:gd name="connsiteY2" fmla="*/ 718299 h 765489"/>
              <a:gd name="connsiteX3" fmla="*/ 204216 w 765566"/>
              <a:gd name="connsiteY3" fmla="*/ 639718 h 765489"/>
              <a:gd name="connsiteX4" fmla="*/ 125635 w 765566"/>
              <a:gd name="connsiteY4" fmla="*/ 561137 h 765489"/>
              <a:gd name="connsiteX5" fmla="*/ 482977 w 765566"/>
              <a:gd name="connsiteY5" fmla="*/ 451741 h 765489"/>
              <a:gd name="connsiteX6" fmla="*/ 505491 w 765566"/>
              <a:gd name="connsiteY6" fmla="*/ 458266 h 765489"/>
              <a:gd name="connsiteX7" fmla="*/ 509302 w 765566"/>
              <a:gd name="connsiteY7" fmla="*/ 461504 h 765489"/>
              <a:gd name="connsiteX8" fmla="*/ 608838 w 765566"/>
              <a:gd name="connsiteY8" fmla="*/ 561041 h 765489"/>
              <a:gd name="connsiteX9" fmla="*/ 708374 w 765566"/>
              <a:gd name="connsiteY9" fmla="*/ 461599 h 765489"/>
              <a:gd name="connsiteX10" fmla="*/ 752094 w 765566"/>
              <a:gd name="connsiteY10" fmla="*/ 458361 h 765489"/>
              <a:gd name="connsiteX11" fmla="*/ 751903 w 765566"/>
              <a:gd name="connsiteY11" fmla="*/ 458171 h 765489"/>
              <a:gd name="connsiteX12" fmla="*/ 755713 w 765566"/>
              <a:gd name="connsiteY12" fmla="*/ 461409 h 765489"/>
              <a:gd name="connsiteX13" fmla="*/ 758952 w 765566"/>
              <a:gd name="connsiteY13" fmla="*/ 505224 h 765489"/>
              <a:gd name="connsiteX14" fmla="*/ 755713 w 765566"/>
              <a:gd name="connsiteY14" fmla="*/ 509034 h 765489"/>
              <a:gd name="connsiteX15" fmla="*/ 656177 w 765566"/>
              <a:gd name="connsiteY15" fmla="*/ 608570 h 765489"/>
              <a:gd name="connsiteX16" fmla="*/ 755713 w 765566"/>
              <a:gd name="connsiteY16" fmla="*/ 708107 h 765489"/>
              <a:gd name="connsiteX17" fmla="*/ 758952 w 765566"/>
              <a:gd name="connsiteY17" fmla="*/ 751826 h 765489"/>
              <a:gd name="connsiteX18" fmla="*/ 755713 w 765566"/>
              <a:gd name="connsiteY18" fmla="*/ 755636 h 765489"/>
              <a:gd name="connsiteX19" fmla="*/ 711898 w 765566"/>
              <a:gd name="connsiteY19" fmla="*/ 758875 h 765489"/>
              <a:gd name="connsiteX20" fmla="*/ 708088 w 765566"/>
              <a:gd name="connsiteY20" fmla="*/ 755636 h 765489"/>
              <a:gd name="connsiteX21" fmla="*/ 608552 w 765566"/>
              <a:gd name="connsiteY21" fmla="*/ 656100 h 765489"/>
              <a:gd name="connsiteX22" fmla="*/ 509111 w 765566"/>
              <a:gd name="connsiteY22" fmla="*/ 755636 h 765489"/>
              <a:gd name="connsiteX23" fmla="*/ 465391 w 765566"/>
              <a:gd name="connsiteY23" fmla="*/ 758875 h 765489"/>
              <a:gd name="connsiteX24" fmla="*/ 461581 w 765566"/>
              <a:gd name="connsiteY24" fmla="*/ 755636 h 765489"/>
              <a:gd name="connsiteX25" fmla="*/ 458343 w 765566"/>
              <a:gd name="connsiteY25" fmla="*/ 711821 h 765489"/>
              <a:gd name="connsiteX26" fmla="*/ 461581 w 765566"/>
              <a:gd name="connsiteY26" fmla="*/ 708011 h 765489"/>
              <a:gd name="connsiteX27" fmla="*/ 561118 w 765566"/>
              <a:gd name="connsiteY27" fmla="*/ 608475 h 765489"/>
              <a:gd name="connsiteX28" fmla="*/ 461677 w 765566"/>
              <a:gd name="connsiteY28" fmla="*/ 509034 h 765489"/>
              <a:gd name="connsiteX29" fmla="*/ 458438 w 765566"/>
              <a:gd name="connsiteY29" fmla="*/ 465314 h 765489"/>
              <a:gd name="connsiteX30" fmla="*/ 461677 w 765566"/>
              <a:gd name="connsiteY30" fmla="*/ 461504 h 765489"/>
              <a:gd name="connsiteX31" fmla="*/ 482977 w 765566"/>
              <a:gd name="connsiteY31" fmla="*/ 451741 h 765489"/>
              <a:gd name="connsiteX32" fmla="*/ 31301 w 765566"/>
              <a:gd name="connsiteY32" fmla="*/ 161 h 765489"/>
              <a:gd name="connsiteX33" fmla="*/ 53816 w 765566"/>
              <a:gd name="connsiteY33" fmla="*/ 6686 h 765489"/>
              <a:gd name="connsiteX34" fmla="*/ 57625 w 765566"/>
              <a:gd name="connsiteY34" fmla="*/ 9924 h 765489"/>
              <a:gd name="connsiteX35" fmla="*/ 157162 w 765566"/>
              <a:gd name="connsiteY35" fmla="*/ 109461 h 765489"/>
              <a:gd name="connsiteX36" fmla="*/ 256698 w 765566"/>
              <a:gd name="connsiteY36" fmla="*/ 10019 h 765489"/>
              <a:gd name="connsiteX37" fmla="*/ 300418 w 765566"/>
              <a:gd name="connsiteY37" fmla="*/ 6781 h 765489"/>
              <a:gd name="connsiteX38" fmla="*/ 300227 w 765566"/>
              <a:gd name="connsiteY38" fmla="*/ 6591 h 765489"/>
              <a:gd name="connsiteX39" fmla="*/ 304037 w 765566"/>
              <a:gd name="connsiteY39" fmla="*/ 9829 h 765489"/>
              <a:gd name="connsiteX40" fmla="*/ 307276 w 765566"/>
              <a:gd name="connsiteY40" fmla="*/ 53644 h 765489"/>
              <a:gd name="connsiteX41" fmla="*/ 304037 w 765566"/>
              <a:gd name="connsiteY41" fmla="*/ 57454 h 765489"/>
              <a:gd name="connsiteX42" fmla="*/ 204501 w 765566"/>
              <a:gd name="connsiteY42" fmla="*/ 156990 h 765489"/>
              <a:gd name="connsiteX43" fmla="*/ 304037 w 765566"/>
              <a:gd name="connsiteY43" fmla="*/ 256526 h 765489"/>
              <a:gd name="connsiteX44" fmla="*/ 307276 w 765566"/>
              <a:gd name="connsiteY44" fmla="*/ 300246 h 765489"/>
              <a:gd name="connsiteX45" fmla="*/ 304037 w 765566"/>
              <a:gd name="connsiteY45" fmla="*/ 304056 h 765489"/>
              <a:gd name="connsiteX46" fmla="*/ 260222 w 765566"/>
              <a:gd name="connsiteY46" fmla="*/ 307295 h 765489"/>
              <a:gd name="connsiteX47" fmla="*/ 256412 w 765566"/>
              <a:gd name="connsiteY47" fmla="*/ 304056 h 765489"/>
              <a:gd name="connsiteX48" fmla="*/ 156876 w 765566"/>
              <a:gd name="connsiteY48" fmla="*/ 204520 h 765489"/>
              <a:gd name="connsiteX49" fmla="*/ 57435 w 765566"/>
              <a:gd name="connsiteY49" fmla="*/ 304056 h 765489"/>
              <a:gd name="connsiteX50" fmla="*/ 13715 w 765566"/>
              <a:gd name="connsiteY50" fmla="*/ 307295 h 765489"/>
              <a:gd name="connsiteX51" fmla="*/ 9905 w 765566"/>
              <a:gd name="connsiteY51" fmla="*/ 304056 h 765489"/>
              <a:gd name="connsiteX52" fmla="*/ 6667 w 765566"/>
              <a:gd name="connsiteY52" fmla="*/ 260241 h 765489"/>
              <a:gd name="connsiteX53" fmla="*/ 9905 w 765566"/>
              <a:gd name="connsiteY53" fmla="*/ 256431 h 765489"/>
              <a:gd name="connsiteX54" fmla="*/ 109442 w 765566"/>
              <a:gd name="connsiteY54" fmla="*/ 156895 h 765489"/>
              <a:gd name="connsiteX55" fmla="*/ 10000 w 765566"/>
              <a:gd name="connsiteY55" fmla="*/ 57454 h 765489"/>
              <a:gd name="connsiteX56" fmla="*/ 6762 w 765566"/>
              <a:gd name="connsiteY56" fmla="*/ 13734 h 765489"/>
              <a:gd name="connsiteX57" fmla="*/ 10000 w 765566"/>
              <a:gd name="connsiteY57" fmla="*/ 9924 h 765489"/>
              <a:gd name="connsiteX58" fmla="*/ 31301 w 765566"/>
              <a:gd name="connsiteY58" fmla="*/ 161 h 765489"/>
              <a:gd name="connsiteX59" fmla="*/ 620935 w 765566"/>
              <a:gd name="connsiteY59" fmla="*/ 18 h 765489"/>
              <a:gd name="connsiteX60" fmla="*/ 735140 w 765566"/>
              <a:gd name="connsiteY60" fmla="*/ 18 h 765489"/>
              <a:gd name="connsiteX61" fmla="*/ 765429 w 765566"/>
              <a:gd name="connsiteY61" fmla="*/ 30308 h 765489"/>
              <a:gd name="connsiteX62" fmla="*/ 765429 w 765566"/>
              <a:gd name="connsiteY62" fmla="*/ 144512 h 765489"/>
              <a:gd name="connsiteX63" fmla="*/ 765429 w 765566"/>
              <a:gd name="connsiteY63" fmla="*/ 146608 h 765489"/>
              <a:gd name="connsiteX64" fmla="*/ 734092 w 765566"/>
              <a:gd name="connsiteY64" fmla="*/ 175754 h 765489"/>
              <a:gd name="connsiteX65" fmla="*/ 704945 w 765566"/>
              <a:gd name="connsiteY65" fmla="*/ 144417 h 765489"/>
              <a:gd name="connsiteX66" fmla="*/ 704945 w 765566"/>
              <a:gd name="connsiteY66" fmla="*/ 103269 h 765489"/>
              <a:gd name="connsiteX67" fmla="*/ 231802 w 765566"/>
              <a:gd name="connsiteY67" fmla="*/ 576413 h 765489"/>
              <a:gd name="connsiteX68" fmla="*/ 241498 w 765566"/>
              <a:gd name="connsiteY68" fmla="*/ 590794 h 765489"/>
              <a:gd name="connsiteX69" fmla="*/ 251365 w 765566"/>
              <a:gd name="connsiteY69" fmla="*/ 639718 h 765489"/>
              <a:gd name="connsiteX70" fmla="*/ 125635 w 765566"/>
              <a:gd name="connsiteY70" fmla="*/ 765448 h 765489"/>
              <a:gd name="connsiteX71" fmla="*/ 0 w 765566"/>
              <a:gd name="connsiteY71" fmla="*/ 639718 h 765489"/>
              <a:gd name="connsiteX72" fmla="*/ 125635 w 765566"/>
              <a:gd name="connsiteY72" fmla="*/ 514083 h 765489"/>
              <a:gd name="connsiteX73" fmla="*/ 174614 w 765566"/>
              <a:gd name="connsiteY73" fmla="*/ 523949 h 765489"/>
              <a:gd name="connsiteX74" fmla="*/ 188912 w 765566"/>
              <a:gd name="connsiteY74" fmla="*/ 533578 h 765489"/>
              <a:gd name="connsiteX75" fmla="*/ 661988 w 765566"/>
              <a:gd name="connsiteY75" fmla="*/ 60502 h 765489"/>
              <a:gd name="connsiteX76" fmla="*/ 620840 w 765566"/>
              <a:gd name="connsiteY76" fmla="*/ 60502 h 765489"/>
              <a:gd name="connsiteX77" fmla="*/ 618744 w 765566"/>
              <a:gd name="connsiteY77" fmla="*/ 60502 h 765489"/>
              <a:gd name="connsiteX78" fmla="*/ 589598 w 765566"/>
              <a:gd name="connsiteY78" fmla="*/ 29165 h 765489"/>
              <a:gd name="connsiteX79" fmla="*/ 620935 w 765566"/>
              <a:gd name="connsiteY79" fmla="*/ 18 h 765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765566" h="765489">
                <a:moveTo>
                  <a:pt x="125635" y="561137"/>
                </a:moveTo>
                <a:cubicBezTo>
                  <a:pt x="82296" y="561137"/>
                  <a:pt x="47149" y="596284"/>
                  <a:pt x="47149" y="639718"/>
                </a:cubicBezTo>
                <a:cubicBezTo>
                  <a:pt x="47149" y="683152"/>
                  <a:pt x="82391" y="718299"/>
                  <a:pt x="125635" y="718299"/>
                </a:cubicBezTo>
                <a:cubicBezTo>
                  <a:pt x="169069" y="718299"/>
                  <a:pt x="204216" y="683152"/>
                  <a:pt x="204216" y="639718"/>
                </a:cubicBezTo>
                <a:cubicBezTo>
                  <a:pt x="204216" y="596284"/>
                  <a:pt x="168974" y="561137"/>
                  <a:pt x="125635" y="561137"/>
                </a:cubicBezTo>
                <a:close/>
                <a:moveTo>
                  <a:pt x="482977" y="451741"/>
                </a:moveTo>
                <a:cubicBezTo>
                  <a:pt x="490775" y="451169"/>
                  <a:pt x="498776" y="453313"/>
                  <a:pt x="505491" y="458266"/>
                </a:cubicBezTo>
                <a:lnTo>
                  <a:pt x="509302" y="461504"/>
                </a:lnTo>
                <a:lnTo>
                  <a:pt x="608838" y="561041"/>
                </a:lnTo>
                <a:lnTo>
                  <a:pt x="708374" y="461599"/>
                </a:lnTo>
                <a:cubicBezTo>
                  <a:pt x="720185" y="449789"/>
                  <a:pt x="738759" y="448455"/>
                  <a:pt x="752094" y="458361"/>
                </a:cubicBezTo>
                <a:lnTo>
                  <a:pt x="751903" y="458171"/>
                </a:lnTo>
                <a:lnTo>
                  <a:pt x="755713" y="461409"/>
                </a:lnTo>
                <a:cubicBezTo>
                  <a:pt x="767524" y="473220"/>
                  <a:pt x="768858" y="491794"/>
                  <a:pt x="758952" y="505224"/>
                </a:cubicBezTo>
                <a:lnTo>
                  <a:pt x="755713" y="509034"/>
                </a:lnTo>
                <a:lnTo>
                  <a:pt x="656177" y="608570"/>
                </a:lnTo>
                <a:lnTo>
                  <a:pt x="755713" y="708107"/>
                </a:lnTo>
                <a:cubicBezTo>
                  <a:pt x="767429" y="719918"/>
                  <a:pt x="768858" y="738491"/>
                  <a:pt x="758952" y="751826"/>
                </a:cubicBezTo>
                <a:lnTo>
                  <a:pt x="755713" y="755636"/>
                </a:lnTo>
                <a:cubicBezTo>
                  <a:pt x="743902" y="767447"/>
                  <a:pt x="725329" y="768781"/>
                  <a:pt x="711898" y="758875"/>
                </a:cubicBezTo>
                <a:lnTo>
                  <a:pt x="708088" y="755636"/>
                </a:lnTo>
                <a:lnTo>
                  <a:pt x="608552" y="656100"/>
                </a:lnTo>
                <a:lnTo>
                  <a:pt x="509111" y="755636"/>
                </a:lnTo>
                <a:cubicBezTo>
                  <a:pt x="497300" y="767352"/>
                  <a:pt x="478726" y="768781"/>
                  <a:pt x="465391" y="758875"/>
                </a:cubicBezTo>
                <a:lnTo>
                  <a:pt x="461581" y="755636"/>
                </a:lnTo>
                <a:cubicBezTo>
                  <a:pt x="449770" y="743825"/>
                  <a:pt x="448437" y="725252"/>
                  <a:pt x="458343" y="711821"/>
                </a:cubicBezTo>
                <a:lnTo>
                  <a:pt x="461581" y="708011"/>
                </a:lnTo>
                <a:lnTo>
                  <a:pt x="561118" y="608475"/>
                </a:lnTo>
                <a:lnTo>
                  <a:pt x="461677" y="509034"/>
                </a:lnTo>
                <a:cubicBezTo>
                  <a:pt x="449865" y="497223"/>
                  <a:pt x="448532" y="478649"/>
                  <a:pt x="458438" y="465314"/>
                </a:cubicBezTo>
                <a:lnTo>
                  <a:pt x="461677" y="461504"/>
                </a:lnTo>
                <a:cubicBezTo>
                  <a:pt x="467582" y="455599"/>
                  <a:pt x="475178" y="452313"/>
                  <a:pt x="482977" y="451741"/>
                </a:cubicBezTo>
                <a:close/>
                <a:moveTo>
                  <a:pt x="31301" y="161"/>
                </a:moveTo>
                <a:cubicBezTo>
                  <a:pt x="39099" y="-410"/>
                  <a:pt x="47100" y="1733"/>
                  <a:pt x="53816" y="6686"/>
                </a:cubicBezTo>
                <a:lnTo>
                  <a:pt x="57625" y="9924"/>
                </a:lnTo>
                <a:lnTo>
                  <a:pt x="157162" y="109461"/>
                </a:lnTo>
                <a:lnTo>
                  <a:pt x="256698" y="10019"/>
                </a:lnTo>
                <a:cubicBezTo>
                  <a:pt x="268509" y="-1791"/>
                  <a:pt x="287083" y="-3125"/>
                  <a:pt x="300418" y="6781"/>
                </a:cubicBezTo>
                <a:lnTo>
                  <a:pt x="300227" y="6591"/>
                </a:lnTo>
                <a:lnTo>
                  <a:pt x="304037" y="9829"/>
                </a:lnTo>
                <a:cubicBezTo>
                  <a:pt x="315848" y="21640"/>
                  <a:pt x="317182" y="40214"/>
                  <a:pt x="307276" y="53644"/>
                </a:cubicBezTo>
                <a:lnTo>
                  <a:pt x="304037" y="57454"/>
                </a:lnTo>
                <a:lnTo>
                  <a:pt x="204501" y="156990"/>
                </a:lnTo>
                <a:lnTo>
                  <a:pt x="304037" y="256526"/>
                </a:lnTo>
                <a:cubicBezTo>
                  <a:pt x="315753" y="268338"/>
                  <a:pt x="317182" y="286911"/>
                  <a:pt x="307276" y="300246"/>
                </a:cubicBezTo>
                <a:lnTo>
                  <a:pt x="304037" y="304056"/>
                </a:lnTo>
                <a:cubicBezTo>
                  <a:pt x="292226" y="315867"/>
                  <a:pt x="273652" y="317201"/>
                  <a:pt x="260222" y="307295"/>
                </a:cubicBezTo>
                <a:lnTo>
                  <a:pt x="256412" y="304056"/>
                </a:lnTo>
                <a:lnTo>
                  <a:pt x="156876" y="204520"/>
                </a:lnTo>
                <a:lnTo>
                  <a:pt x="57435" y="304056"/>
                </a:lnTo>
                <a:cubicBezTo>
                  <a:pt x="45624" y="315772"/>
                  <a:pt x="27050" y="317201"/>
                  <a:pt x="13715" y="307295"/>
                </a:cubicBezTo>
                <a:lnTo>
                  <a:pt x="9905" y="304056"/>
                </a:lnTo>
                <a:cubicBezTo>
                  <a:pt x="-1906" y="292245"/>
                  <a:pt x="-3239" y="273672"/>
                  <a:pt x="6667" y="260241"/>
                </a:cubicBezTo>
                <a:lnTo>
                  <a:pt x="9905" y="256431"/>
                </a:lnTo>
                <a:lnTo>
                  <a:pt x="109442" y="156895"/>
                </a:lnTo>
                <a:lnTo>
                  <a:pt x="10000" y="57454"/>
                </a:lnTo>
                <a:cubicBezTo>
                  <a:pt x="-1810" y="45643"/>
                  <a:pt x="-3144" y="27069"/>
                  <a:pt x="6762" y="13734"/>
                </a:cubicBezTo>
                <a:lnTo>
                  <a:pt x="10000" y="9924"/>
                </a:lnTo>
                <a:cubicBezTo>
                  <a:pt x="15906" y="4018"/>
                  <a:pt x="23502" y="732"/>
                  <a:pt x="31301" y="161"/>
                </a:cubicBezTo>
                <a:close/>
                <a:moveTo>
                  <a:pt x="620935" y="18"/>
                </a:moveTo>
                <a:lnTo>
                  <a:pt x="735140" y="18"/>
                </a:lnTo>
                <a:cubicBezTo>
                  <a:pt x="751904" y="18"/>
                  <a:pt x="765429" y="13639"/>
                  <a:pt x="765429" y="30308"/>
                </a:cubicBezTo>
                <a:lnTo>
                  <a:pt x="765429" y="144512"/>
                </a:lnTo>
                <a:cubicBezTo>
                  <a:pt x="765429" y="145179"/>
                  <a:pt x="765429" y="145941"/>
                  <a:pt x="765429" y="146608"/>
                </a:cubicBezTo>
                <a:cubicBezTo>
                  <a:pt x="764858" y="163277"/>
                  <a:pt x="750761" y="176326"/>
                  <a:pt x="734092" y="175754"/>
                </a:cubicBezTo>
                <a:cubicBezTo>
                  <a:pt x="717423" y="175183"/>
                  <a:pt x="704374" y="161086"/>
                  <a:pt x="704945" y="144417"/>
                </a:cubicBezTo>
                <a:lnTo>
                  <a:pt x="704945" y="103269"/>
                </a:lnTo>
                <a:lnTo>
                  <a:pt x="231802" y="576413"/>
                </a:lnTo>
                <a:lnTo>
                  <a:pt x="241498" y="590794"/>
                </a:lnTo>
                <a:cubicBezTo>
                  <a:pt x="247853" y="605827"/>
                  <a:pt x="251365" y="622359"/>
                  <a:pt x="251365" y="639718"/>
                </a:cubicBezTo>
                <a:cubicBezTo>
                  <a:pt x="251365" y="709155"/>
                  <a:pt x="195072" y="765448"/>
                  <a:pt x="125635" y="765448"/>
                </a:cubicBezTo>
                <a:cubicBezTo>
                  <a:pt x="56198" y="765448"/>
                  <a:pt x="0" y="709155"/>
                  <a:pt x="0" y="639718"/>
                </a:cubicBezTo>
                <a:cubicBezTo>
                  <a:pt x="0" y="570280"/>
                  <a:pt x="56293" y="514083"/>
                  <a:pt x="125635" y="514083"/>
                </a:cubicBezTo>
                <a:cubicBezTo>
                  <a:pt x="143018" y="514083"/>
                  <a:pt x="159567" y="517596"/>
                  <a:pt x="174614" y="523949"/>
                </a:cubicBezTo>
                <a:lnTo>
                  <a:pt x="188912" y="533578"/>
                </a:lnTo>
                <a:lnTo>
                  <a:pt x="661988" y="60502"/>
                </a:lnTo>
                <a:lnTo>
                  <a:pt x="620840" y="60502"/>
                </a:lnTo>
                <a:cubicBezTo>
                  <a:pt x="620173" y="60502"/>
                  <a:pt x="619411" y="60502"/>
                  <a:pt x="618744" y="60502"/>
                </a:cubicBezTo>
                <a:cubicBezTo>
                  <a:pt x="602076" y="59930"/>
                  <a:pt x="589026" y="45833"/>
                  <a:pt x="589598" y="29165"/>
                </a:cubicBezTo>
                <a:cubicBezTo>
                  <a:pt x="590169" y="12496"/>
                  <a:pt x="604266" y="-553"/>
                  <a:pt x="620935" y="18"/>
                </a:cubicBezTo>
                <a:close/>
              </a:path>
            </a:pathLst>
          </a:custGeom>
          <a:gradFill flip="none" rotWithShape="1">
            <a:gsLst>
              <a:gs pos="52000">
                <a:srgbClr val="818EFF"/>
              </a:gs>
              <a:gs pos="97000">
                <a:srgbClr val="D660FF"/>
              </a:gs>
              <a:gs pos="3000">
                <a:srgbClr val="2DB4FF"/>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sp>
        <p:nvSpPr>
          <p:cNvPr id="20" name="TextBox 19">
            <a:extLst>
              <a:ext uri="{FF2B5EF4-FFF2-40B4-BE49-F238E27FC236}">
                <a16:creationId xmlns:a16="http://schemas.microsoft.com/office/drawing/2014/main" id="{9D764CD4-2C3E-3807-FD6A-5038D4432D6A}"/>
              </a:ext>
            </a:extLst>
          </p:cNvPr>
          <p:cNvSpPr txBox="1"/>
          <p:nvPr/>
        </p:nvSpPr>
        <p:spPr>
          <a:xfrm>
            <a:off x="3017762" y="2730301"/>
            <a:ext cx="1694193" cy="553998"/>
          </a:xfrm>
          <a:prstGeom prst="rect">
            <a:avLst/>
          </a:prstGeom>
          <a:noFill/>
        </p:spPr>
        <p:txBody>
          <a:bodyPr wrap="square" lIns="0" tIns="0" rIns="0" bIns="0" anchor="t">
            <a:spAutoFit/>
          </a:bodyPr>
          <a:lstStyle>
            <a:defPPr>
              <a:defRPr lang="en-US"/>
            </a:defPPr>
            <a:lvl1pPr marR="0" lvl="0" indent="0" algn="ctr" fontAlgn="auto">
              <a:lnSpc>
                <a:spcPct val="100000"/>
              </a:lnSpc>
              <a:spcBef>
                <a:spcPts val="0"/>
              </a:spcBef>
              <a:spcAft>
                <a:spcPts val="0"/>
              </a:spcAft>
              <a:buClrTx/>
              <a:buSzTx/>
              <a:buFontTx/>
              <a:buNone/>
              <a:tabLst/>
              <a:defRPr b="1">
                <a:latin typeface="Segoe UI Semibold" panose="020B0402040204020203" pitchFamily="34" charset="0"/>
                <a:cs typeface="Segoe UI Semibold" panose="020B0402040204020203" pitchFamily="34" charset="0"/>
              </a:defRPr>
            </a:lvl1pPr>
          </a:lstStyle>
          <a:p>
            <a:r>
              <a:rPr lang="en-US"/>
              <a:t>Business strategy</a:t>
            </a:r>
          </a:p>
        </p:txBody>
      </p:sp>
      <p:sp>
        <p:nvSpPr>
          <p:cNvPr id="14" name="TextBox 13">
            <a:extLst>
              <a:ext uri="{FF2B5EF4-FFF2-40B4-BE49-F238E27FC236}">
                <a16:creationId xmlns:a16="http://schemas.microsoft.com/office/drawing/2014/main" id="{D50DE91B-91D6-96AF-9EA0-F2487217AA0F}"/>
              </a:ext>
            </a:extLst>
          </p:cNvPr>
          <p:cNvSpPr txBox="1"/>
          <p:nvPr/>
        </p:nvSpPr>
        <p:spPr>
          <a:xfrm>
            <a:off x="3032128" y="3910219"/>
            <a:ext cx="1665461" cy="1446550"/>
          </a:xfrm>
          <a:prstGeom prst="rect">
            <a:avLst/>
          </a:prstGeom>
          <a:noFill/>
        </p:spPr>
        <p:txBody>
          <a:bodyPr wrap="square" lIns="0" tIns="0" rIns="0" bIns="0" rtlCol="0" anchor="t">
            <a:spAutoFit/>
          </a:bodyPr>
          <a:lstStyle/>
          <a:p>
            <a:pPr algn="ctr">
              <a:spcBef>
                <a:spcPts val="600"/>
              </a:spcBef>
              <a:spcAft>
                <a:spcPts val="600"/>
              </a:spcAft>
              <a:defRPr/>
            </a:pPr>
            <a:r>
              <a:rPr lang="en-US" sz="1400">
                <a:solidFill>
                  <a:prstClr val="black"/>
                </a:solidFill>
                <a:latin typeface="Segoe UI"/>
              </a:rPr>
              <a:t>What business outcomes are you driving?</a:t>
            </a:r>
          </a:p>
          <a:p>
            <a:pPr marR="0" lvl="0" algn="ctr" fontAlgn="auto">
              <a:lnSpc>
                <a:spcPct val="100000"/>
              </a:lnSpc>
              <a:spcBef>
                <a:spcPts val="600"/>
              </a:spcBef>
              <a:spcAft>
                <a:spcPts val="600"/>
              </a:spcAft>
              <a:buClrTx/>
              <a:buSzTx/>
              <a:tabLst/>
              <a:defRPr/>
            </a:pPr>
            <a:r>
              <a:rPr lang="en-US" sz="1400">
                <a:solidFill>
                  <a:prstClr val="black"/>
                </a:solidFill>
                <a:latin typeface="Segoe UI"/>
              </a:rPr>
              <a:t>How can AI help you achieve those outcomes?</a:t>
            </a:r>
          </a:p>
        </p:txBody>
      </p:sp>
      <p:sp>
        <p:nvSpPr>
          <p:cNvPr id="10" name="Rectangle: Rounded Corners 9">
            <a:extLst>
              <a:ext uri="{FF2B5EF4-FFF2-40B4-BE49-F238E27FC236}">
                <a16:creationId xmlns:a16="http://schemas.microsoft.com/office/drawing/2014/main" id="{8B4026F3-DB3E-5693-EB11-446AF4B84627}"/>
              </a:ext>
              <a:ext uri="{C183D7F6-B498-43B3-948B-1728B52AA6E4}">
                <adec:decorative xmlns:adec="http://schemas.microsoft.com/office/drawing/2017/decorative" val="1"/>
              </a:ext>
            </a:extLst>
          </p:cNvPr>
          <p:cNvSpPr>
            <a:spLocks/>
          </p:cNvSpPr>
          <p:nvPr/>
        </p:nvSpPr>
        <p:spPr bwMode="auto">
          <a:xfrm>
            <a:off x="5043795" y="3497206"/>
            <a:ext cx="2104410" cy="2391359"/>
          </a:xfrm>
          <a:prstGeom prst="roundRect">
            <a:avLst>
              <a:gd name="adj" fmla="val 5089"/>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IN" sz="1050" err="1">
              <a:solidFill>
                <a:prstClr val="black"/>
              </a:solidFill>
              <a:latin typeface="Segoe UI"/>
            </a:endParaRPr>
          </a:p>
        </p:txBody>
      </p:sp>
      <p:sp>
        <p:nvSpPr>
          <p:cNvPr id="5" name="Graphic 9">
            <a:extLst>
              <a:ext uri="{FF2B5EF4-FFF2-40B4-BE49-F238E27FC236}">
                <a16:creationId xmlns:a16="http://schemas.microsoft.com/office/drawing/2014/main" id="{2FA4FCC1-1AE3-D34E-0E3C-864FA9AC39A6}"/>
              </a:ext>
              <a:ext uri="{C183D7F6-B498-43B3-948B-1728B52AA6E4}">
                <adec:decorative xmlns:adec="http://schemas.microsoft.com/office/drawing/2017/decorative" val="1"/>
              </a:ext>
            </a:extLst>
          </p:cNvPr>
          <p:cNvSpPr>
            <a:spLocks/>
          </p:cNvSpPr>
          <p:nvPr/>
        </p:nvSpPr>
        <p:spPr>
          <a:xfrm>
            <a:off x="5954147" y="2163401"/>
            <a:ext cx="309536" cy="309589"/>
          </a:xfrm>
          <a:custGeom>
            <a:avLst/>
            <a:gdLst>
              <a:gd name="connsiteX0" fmla="*/ 77534 w 190500"/>
              <a:gd name="connsiteY0" fmla="*/ 0 h 190404"/>
              <a:gd name="connsiteX1" fmla="*/ 88106 w 190500"/>
              <a:gd name="connsiteY1" fmla="*/ 13440 h 190404"/>
              <a:gd name="connsiteX2" fmla="*/ 88106 w 190500"/>
              <a:gd name="connsiteY2" fmla="*/ 54712 h 190404"/>
              <a:gd name="connsiteX3" fmla="*/ 79581 w 190500"/>
              <a:gd name="connsiteY3" fmla="*/ 54712 h 190404"/>
              <a:gd name="connsiteX4" fmla="*/ 54778 w 190500"/>
              <a:gd name="connsiteY4" fmla="*/ 44196 h 190404"/>
              <a:gd name="connsiteX5" fmla="*/ 44262 w 190500"/>
              <a:gd name="connsiteY5" fmla="*/ 68999 h 190404"/>
              <a:gd name="connsiteX6" fmla="*/ 69065 w 190500"/>
              <a:gd name="connsiteY6" fmla="*/ 79515 h 190404"/>
              <a:gd name="connsiteX7" fmla="*/ 79581 w 190500"/>
              <a:gd name="connsiteY7" fmla="*/ 68999 h 190404"/>
              <a:gd name="connsiteX8" fmla="*/ 88106 w 190500"/>
              <a:gd name="connsiteY8" fmla="*/ 68999 h 190404"/>
              <a:gd name="connsiteX9" fmla="*/ 88106 w 190500"/>
              <a:gd name="connsiteY9" fmla="*/ 172803 h 190404"/>
              <a:gd name="connsiteX10" fmla="*/ 80648 w 190500"/>
              <a:gd name="connsiteY10" fmla="*/ 186709 h 190404"/>
              <a:gd name="connsiteX11" fmla="*/ 65789 w 190500"/>
              <a:gd name="connsiteY11" fmla="*/ 190405 h 190404"/>
              <a:gd name="connsiteX12" fmla="*/ 33823 w 190500"/>
              <a:gd name="connsiteY12" fmla="*/ 174517 h 190404"/>
              <a:gd name="connsiteX13" fmla="*/ 24108 w 190500"/>
              <a:gd name="connsiteY13" fmla="*/ 154162 h 190404"/>
              <a:gd name="connsiteX14" fmla="*/ 12021 w 190500"/>
              <a:gd name="connsiteY14" fmla="*/ 147590 h 190404"/>
              <a:gd name="connsiteX15" fmla="*/ 0 w 190500"/>
              <a:gd name="connsiteY15" fmla="*/ 118681 h 190404"/>
              <a:gd name="connsiteX16" fmla="*/ 1810 w 190500"/>
              <a:gd name="connsiteY16" fmla="*/ 99955 h 190404"/>
              <a:gd name="connsiteX17" fmla="*/ 41910 w 190500"/>
              <a:gd name="connsiteY17" fmla="*/ 99955 h 190404"/>
              <a:gd name="connsiteX18" fmla="*/ 54626 w 190500"/>
              <a:gd name="connsiteY18" fmla="*/ 110919 h 190404"/>
              <a:gd name="connsiteX19" fmla="*/ 44305 w 190500"/>
              <a:gd name="connsiteY19" fmla="*/ 135805 h 190404"/>
              <a:gd name="connsiteX20" fmla="*/ 69191 w 190500"/>
              <a:gd name="connsiteY20" fmla="*/ 146125 h 190404"/>
              <a:gd name="connsiteX21" fmla="*/ 79512 w 190500"/>
              <a:gd name="connsiteY21" fmla="*/ 121239 h 190404"/>
              <a:gd name="connsiteX22" fmla="*/ 68980 w 190500"/>
              <a:gd name="connsiteY22" fmla="*/ 110833 h 190404"/>
              <a:gd name="connsiteX23" fmla="*/ 41910 w 190500"/>
              <a:gd name="connsiteY23" fmla="*/ 85668 h 190404"/>
              <a:gd name="connsiteX24" fmla="*/ 9906 w 190500"/>
              <a:gd name="connsiteY24" fmla="*/ 85668 h 190404"/>
              <a:gd name="connsiteX25" fmla="*/ 14621 w 190500"/>
              <a:gd name="connsiteY25" fmla="*/ 82791 h 190404"/>
              <a:gd name="connsiteX26" fmla="*/ 12925 w 190500"/>
              <a:gd name="connsiteY26" fmla="*/ 72057 h 190404"/>
              <a:gd name="connsiteX27" fmla="*/ 15735 w 190500"/>
              <a:gd name="connsiteY27" fmla="*/ 51283 h 190404"/>
              <a:gd name="connsiteX28" fmla="*/ 25622 w 190500"/>
              <a:gd name="connsiteY28" fmla="*/ 34385 h 190404"/>
              <a:gd name="connsiteX29" fmla="*/ 36062 w 190500"/>
              <a:gd name="connsiteY29" fmla="*/ 28985 h 190404"/>
              <a:gd name="connsiteX30" fmla="*/ 48949 w 190500"/>
              <a:gd name="connsiteY30" fmla="*/ 9582 h 190404"/>
              <a:gd name="connsiteX31" fmla="*/ 77524 w 190500"/>
              <a:gd name="connsiteY31" fmla="*/ 0 h 190404"/>
              <a:gd name="connsiteX32" fmla="*/ 102394 w 190500"/>
              <a:gd name="connsiteY32" fmla="*/ 142818 h 190404"/>
              <a:gd name="connsiteX33" fmla="*/ 118110 w 190500"/>
              <a:gd name="connsiteY33" fmla="*/ 142818 h 190404"/>
              <a:gd name="connsiteX34" fmla="*/ 145256 w 190500"/>
              <a:gd name="connsiteY34" fmla="*/ 115672 h 190404"/>
              <a:gd name="connsiteX35" fmla="*/ 145256 w 190500"/>
              <a:gd name="connsiteY35" fmla="*/ 98574 h 190404"/>
              <a:gd name="connsiteX36" fmla="*/ 155772 w 190500"/>
              <a:gd name="connsiteY36" fmla="*/ 73771 h 190404"/>
              <a:gd name="connsiteX37" fmla="*/ 130969 w 190500"/>
              <a:gd name="connsiteY37" fmla="*/ 63255 h 190404"/>
              <a:gd name="connsiteX38" fmla="*/ 120453 w 190500"/>
              <a:gd name="connsiteY38" fmla="*/ 88058 h 190404"/>
              <a:gd name="connsiteX39" fmla="*/ 130969 w 190500"/>
              <a:gd name="connsiteY39" fmla="*/ 98574 h 190404"/>
              <a:gd name="connsiteX40" fmla="*/ 130969 w 190500"/>
              <a:gd name="connsiteY40" fmla="*/ 115672 h 190404"/>
              <a:gd name="connsiteX41" fmla="*/ 118110 w 190500"/>
              <a:gd name="connsiteY41" fmla="*/ 128530 h 190404"/>
              <a:gd name="connsiteX42" fmla="*/ 102394 w 190500"/>
              <a:gd name="connsiteY42" fmla="*/ 128530 h 190404"/>
              <a:gd name="connsiteX43" fmla="*/ 102394 w 190500"/>
              <a:gd name="connsiteY43" fmla="*/ 13440 h 190404"/>
              <a:gd name="connsiteX44" fmla="*/ 112967 w 190500"/>
              <a:gd name="connsiteY44" fmla="*/ 0 h 190404"/>
              <a:gd name="connsiteX45" fmla="*/ 141551 w 190500"/>
              <a:gd name="connsiteY45" fmla="*/ 9582 h 190404"/>
              <a:gd name="connsiteX46" fmla="*/ 154438 w 190500"/>
              <a:gd name="connsiteY46" fmla="*/ 28985 h 190404"/>
              <a:gd name="connsiteX47" fmla="*/ 164878 w 190500"/>
              <a:gd name="connsiteY47" fmla="*/ 34385 h 190404"/>
              <a:gd name="connsiteX48" fmla="*/ 174765 w 190500"/>
              <a:gd name="connsiteY48" fmla="*/ 51283 h 190404"/>
              <a:gd name="connsiteX49" fmla="*/ 177575 w 190500"/>
              <a:gd name="connsiteY49" fmla="*/ 72057 h 190404"/>
              <a:gd name="connsiteX50" fmla="*/ 175879 w 190500"/>
              <a:gd name="connsiteY50" fmla="*/ 82791 h 190404"/>
              <a:gd name="connsiteX51" fmla="*/ 176508 w 190500"/>
              <a:gd name="connsiteY51" fmla="*/ 83077 h 190404"/>
              <a:gd name="connsiteX52" fmla="*/ 185023 w 190500"/>
              <a:gd name="connsiteY52" fmla="*/ 90792 h 190404"/>
              <a:gd name="connsiteX53" fmla="*/ 190500 w 190500"/>
              <a:gd name="connsiteY53" fmla="*/ 118681 h 190404"/>
              <a:gd name="connsiteX54" fmla="*/ 178479 w 190500"/>
              <a:gd name="connsiteY54" fmla="*/ 147590 h 190404"/>
              <a:gd name="connsiteX55" fmla="*/ 166383 w 190500"/>
              <a:gd name="connsiteY55" fmla="*/ 154162 h 190404"/>
              <a:gd name="connsiteX56" fmla="*/ 156677 w 190500"/>
              <a:gd name="connsiteY56" fmla="*/ 174517 h 190404"/>
              <a:gd name="connsiteX57" fmla="*/ 124701 w 190500"/>
              <a:gd name="connsiteY57" fmla="*/ 190405 h 190404"/>
              <a:gd name="connsiteX58" fmla="*/ 109842 w 190500"/>
              <a:gd name="connsiteY58" fmla="*/ 186719 h 190404"/>
              <a:gd name="connsiteX59" fmla="*/ 102394 w 190500"/>
              <a:gd name="connsiteY59" fmla="*/ 172803 h 190404"/>
              <a:gd name="connsiteX60" fmla="*/ 102394 w 190500"/>
              <a:gd name="connsiteY60" fmla="*/ 142818 h 190404"/>
              <a:gd name="connsiteX61" fmla="*/ 57150 w 190500"/>
              <a:gd name="connsiteY61" fmla="*/ 61855 h 190404"/>
              <a:gd name="connsiteX62" fmla="*/ 61913 w 190500"/>
              <a:gd name="connsiteY62" fmla="*/ 57093 h 190404"/>
              <a:gd name="connsiteX63" fmla="*/ 66675 w 190500"/>
              <a:gd name="connsiteY63" fmla="*/ 61855 h 190404"/>
              <a:gd name="connsiteX64" fmla="*/ 61913 w 190500"/>
              <a:gd name="connsiteY64" fmla="*/ 66618 h 190404"/>
              <a:gd name="connsiteX65" fmla="*/ 57150 w 190500"/>
              <a:gd name="connsiteY65" fmla="*/ 61855 h 190404"/>
              <a:gd name="connsiteX66" fmla="*/ 61913 w 190500"/>
              <a:gd name="connsiteY66" fmla="*/ 123768 h 190404"/>
              <a:gd name="connsiteX67" fmla="*/ 57150 w 190500"/>
              <a:gd name="connsiteY67" fmla="*/ 128530 h 190404"/>
              <a:gd name="connsiteX68" fmla="*/ 61913 w 190500"/>
              <a:gd name="connsiteY68" fmla="*/ 133293 h 190404"/>
              <a:gd name="connsiteX69" fmla="*/ 66675 w 190500"/>
              <a:gd name="connsiteY69" fmla="*/ 128530 h 190404"/>
              <a:gd name="connsiteX70" fmla="*/ 61913 w 190500"/>
              <a:gd name="connsiteY70" fmla="*/ 123768 h 190404"/>
              <a:gd name="connsiteX71" fmla="*/ 133350 w 190500"/>
              <a:gd name="connsiteY71" fmla="*/ 80905 h 190404"/>
              <a:gd name="connsiteX72" fmla="*/ 138113 w 190500"/>
              <a:gd name="connsiteY72" fmla="*/ 85668 h 190404"/>
              <a:gd name="connsiteX73" fmla="*/ 142875 w 190500"/>
              <a:gd name="connsiteY73" fmla="*/ 80905 h 190404"/>
              <a:gd name="connsiteX74" fmla="*/ 138113 w 190500"/>
              <a:gd name="connsiteY74" fmla="*/ 76143 h 190404"/>
              <a:gd name="connsiteX75" fmla="*/ 133350 w 190500"/>
              <a:gd name="connsiteY75" fmla="*/ 80905 h 19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90500" h="190404">
                <a:moveTo>
                  <a:pt x="77534" y="0"/>
                </a:moveTo>
                <a:cubicBezTo>
                  <a:pt x="84268" y="0"/>
                  <a:pt x="88106" y="6706"/>
                  <a:pt x="88106" y="13440"/>
                </a:cubicBezTo>
                <a:lnTo>
                  <a:pt x="88106" y="54712"/>
                </a:lnTo>
                <a:lnTo>
                  <a:pt x="79581" y="54712"/>
                </a:lnTo>
                <a:cubicBezTo>
                  <a:pt x="75636" y="44958"/>
                  <a:pt x="64531" y="40250"/>
                  <a:pt x="54778" y="44196"/>
                </a:cubicBezTo>
                <a:cubicBezTo>
                  <a:pt x="45025" y="48141"/>
                  <a:pt x="40316" y="59246"/>
                  <a:pt x="44262" y="68999"/>
                </a:cubicBezTo>
                <a:cubicBezTo>
                  <a:pt x="48207" y="78753"/>
                  <a:pt x="59312" y="83461"/>
                  <a:pt x="69065" y="79515"/>
                </a:cubicBezTo>
                <a:cubicBezTo>
                  <a:pt x="73851" y="77579"/>
                  <a:pt x="77646" y="73784"/>
                  <a:pt x="79581" y="68999"/>
                </a:cubicBezTo>
                <a:lnTo>
                  <a:pt x="88106" y="68999"/>
                </a:lnTo>
                <a:lnTo>
                  <a:pt x="88106" y="172803"/>
                </a:lnTo>
                <a:cubicBezTo>
                  <a:pt x="88106" y="178479"/>
                  <a:pt x="85706" y="184128"/>
                  <a:pt x="80648" y="186709"/>
                </a:cubicBezTo>
                <a:cubicBezTo>
                  <a:pt x="76062" y="189111"/>
                  <a:pt x="70966" y="190379"/>
                  <a:pt x="65789" y="190405"/>
                </a:cubicBezTo>
                <a:cubicBezTo>
                  <a:pt x="51406" y="190405"/>
                  <a:pt x="40710" y="183128"/>
                  <a:pt x="33823" y="174517"/>
                </a:cubicBezTo>
                <a:cubicBezTo>
                  <a:pt x="29054" y="168575"/>
                  <a:pt x="25728" y="161607"/>
                  <a:pt x="24108" y="154162"/>
                </a:cubicBezTo>
                <a:cubicBezTo>
                  <a:pt x="19660" y="152850"/>
                  <a:pt x="15540" y="150609"/>
                  <a:pt x="12021" y="147590"/>
                </a:cubicBezTo>
                <a:cubicBezTo>
                  <a:pt x="5258" y="141770"/>
                  <a:pt x="0" y="132436"/>
                  <a:pt x="0" y="118681"/>
                </a:cubicBezTo>
                <a:cubicBezTo>
                  <a:pt x="0" y="111490"/>
                  <a:pt x="514" y="105223"/>
                  <a:pt x="1810" y="99955"/>
                </a:cubicBezTo>
                <a:lnTo>
                  <a:pt x="41910" y="99955"/>
                </a:lnTo>
                <a:cubicBezTo>
                  <a:pt x="48368" y="99955"/>
                  <a:pt x="53721" y="104718"/>
                  <a:pt x="54626" y="110919"/>
                </a:cubicBezTo>
                <a:cubicBezTo>
                  <a:pt x="44904" y="114941"/>
                  <a:pt x="40283" y="126082"/>
                  <a:pt x="44305" y="135805"/>
                </a:cubicBezTo>
                <a:cubicBezTo>
                  <a:pt x="48327" y="145526"/>
                  <a:pt x="59469" y="150146"/>
                  <a:pt x="69191" y="146125"/>
                </a:cubicBezTo>
                <a:cubicBezTo>
                  <a:pt x="78913" y="142103"/>
                  <a:pt x="83533" y="130961"/>
                  <a:pt x="79512" y="121239"/>
                </a:cubicBezTo>
                <a:cubicBezTo>
                  <a:pt x="77548" y="116493"/>
                  <a:pt x="73750" y="112740"/>
                  <a:pt x="68980" y="110833"/>
                </a:cubicBezTo>
                <a:cubicBezTo>
                  <a:pt x="67942" y="96648"/>
                  <a:pt x="56132" y="85670"/>
                  <a:pt x="41910" y="85668"/>
                </a:cubicBezTo>
                <a:lnTo>
                  <a:pt x="9906" y="85668"/>
                </a:lnTo>
                <a:cubicBezTo>
                  <a:pt x="11332" y="84489"/>
                  <a:pt x="12920" y="83520"/>
                  <a:pt x="14621" y="82791"/>
                </a:cubicBezTo>
                <a:cubicBezTo>
                  <a:pt x="13639" y="79292"/>
                  <a:pt x="13070" y="75689"/>
                  <a:pt x="12925" y="72057"/>
                </a:cubicBezTo>
                <a:cubicBezTo>
                  <a:pt x="12611" y="65056"/>
                  <a:pt x="13659" y="57769"/>
                  <a:pt x="15735" y="51283"/>
                </a:cubicBezTo>
                <a:cubicBezTo>
                  <a:pt x="17793" y="44901"/>
                  <a:pt x="21050" y="38681"/>
                  <a:pt x="25622" y="34385"/>
                </a:cubicBezTo>
                <a:cubicBezTo>
                  <a:pt x="28490" y="31591"/>
                  <a:pt x="32124" y="29711"/>
                  <a:pt x="36062" y="28985"/>
                </a:cubicBezTo>
                <a:cubicBezTo>
                  <a:pt x="37957" y="20984"/>
                  <a:pt x="42786" y="14373"/>
                  <a:pt x="48949" y="9582"/>
                </a:cubicBezTo>
                <a:cubicBezTo>
                  <a:pt x="56864" y="3410"/>
                  <a:pt x="67237" y="0"/>
                  <a:pt x="77524" y="0"/>
                </a:cubicBezTo>
                <a:close/>
                <a:moveTo>
                  <a:pt x="102394" y="142818"/>
                </a:moveTo>
                <a:lnTo>
                  <a:pt x="118110" y="142818"/>
                </a:lnTo>
                <a:cubicBezTo>
                  <a:pt x="133102" y="142818"/>
                  <a:pt x="145256" y="130664"/>
                  <a:pt x="145256" y="115672"/>
                </a:cubicBezTo>
                <a:lnTo>
                  <a:pt x="145256" y="98574"/>
                </a:lnTo>
                <a:cubicBezTo>
                  <a:pt x="155010" y="94629"/>
                  <a:pt x="159718" y="83524"/>
                  <a:pt x="155772" y="73771"/>
                </a:cubicBezTo>
                <a:cubicBezTo>
                  <a:pt x="151827" y="64017"/>
                  <a:pt x="140722" y="59309"/>
                  <a:pt x="130969" y="63255"/>
                </a:cubicBezTo>
                <a:cubicBezTo>
                  <a:pt x="121215" y="67200"/>
                  <a:pt x="116507" y="78305"/>
                  <a:pt x="120453" y="88058"/>
                </a:cubicBezTo>
                <a:cubicBezTo>
                  <a:pt x="122389" y="92844"/>
                  <a:pt x="126183" y="96639"/>
                  <a:pt x="130969" y="98574"/>
                </a:cubicBezTo>
                <a:lnTo>
                  <a:pt x="130969" y="115672"/>
                </a:lnTo>
                <a:cubicBezTo>
                  <a:pt x="130969" y="122773"/>
                  <a:pt x="125212" y="128530"/>
                  <a:pt x="118110" y="128530"/>
                </a:cubicBezTo>
                <a:lnTo>
                  <a:pt x="102394" y="128530"/>
                </a:lnTo>
                <a:lnTo>
                  <a:pt x="102394" y="13440"/>
                </a:lnTo>
                <a:cubicBezTo>
                  <a:pt x="102394" y="6706"/>
                  <a:pt x="106232" y="0"/>
                  <a:pt x="112967" y="0"/>
                </a:cubicBezTo>
                <a:cubicBezTo>
                  <a:pt x="123273" y="0"/>
                  <a:pt x="133636" y="3410"/>
                  <a:pt x="141551" y="9582"/>
                </a:cubicBezTo>
                <a:cubicBezTo>
                  <a:pt x="147714" y="14373"/>
                  <a:pt x="152543" y="20993"/>
                  <a:pt x="154438" y="28985"/>
                </a:cubicBezTo>
                <a:cubicBezTo>
                  <a:pt x="158439" y="29651"/>
                  <a:pt x="162001" y="31690"/>
                  <a:pt x="164878" y="34385"/>
                </a:cubicBezTo>
                <a:cubicBezTo>
                  <a:pt x="169450" y="38681"/>
                  <a:pt x="172707" y="44891"/>
                  <a:pt x="174765" y="51283"/>
                </a:cubicBezTo>
                <a:cubicBezTo>
                  <a:pt x="176841" y="57769"/>
                  <a:pt x="177889" y="65056"/>
                  <a:pt x="177575" y="72057"/>
                </a:cubicBezTo>
                <a:cubicBezTo>
                  <a:pt x="177413" y="75638"/>
                  <a:pt x="176889" y="79296"/>
                  <a:pt x="175879" y="82791"/>
                </a:cubicBezTo>
                <a:lnTo>
                  <a:pt x="176508" y="83077"/>
                </a:lnTo>
                <a:cubicBezTo>
                  <a:pt x="180032" y="84734"/>
                  <a:pt x="182890" y="87335"/>
                  <a:pt x="185023" y="90792"/>
                </a:cubicBezTo>
                <a:cubicBezTo>
                  <a:pt x="189071" y="97317"/>
                  <a:pt x="190500" y="106709"/>
                  <a:pt x="190500" y="118681"/>
                </a:cubicBezTo>
                <a:cubicBezTo>
                  <a:pt x="190500" y="132445"/>
                  <a:pt x="185242" y="141789"/>
                  <a:pt x="178479" y="147590"/>
                </a:cubicBezTo>
                <a:cubicBezTo>
                  <a:pt x="174957" y="150611"/>
                  <a:pt x="170834" y="152851"/>
                  <a:pt x="166383" y="154162"/>
                </a:cubicBezTo>
                <a:cubicBezTo>
                  <a:pt x="164764" y="161606"/>
                  <a:pt x="161442" y="168573"/>
                  <a:pt x="156677" y="174517"/>
                </a:cubicBezTo>
                <a:cubicBezTo>
                  <a:pt x="149790" y="183128"/>
                  <a:pt x="139094" y="190405"/>
                  <a:pt x="124701" y="190405"/>
                </a:cubicBezTo>
                <a:cubicBezTo>
                  <a:pt x="119524" y="190382"/>
                  <a:pt x="114430" y="189118"/>
                  <a:pt x="109842" y="186719"/>
                </a:cubicBezTo>
                <a:cubicBezTo>
                  <a:pt x="104794" y="184128"/>
                  <a:pt x="102394" y="178479"/>
                  <a:pt x="102394" y="172803"/>
                </a:cubicBezTo>
                <a:lnTo>
                  <a:pt x="102394" y="142818"/>
                </a:lnTo>
                <a:close/>
                <a:moveTo>
                  <a:pt x="57150" y="61855"/>
                </a:moveTo>
                <a:cubicBezTo>
                  <a:pt x="57150" y="59225"/>
                  <a:pt x="59282" y="57093"/>
                  <a:pt x="61913" y="57093"/>
                </a:cubicBezTo>
                <a:cubicBezTo>
                  <a:pt x="64543" y="57093"/>
                  <a:pt x="66675" y="59225"/>
                  <a:pt x="66675" y="61855"/>
                </a:cubicBezTo>
                <a:cubicBezTo>
                  <a:pt x="66675" y="64486"/>
                  <a:pt x="64543" y="66618"/>
                  <a:pt x="61913" y="66618"/>
                </a:cubicBezTo>
                <a:cubicBezTo>
                  <a:pt x="59282" y="66618"/>
                  <a:pt x="57150" y="64486"/>
                  <a:pt x="57150" y="61855"/>
                </a:cubicBezTo>
                <a:close/>
                <a:moveTo>
                  <a:pt x="61913" y="123768"/>
                </a:moveTo>
                <a:cubicBezTo>
                  <a:pt x="59282" y="123768"/>
                  <a:pt x="57150" y="125900"/>
                  <a:pt x="57150" y="128530"/>
                </a:cubicBezTo>
                <a:cubicBezTo>
                  <a:pt x="57150" y="131160"/>
                  <a:pt x="59282" y="133293"/>
                  <a:pt x="61913" y="133293"/>
                </a:cubicBezTo>
                <a:cubicBezTo>
                  <a:pt x="64543" y="133293"/>
                  <a:pt x="66675" y="131160"/>
                  <a:pt x="66675" y="128530"/>
                </a:cubicBezTo>
                <a:cubicBezTo>
                  <a:pt x="66675" y="125900"/>
                  <a:pt x="64543" y="123768"/>
                  <a:pt x="61913" y="123768"/>
                </a:cubicBezTo>
                <a:close/>
                <a:moveTo>
                  <a:pt x="133350" y="80905"/>
                </a:moveTo>
                <a:cubicBezTo>
                  <a:pt x="133350" y="83535"/>
                  <a:pt x="135483" y="85668"/>
                  <a:pt x="138113" y="85668"/>
                </a:cubicBezTo>
                <a:cubicBezTo>
                  <a:pt x="140742" y="85668"/>
                  <a:pt x="142875" y="83535"/>
                  <a:pt x="142875" y="80905"/>
                </a:cubicBezTo>
                <a:cubicBezTo>
                  <a:pt x="142875" y="78275"/>
                  <a:pt x="140742" y="76143"/>
                  <a:pt x="138113" y="76143"/>
                </a:cubicBezTo>
                <a:cubicBezTo>
                  <a:pt x="135483" y="76143"/>
                  <a:pt x="133350" y="78275"/>
                  <a:pt x="133350" y="80905"/>
                </a:cubicBezTo>
                <a:close/>
              </a:path>
            </a:pathLst>
          </a:custGeom>
          <a:gradFill flip="none" rotWithShape="1">
            <a:gsLst>
              <a:gs pos="3000">
                <a:srgbClr val="818EFF"/>
              </a:gs>
              <a:gs pos="50000">
                <a:srgbClr val="D660FF"/>
              </a:gs>
              <a:gs pos="97000">
                <a:srgbClr val="FEA874"/>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GB" sz="2400">
              <a:gradFill>
                <a:gsLst>
                  <a:gs pos="0">
                    <a:srgbClr val="FFFFFF"/>
                  </a:gs>
                  <a:gs pos="100000">
                    <a:srgbClr val="FFFFFF"/>
                  </a:gs>
                </a:gsLst>
                <a:lin ang="5400000" scaled="0"/>
              </a:gradFill>
              <a:cs typeface="Segoe UI" pitchFamily="34" charset="0"/>
            </a:endParaRPr>
          </a:p>
        </p:txBody>
      </p:sp>
      <p:sp>
        <p:nvSpPr>
          <p:cNvPr id="22" name="TextBox 21">
            <a:extLst>
              <a:ext uri="{FF2B5EF4-FFF2-40B4-BE49-F238E27FC236}">
                <a16:creationId xmlns:a16="http://schemas.microsoft.com/office/drawing/2014/main" id="{8915B9A2-686D-0084-C086-E362C6ADBF5A}"/>
              </a:ext>
            </a:extLst>
          </p:cNvPr>
          <p:cNvSpPr txBox="1"/>
          <p:nvPr/>
        </p:nvSpPr>
        <p:spPr>
          <a:xfrm>
            <a:off x="5248904" y="2730301"/>
            <a:ext cx="1694193" cy="553998"/>
          </a:xfrm>
          <a:prstGeom prst="rect">
            <a:avLst/>
          </a:prstGeom>
          <a:noFill/>
        </p:spPr>
        <p:txBody>
          <a:bodyPr wrap="square" lIns="0" tIns="0" rIns="0" bIns="0" anchor="t">
            <a:spAutoFit/>
          </a:bodyPr>
          <a:lstStyle>
            <a:defPPr>
              <a:defRPr lang="en-US"/>
            </a:defPPr>
            <a:lvl1pPr marR="0" lvl="0" indent="0" algn="ctr" fontAlgn="auto">
              <a:lnSpc>
                <a:spcPct val="100000"/>
              </a:lnSpc>
              <a:spcBef>
                <a:spcPts val="0"/>
              </a:spcBef>
              <a:spcAft>
                <a:spcPts val="0"/>
              </a:spcAft>
              <a:buClrTx/>
              <a:buSzTx/>
              <a:buFontTx/>
              <a:buNone/>
              <a:tabLst/>
              <a:defRPr b="1">
                <a:latin typeface="Segoe UI Semibold" panose="020B0402040204020203" pitchFamily="34" charset="0"/>
                <a:cs typeface="Segoe UI Semibold" panose="020B0402040204020203" pitchFamily="34" charset="0"/>
              </a:defRPr>
            </a:lvl1pPr>
          </a:lstStyle>
          <a:p>
            <a:r>
              <a:rPr lang="en-US"/>
              <a:t>Applied AI experience</a:t>
            </a:r>
          </a:p>
        </p:txBody>
      </p:sp>
      <p:sp>
        <p:nvSpPr>
          <p:cNvPr id="15" name="TextBox 14">
            <a:extLst>
              <a:ext uri="{FF2B5EF4-FFF2-40B4-BE49-F238E27FC236}">
                <a16:creationId xmlns:a16="http://schemas.microsoft.com/office/drawing/2014/main" id="{FC3A714E-5600-DCCC-DA75-CCB0193777B7}"/>
              </a:ext>
            </a:extLst>
          </p:cNvPr>
          <p:cNvSpPr txBox="1"/>
          <p:nvPr/>
        </p:nvSpPr>
        <p:spPr>
          <a:xfrm>
            <a:off x="5216434" y="3910219"/>
            <a:ext cx="1759132" cy="1446550"/>
          </a:xfrm>
          <a:prstGeom prst="rect">
            <a:avLst/>
          </a:prstGeom>
          <a:noFill/>
        </p:spPr>
        <p:txBody>
          <a:bodyPr wrap="square" lIns="0" tIns="0" rIns="0" bIns="0" rtlCol="0" anchor="t">
            <a:spAutoFit/>
          </a:bodyPr>
          <a:lstStyle/>
          <a:p>
            <a:pPr marR="0" lvl="0" algn="ctr" fontAlgn="auto">
              <a:lnSpc>
                <a:spcPct val="100000"/>
              </a:lnSpc>
              <a:spcBef>
                <a:spcPts val="600"/>
              </a:spcBef>
              <a:spcAft>
                <a:spcPts val="600"/>
              </a:spcAft>
              <a:buClrTx/>
              <a:buSzTx/>
              <a:tabLst/>
              <a:defRPr/>
            </a:pPr>
            <a:r>
              <a:rPr lang="en-US" sz="1400">
                <a:solidFill>
                  <a:prstClr val="black"/>
                </a:solidFill>
                <a:latin typeface="Segoe UI"/>
              </a:rPr>
              <a:t>Do your people have diverse experiences and skills with AI?</a:t>
            </a:r>
          </a:p>
          <a:p>
            <a:pPr marR="0" lvl="0" algn="ctr" fontAlgn="auto">
              <a:lnSpc>
                <a:spcPct val="100000"/>
              </a:lnSpc>
              <a:spcBef>
                <a:spcPts val="600"/>
              </a:spcBef>
              <a:spcAft>
                <a:spcPts val="600"/>
              </a:spcAft>
              <a:buClrTx/>
              <a:buSzTx/>
              <a:tabLst/>
              <a:defRPr/>
            </a:pPr>
            <a:r>
              <a:rPr lang="en-US" sz="1400">
                <a:solidFill>
                  <a:prstClr val="black"/>
                </a:solidFill>
                <a:latin typeface="Segoe UI"/>
              </a:rPr>
              <a:t>Is your organization collaborating to build experience?</a:t>
            </a:r>
          </a:p>
        </p:txBody>
      </p:sp>
      <p:sp>
        <p:nvSpPr>
          <p:cNvPr id="12" name="Rectangle: Rounded Corners 11">
            <a:extLst>
              <a:ext uri="{FF2B5EF4-FFF2-40B4-BE49-F238E27FC236}">
                <a16:creationId xmlns:a16="http://schemas.microsoft.com/office/drawing/2014/main" id="{464528EE-CD6E-245E-CA1B-DF608886C80C}"/>
              </a:ext>
              <a:ext uri="{C183D7F6-B498-43B3-948B-1728B52AA6E4}">
                <adec:decorative xmlns:adec="http://schemas.microsoft.com/office/drawing/2017/decorative" val="1"/>
              </a:ext>
            </a:extLst>
          </p:cNvPr>
          <p:cNvSpPr>
            <a:spLocks/>
          </p:cNvSpPr>
          <p:nvPr/>
        </p:nvSpPr>
        <p:spPr bwMode="auto">
          <a:xfrm>
            <a:off x="7274937" y="3497206"/>
            <a:ext cx="2104410" cy="2391359"/>
          </a:xfrm>
          <a:prstGeom prst="roundRect">
            <a:avLst>
              <a:gd name="adj" fmla="val 5089"/>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IN" sz="1050" err="1">
              <a:solidFill>
                <a:prstClr val="black"/>
              </a:solidFill>
              <a:latin typeface="Segoe UI"/>
            </a:endParaRPr>
          </a:p>
        </p:txBody>
      </p:sp>
      <p:sp>
        <p:nvSpPr>
          <p:cNvPr id="11" name="Graphic 35">
            <a:extLst>
              <a:ext uri="{FF2B5EF4-FFF2-40B4-BE49-F238E27FC236}">
                <a16:creationId xmlns:a16="http://schemas.microsoft.com/office/drawing/2014/main" id="{DF9DE03C-4305-B656-F651-F6D8F263B655}"/>
              </a:ext>
              <a:ext uri="{C183D7F6-B498-43B3-948B-1728B52AA6E4}">
                <adec:decorative xmlns:adec="http://schemas.microsoft.com/office/drawing/2017/decorative" val="1"/>
              </a:ext>
            </a:extLst>
          </p:cNvPr>
          <p:cNvSpPr>
            <a:spLocks/>
          </p:cNvSpPr>
          <p:nvPr/>
        </p:nvSpPr>
        <p:spPr>
          <a:xfrm>
            <a:off x="8180669" y="2117062"/>
            <a:ext cx="318778" cy="318764"/>
          </a:xfrm>
          <a:custGeom>
            <a:avLst/>
            <a:gdLst>
              <a:gd name="connsiteX0" fmla="*/ 1114704 w 1651412"/>
              <a:gd name="connsiteY0" fmla="*/ 0 h 1651412"/>
              <a:gd name="connsiteX1" fmla="*/ 805064 w 1651412"/>
              <a:gd name="connsiteY1" fmla="*/ 0 h 1651412"/>
              <a:gd name="connsiteX2" fmla="*/ 743136 w 1651412"/>
              <a:gd name="connsiteY2" fmla="*/ 61928 h 1651412"/>
              <a:gd name="connsiteX3" fmla="*/ 743136 w 1651412"/>
              <a:gd name="connsiteY3" fmla="*/ 336062 h 1651412"/>
              <a:gd name="connsiteX4" fmla="*/ 247712 w 1651412"/>
              <a:gd name="connsiteY4" fmla="*/ 908277 h 1651412"/>
              <a:gd name="connsiteX5" fmla="*/ 185784 w 1651412"/>
              <a:gd name="connsiteY5" fmla="*/ 908277 h 1651412"/>
              <a:gd name="connsiteX6" fmla="*/ 0 w 1651412"/>
              <a:gd name="connsiteY6" fmla="*/ 1094061 h 1651412"/>
              <a:gd name="connsiteX7" fmla="*/ 0 w 1651412"/>
              <a:gd name="connsiteY7" fmla="*/ 1589485 h 1651412"/>
              <a:gd name="connsiteX8" fmla="*/ 61928 w 1651412"/>
              <a:gd name="connsiteY8" fmla="*/ 1651413 h 1651412"/>
              <a:gd name="connsiteX9" fmla="*/ 660565 w 1651412"/>
              <a:gd name="connsiteY9" fmla="*/ 1651413 h 1651412"/>
              <a:gd name="connsiteX10" fmla="*/ 681208 w 1651412"/>
              <a:gd name="connsiteY10" fmla="*/ 1630770 h 1651412"/>
              <a:gd name="connsiteX11" fmla="*/ 681208 w 1651412"/>
              <a:gd name="connsiteY11" fmla="*/ 1383058 h 1651412"/>
              <a:gd name="connsiteX12" fmla="*/ 722493 w 1651412"/>
              <a:gd name="connsiteY12" fmla="*/ 1341773 h 1651412"/>
              <a:gd name="connsiteX13" fmla="*/ 928920 w 1651412"/>
              <a:gd name="connsiteY13" fmla="*/ 1341773 h 1651412"/>
              <a:gd name="connsiteX14" fmla="*/ 970205 w 1651412"/>
              <a:gd name="connsiteY14" fmla="*/ 1383058 h 1651412"/>
              <a:gd name="connsiteX15" fmla="*/ 970205 w 1651412"/>
              <a:gd name="connsiteY15" fmla="*/ 1630770 h 1651412"/>
              <a:gd name="connsiteX16" fmla="*/ 990848 w 1651412"/>
              <a:gd name="connsiteY16" fmla="*/ 1651413 h 1651412"/>
              <a:gd name="connsiteX17" fmla="*/ 1589485 w 1651412"/>
              <a:gd name="connsiteY17" fmla="*/ 1651413 h 1651412"/>
              <a:gd name="connsiteX18" fmla="*/ 1651413 w 1651412"/>
              <a:gd name="connsiteY18" fmla="*/ 1589485 h 1651412"/>
              <a:gd name="connsiteX19" fmla="*/ 1651413 w 1651412"/>
              <a:gd name="connsiteY19" fmla="*/ 1094061 h 1651412"/>
              <a:gd name="connsiteX20" fmla="*/ 1465629 w 1651412"/>
              <a:gd name="connsiteY20" fmla="*/ 908277 h 1651412"/>
              <a:gd name="connsiteX21" fmla="*/ 1403701 w 1651412"/>
              <a:gd name="connsiteY21" fmla="*/ 908277 h 1651412"/>
              <a:gd name="connsiteX22" fmla="*/ 866992 w 1651412"/>
              <a:gd name="connsiteY22" fmla="*/ 331769 h 1651412"/>
              <a:gd name="connsiteX23" fmla="*/ 866992 w 1651412"/>
              <a:gd name="connsiteY23" fmla="*/ 247712 h 1651412"/>
              <a:gd name="connsiteX24" fmla="*/ 1114704 w 1651412"/>
              <a:gd name="connsiteY24" fmla="*/ 247712 h 1651412"/>
              <a:gd name="connsiteX25" fmla="*/ 1155989 w 1651412"/>
              <a:gd name="connsiteY25" fmla="*/ 206427 h 1651412"/>
              <a:gd name="connsiteX26" fmla="*/ 1155989 w 1651412"/>
              <a:gd name="connsiteY26" fmla="*/ 41285 h 1651412"/>
              <a:gd name="connsiteX27" fmla="*/ 1114704 w 1651412"/>
              <a:gd name="connsiteY27" fmla="*/ 0 h 1651412"/>
              <a:gd name="connsiteX28" fmla="*/ 1114704 w 1651412"/>
              <a:gd name="connsiteY28" fmla="*/ 805064 h 1651412"/>
              <a:gd name="connsiteX29" fmla="*/ 1114704 w 1651412"/>
              <a:gd name="connsiteY29" fmla="*/ 970205 h 1651412"/>
              <a:gd name="connsiteX30" fmla="*/ 1052776 w 1651412"/>
              <a:gd name="connsiteY30" fmla="*/ 1032133 h 1651412"/>
              <a:gd name="connsiteX31" fmla="*/ 990848 w 1651412"/>
              <a:gd name="connsiteY31" fmla="*/ 970205 h 1651412"/>
              <a:gd name="connsiteX32" fmla="*/ 990848 w 1651412"/>
              <a:gd name="connsiteY32" fmla="*/ 805064 h 1651412"/>
              <a:gd name="connsiteX33" fmla="*/ 1052776 w 1651412"/>
              <a:gd name="connsiteY33" fmla="*/ 743136 h 1651412"/>
              <a:gd name="connsiteX34" fmla="*/ 1114704 w 1651412"/>
              <a:gd name="connsiteY34" fmla="*/ 805064 h 1651412"/>
              <a:gd name="connsiteX35" fmla="*/ 805064 w 1651412"/>
              <a:gd name="connsiteY35" fmla="*/ 743136 h 1651412"/>
              <a:gd name="connsiteX36" fmla="*/ 866992 w 1651412"/>
              <a:gd name="connsiteY36" fmla="*/ 805064 h 1651412"/>
              <a:gd name="connsiteX37" fmla="*/ 866992 w 1651412"/>
              <a:gd name="connsiteY37" fmla="*/ 970205 h 1651412"/>
              <a:gd name="connsiteX38" fmla="*/ 805064 w 1651412"/>
              <a:gd name="connsiteY38" fmla="*/ 1032133 h 1651412"/>
              <a:gd name="connsiteX39" fmla="*/ 743136 w 1651412"/>
              <a:gd name="connsiteY39" fmla="*/ 970205 h 1651412"/>
              <a:gd name="connsiteX40" fmla="*/ 743136 w 1651412"/>
              <a:gd name="connsiteY40" fmla="*/ 805064 h 1651412"/>
              <a:gd name="connsiteX41" fmla="*/ 805064 w 1651412"/>
              <a:gd name="connsiteY41" fmla="*/ 743136 h 1651412"/>
              <a:gd name="connsiteX42" fmla="*/ 619280 w 1651412"/>
              <a:gd name="connsiteY42" fmla="*/ 805064 h 1651412"/>
              <a:gd name="connsiteX43" fmla="*/ 619280 w 1651412"/>
              <a:gd name="connsiteY43" fmla="*/ 970205 h 1651412"/>
              <a:gd name="connsiteX44" fmla="*/ 557352 w 1651412"/>
              <a:gd name="connsiteY44" fmla="*/ 1032133 h 1651412"/>
              <a:gd name="connsiteX45" fmla="*/ 495424 w 1651412"/>
              <a:gd name="connsiteY45" fmla="*/ 970205 h 1651412"/>
              <a:gd name="connsiteX46" fmla="*/ 495424 w 1651412"/>
              <a:gd name="connsiteY46" fmla="*/ 805064 h 1651412"/>
              <a:gd name="connsiteX47" fmla="*/ 557352 w 1651412"/>
              <a:gd name="connsiteY47" fmla="*/ 743136 h 1651412"/>
              <a:gd name="connsiteX48" fmla="*/ 619280 w 1651412"/>
              <a:gd name="connsiteY48" fmla="*/ 805064 h 1651412"/>
              <a:gd name="connsiteX49" fmla="*/ 309640 w 1651412"/>
              <a:gd name="connsiteY49" fmla="*/ 1114704 h 1651412"/>
              <a:gd name="connsiteX50" fmla="*/ 371568 w 1651412"/>
              <a:gd name="connsiteY50" fmla="*/ 1176631 h 1651412"/>
              <a:gd name="connsiteX51" fmla="*/ 371568 w 1651412"/>
              <a:gd name="connsiteY51" fmla="*/ 1383058 h 1651412"/>
              <a:gd name="connsiteX52" fmla="*/ 309640 w 1651412"/>
              <a:gd name="connsiteY52" fmla="*/ 1444986 h 1651412"/>
              <a:gd name="connsiteX53" fmla="*/ 247712 w 1651412"/>
              <a:gd name="connsiteY53" fmla="*/ 1383058 h 1651412"/>
              <a:gd name="connsiteX54" fmla="*/ 247712 w 1651412"/>
              <a:gd name="connsiteY54" fmla="*/ 1176631 h 1651412"/>
              <a:gd name="connsiteX55" fmla="*/ 309640 w 1651412"/>
              <a:gd name="connsiteY55" fmla="*/ 1114704 h 1651412"/>
              <a:gd name="connsiteX56" fmla="*/ 1403701 w 1651412"/>
              <a:gd name="connsiteY56" fmla="*/ 1176631 h 1651412"/>
              <a:gd name="connsiteX57" fmla="*/ 1403701 w 1651412"/>
              <a:gd name="connsiteY57" fmla="*/ 1383058 h 1651412"/>
              <a:gd name="connsiteX58" fmla="*/ 1341773 w 1651412"/>
              <a:gd name="connsiteY58" fmla="*/ 1444986 h 1651412"/>
              <a:gd name="connsiteX59" fmla="*/ 1279845 w 1651412"/>
              <a:gd name="connsiteY59" fmla="*/ 1383058 h 1651412"/>
              <a:gd name="connsiteX60" fmla="*/ 1279845 w 1651412"/>
              <a:gd name="connsiteY60" fmla="*/ 1176631 h 1651412"/>
              <a:gd name="connsiteX61" fmla="*/ 1341773 w 1651412"/>
              <a:gd name="connsiteY61" fmla="*/ 1114704 h 1651412"/>
              <a:gd name="connsiteX62" fmla="*/ 1403701 w 1651412"/>
              <a:gd name="connsiteY62" fmla="*/ 1176631 h 165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1412" h="1651412">
                <a:moveTo>
                  <a:pt x="1114704" y="0"/>
                </a:moveTo>
                <a:lnTo>
                  <a:pt x="805064" y="0"/>
                </a:lnTo>
                <a:cubicBezTo>
                  <a:pt x="770863" y="0"/>
                  <a:pt x="743136" y="27726"/>
                  <a:pt x="743136" y="61928"/>
                </a:cubicBezTo>
                <a:lnTo>
                  <a:pt x="743136" y="336062"/>
                </a:lnTo>
                <a:cubicBezTo>
                  <a:pt x="458743" y="377183"/>
                  <a:pt x="247709" y="620926"/>
                  <a:pt x="247712" y="908277"/>
                </a:cubicBezTo>
                <a:lnTo>
                  <a:pt x="185784" y="908277"/>
                </a:lnTo>
                <a:cubicBezTo>
                  <a:pt x="83178" y="908277"/>
                  <a:pt x="0" y="991459"/>
                  <a:pt x="0" y="1094061"/>
                </a:cubicBezTo>
                <a:lnTo>
                  <a:pt x="0" y="1589485"/>
                </a:lnTo>
                <a:cubicBezTo>
                  <a:pt x="0" y="1623669"/>
                  <a:pt x="27744" y="1651413"/>
                  <a:pt x="61928" y="1651413"/>
                </a:cubicBezTo>
                <a:lnTo>
                  <a:pt x="660565" y="1651413"/>
                </a:lnTo>
                <a:cubicBezTo>
                  <a:pt x="671968" y="1651413"/>
                  <a:pt x="681208" y="1642173"/>
                  <a:pt x="681208" y="1630770"/>
                </a:cubicBezTo>
                <a:lnTo>
                  <a:pt x="681208" y="1383058"/>
                </a:lnTo>
                <a:cubicBezTo>
                  <a:pt x="681208" y="1360260"/>
                  <a:pt x="699695" y="1341773"/>
                  <a:pt x="722493" y="1341773"/>
                </a:cubicBezTo>
                <a:lnTo>
                  <a:pt x="928920" y="1341773"/>
                </a:lnTo>
                <a:cubicBezTo>
                  <a:pt x="951717" y="1341773"/>
                  <a:pt x="970205" y="1360260"/>
                  <a:pt x="970205" y="1383058"/>
                </a:cubicBezTo>
                <a:lnTo>
                  <a:pt x="970205" y="1630770"/>
                </a:lnTo>
                <a:cubicBezTo>
                  <a:pt x="970205" y="1642165"/>
                  <a:pt x="979453" y="1651413"/>
                  <a:pt x="990848" y="1651413"/>
                </a:cubicBezTo>
                <a:lnTo>
                  <a:pt x="1589485" y="1651413"/>
                </a:lnTo>
                <a:cubicBezTo>
                  <a:pt x="1623685" y="1651413"/>
                  <a:pt x="1651413" y="1623685"/>
                  <a:pt x="1651413" y="1589485"/>
                </a:cubicBezTo>
                <a:lnTo>
                  <a:pt x="1651413" y="1094061"/>
                </a:lnTo>
                <a:cubicBezTo>
                  <a:pt x="1651413" y="991459"/>
                  <a:pt x="1568231" y="908277"/>
                  <a:pt x="1465629" y="908277"/>
                </a:cubicBezTo>
                <a:lnTo>
                  <a:pt x="1403701" y="908277"/>
                </a:lnTo>
                <a:cubicBezTo>
                  <a:pt x="1403692" y="605083"/>
                  <a:pt x="1169415" y="353425"/>
                  <a:pt x="866992" y="331769"/>
                </a:cubicBezTo>
                <a:lnTo>
                  <a:pt x="866992" y="247712"/>
                </a:lnTo>
                <a:lnTo>
                  <a:pt x="1114704" y="247712"/>
                </a:lnTo>
                <a:cubicBezTo>
                  <a:pt x="1137501" y="247712"/>
                  <a:pt x="1155989" y="229228"/>
                  <a:pt x="1155989" y="206427"/>
                </a:cubicBezTo>
                <a:lnTo>
                  <a:pt x="1155989" y="41285"/>
                </a:lnTo>
                <a:cubicBezTo>
                  <a:pt x="1155989" y="18484"/>
                  <a:pt x="1137501" y="0"/>
                  <a:pt x="1114704" y="0"/>
                </a:cubicBezTo>
                <a:close/>
                <a:moveTo>
                  <a:pt x="1114704" y="805064"/>
                </a:moveTo>
                <a:lnTo>
                  <a:pt x="1114704" y="970205"/>
                </a:lnTo>
                <a:cubicBezTo>
                  <a:pt x="1114704" y="1004406"/>
                  <a:pt x="1086976" y="1032133"/>
                  <a:pt x="1052776" y="1032133"/>
                </a:cubicBezTo>
                <a:cubicBezTo>
                  <a:pt x="1018575" y="1032133"/>
                  <a:pt x="990848" y="1004406"/>
                  <a:pt x="990848" y="970205"/>
                </a:cubicBezTo>
                <a:lnTo>
                  <a:pt x="990848" y="805064"/>
                </a:lnTo>
                <a:cubicBezTo>
                  <a:pt x="990848" y="770863"/>
                  <a:pt x="1018575" y="743136"/>
                  <a:pt x="1052776" y="743136"/>
                </a:cubicBezTo>
                <a:cubicBezTo>
                  <a:pt x="1086976" y="743136"/>
                  <a:pt x="1114704" y="770863"/>
                  <a:pt x="1114704" y="805064"/>
                </a:cubicBezTo>
                <a:close/>
                <a:moveTo>
                  <a:pt x="805064" y="743136"/>
                </a:moveTo>
                <a:cubicBezTo>
                  <a:pt x="839264" y="743136"/>
                  <a:pt x="866992" y="770863"/>
                  <a:pt x="866992" y="805064"/>
                </a:cubicBezTo>
                <a:lnTo>
                  <a:pt x="866992" y="970205"/>
                </a:lnTo>
                <a:cubicBezTo>
                  <a:pt x="866992" y="1004406"/>
                  <a:pt x="839264" y="1032133"/>
                  <a:pt x="805064" y="1032133"/>
                </a:cubicBezTo>
                <a:cubicBezTo>
                  <a:pt x="770863" y="1032133"/>
                  <a:pt x="743136" y="1004406"/>
                  <a:pt x="743136" y="970205"/>
                </a:cubicBezTo>
                <a:lnTo>
                  <a:pt x="743136" y="805064"/>
                </a:lnTo>
                <a:cubicBezTo>
                  <a:pt x="743136" y="770863"/>
                  <a:pt x="770863" y="743136"/>
                  <a:pt x="805064" y="743136"/>
                </a:cubicBezTo>
                <a:close/>
                <a:moveTo>
                  <a:pt x="619280" y="805064"/>
                </a:moveTo>
                <a:lnTo>
                  <a:pt x="619280" y="970205"/>
                </a:lnTo>
                <a:cubicBezTo>
                  <a:pt x="619280" y="1004406"/>
                  <a:pt x="591553" y="1032133"/>
                  <a:pt x="557352" y="1032133"/>
                </a:cubicBezTo>
                <a:cubicBezTo>
                  <a:pt x="523150" y="1032133"/>
                  <a:pt x="495424" y="1004406"/>
                  <a:pt x="495424" y="970205"/>
                </a:cubicBezTo>
                <a:lnTo>
                  <a:pt x="495424" y="805064"/>
                </a:lnTo>
                <a:cubicBezTo>
                  <a:pt x="495424" y="770863"/>
                  <a:pt x="523150" y="743136"/>
                  <a:pt x="557352" y="743136"/>
                </a:cubicBezTo>
                <a:cubicBezTo>
                  <a:pt x="591553" y="743136"/>
                  <a:pt x="619280" y="770863"/>
                  <a:pt x="619280" y="805064"/>
                </a:cubicBezTo>
                <a:close/>
                <a:moveTo>
                  <a:pt x="309640" y="1114704"/>
                </a:moveTo>
                <a:cubicBezTo>
                  <a:pt x="343841" y="1114704"/>
                  <a:pt x="371568" y="1142431"/>
                  <a:pt x="371568" y="1176631"/>
                </a:cubicBezTo>
                <a:lnTo>
                  <a:pt x="371568" y="1383058"/>
                </a:lnTo>
                <a:cubicBezTo>
                  <a:pt x="371568" y="1417259"/>
                  <a:pt x="343841" y="1444986"/>
                  <a:pt x="309640" y="1444986"/>
                </a:cubicBezTo>
                <a:cubicBezTo>
                  <a:pt x="275438" y="1444986"/>
                  <a:pt x="247712" y="1417259"/>
                  <a:pt x="247712" y="1383058"/>
                </a:cubicBezTo>
                <a:lnTo>
                  <a:pt x="247712" y="1176631"/>
                </a:lnTo>
                <a:cubicBezTo>
                  <a:pt x="247712" y="1142431"/>
                  <a:pt x="275438" y="1114704"/>
                  <a:pt x="309640" y="1114704"/>
                </a:cubicBezTo>
                <a:close/>
                <a:moveTo>
                  <a:pt x="1403701" y="1176631"/>
                </a:moveTo>
                <a:lnTo>
                  <a:pt x="1403701" y="1383058"/>
                </a:lnTo>
                <a:cubicBezTo>
                  <a:pt x="1403701" y="1417259"/>
                  <a:pt x="1375973" y="1444986"/>
                  <a:pt x="1341773" y="1444986"/>
                </a:cubicBezTo>
                <a:cubicBezTo>
                  <a:pt x="1307572" y="1444986"/>
                  <a:pt x="1279845" y="1417259"/>
                  <a:pt x="1279845" y="1383058"/>
                </a:cubicBezTo>
                <a:lnTo>
                  <a:pt x="1279845" y="1176631"/>
                </a:lnTo>
                <a:cubicBezTo>
                  <a:pt x="1279845" y="1142431"/>
                  <a:pt x="1307572" y="1114704"/>
                  <a:pt x="1341773" y="1114704"/>
                </a:cubicBezTo>
                <a:cubicBezTo>
                  <a:pt x="1375973" y="1114704"/>
                  <a:pt x="1403701" y="1142431"/>
                  <a:pt x="1403701" y="1176631"/>
                </a:cubicBezTo>
                <a:close/>
              </a:path>
            </a:pathLst>
          </a:custGeom>
          <a:gradFill flip="none" rotWithShape="1">
            <a:gsLst>
              <a:gs pos="97000">
                <a:srgbClr val="818EFF"/>
              </a:gs>
              <a:gs pos="50000">
                <a:srgbClr val="2DB4FF"/>
              </a:gs>
              <a:gs pos="3000">
                <a:srgbClr val="0078D4"/>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sp>
        <p:nvSpPr>
          <p:cNvPr id="23" name="TextBox 22">
            <a:extLst>
              <a:ext uri="{FF2B5EF4-FFF2-40B4-BE49-F238E27FC236}">
                <a16:creationId xmlns:a16="http://schemas.microsoft.com/office/drawing/2014/main" id="{B06382DA-3D09-AF4E-612E-0A49455FE690}"/>
              </a:ext>
            </a:extLst>
          </p:cNvPr>
          <p:cNvSpPr txBox="1"/>
          <p:nvPr/>
        </p:nvSpPr>
        <p:spPr>
          <a:xfrm>
            <a:off x="7480046" y="2730301"/>
            <a:ext cx="1694193" cy="553998"/>
          </a:xfrm>
          <a:prstGeom prst="rect">
            <a:avLst/>
          </a:prstGeom>
          <a:noFill/>
        </p:spPr>
        <p:txBody>
          <a:bodyPr wrap="square" lIns="0" tIns="0" rIns="0" bIns="0" anchor="t">
            <a:spAutoFit/>
          </a:bodyPr>
          <a:lstStyle>
            <a:defPPr>
              <a:defRPr lang="en-US"/>
            </a:defPPr>
            <a:lvl1pPr marR="0" lvl="0" indent="0" algn="ctr" fontAlgn="auto">
              <a:lnSpc>
                <a:spcPct val="100000"/>
              </a:lnSpc>
              <a:spcBef>
                <a:spcPts val="0"/>
              </a:spcBef>
              <a:spcAft>
                <a:spcPts val="0"/>
              </a:spcAft>
              <a:buClrTx/>
              <a:buSzTx/>
              <a:buFontTx/>
              <a:buNone/>
              <a:tabLst/>
              <a:defRPr b="1">
                <a:latin typeface="Segoe UI Semibold" panose="020B0402040204020203" pitchFamily="34" charset="0"/>
                <a:cs typeface="Segoe UI Semibold" panose="020B0402040204020203" pitchFamily="34" charset="0"/>
              </a:defRPr>
            </a:lvl1pPr>
          </a:lstStyle>
          <a:p>
            <a:r>
              <a:rPr lang="en-US"/>
              <a:t>AI</a:t>
            </a:r>
          </a:p>
          <a:p>
            <a:r>
              <a:rPr lang="en-US"/>
              <a:t>governance</a:t>
            </a:r>
          </a:p>
        </p:txBody>
      </p:sp>
      <p:sp>
        <p:nvSpPr>
          <p:cNvPr id="16" name="TextBox 15">
            <a:extLst>
              <a:ext uri="{FF2B5EF4-FFF2-40B4-BE49-F238E27FC236}">
                <a16:creationId xmlns:a16="http://schemas.microsoft.com/office/drawing/2014/main" id="{DCFA9A89-C153-8105-3F28-B0317F84C4E7}"/>
              </a:ext>
            </a:extLst>
          </p:cNvPr>
          <p:cNvSpPr txBox="1"/>
          <p:nvPr/>
        </p:nvSpPr>
        <p:spPr>
          <a:xfrm>
            <a:off x="7431907" y="3910219"/>
            <a:ext cx="1790470" cy="1661993"/>
          </a:xfrm>
          <a:prstGeom prst="rect">
            <a:avLst/>
          </a:prstGeom>
          <a:noFill/>
        </p:spPr>
        <p:txBody>
          <a:bodyPr wrap="square" lIns="0" tIns="0" rIns="0" bIns="0" rtlCol="0" anchor="t">
            <a:spAutoFit/>
          </a:bodyPr>
          <a:lstStyle/>
          <a:p>
            <a:pPr marR="0" lvl="0" algn="ctr" fontAlgn="auto">
              <a:lnSpc>
                <a:spcPct val="100000"/>
              </a:lnSpc>
              <a:spcBef>
                <a:spcPts val="600"/>
              </a:spcBef>
              <a:spcAft>
                <a:spcPts val="600"/>
              </a:spcAft>
              <a:buClrTx/>
              <a:buSzTx/>
              <a:tabLst/>
              <a:defRPr/>
            </a:pPr>
            <a:r>
              <a:rPr lang="en-US" sz="1400">
                <a:solidFill>
                  <a:prstClr val="black"/>
                </a:solidFill>
                <a:latin typeface="Segoe UI"/>
              </a:rPr>
              <a:t>Are you implementing processes and controls that are transparent?</a:t>
            </a:r>
          </a:p>
          <a:p>
            <a:pPr marR="0" lvl="0" algn="ctr" fontAlgn="auto">
              <a:lnSpc>
                <a:spcPct val="100000"/>
              </a:lnSpc>
              <a:spcBef>
                <a:spcPts val="600"/>
              </a:spcBef>
              <a:spcAft>
                <a:spcPts val="600"/>
              </a:spcAft>
              <a:buClrTx/>
              <a:buSzTx/>
              <a:tabLst/>
              <a:defRPr/>
            </a:pPr>
            <a:r>
              <a:rPr lang="en-US" sz="1400">
                <a:solidFill>
                  <a:prstClr val="black"/>
                </a:solidFill>
                <a:latin typeface="Segoe UI"/>
              </a:rPr>
              <a:t>Are you governing data privacy and security? </a:t>
            </a:r>
          </a:p>
        </p:txBody>
      </p:sp>
      <p:sp>
        <p:nvSpPr>
          <p:cNvPr id="17" name="Rectangle: Rounded Corners 16">
            <a:extLst>
              <a:ext uri="{FF2B5EF4-FFF2-40B4-BE49-F238E27FC236}">
                <a16:creationId xmlns:a16="http://schemas.microsoft.com/office/drawing/2014/main" id="{B8D72119-7A01-1DE1-D39B-E04698083A3B}"/>
              </a:ext>
              <a:ext uri="{C183D7F6-B498-43B3-948B-1728B52AA6E4}">
                <adec:decorative xmlns:adec="http://schemas.microsoft.com/office/drawing/2017/decorative" val="1"/>
              </a:ext>
            </a:extLst>
          </p:cNvPr>
          <p:cNvSpPr>
            <a:spLocks/>
          </p:cNvSpPr>
          <p:nvPr/>
        </p:nvSpPr>
        <p:spPr bwMode="auto">
          <a:xfrm>
            <a:off x="9506080" y="3497206"/>
            <a:ext cx="2104410" cy="2391359"/>
          </a:xfrm>
          <a:prstGeom prst="roundRect">
            <a:avLst>
              <a:gd name="adj" fmla="val 5089"/>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IN" sz="1050" err="1">
              <a:solidFill>
                <a:prstClr val="black"/>
              </a:solidFill>
              <a:latin typeface="Segoe UI"/>
            </a:endParaRPr>
          </a:p>
        </p:txBody>
      </p:sp>
      <p:sp>
        <p:nvSpPr>
          <p:cNvPr id="13" name="Freeform: Shape 12">
            <a:extLst>
              <a:ext uri="{FF2B5EF4-FFF2-40B4-BE49-F238E27FC236}">
                <a16:creationId xmlns:a16="http://schemas.microsoft.com/office/drawing/2014/main" id="{19CB7298-B00C-3AFA-7820-6CD37E8F7EAE}"/>
              </a:ext>
              <a:ext uri="{C183D7F6-B498-43B3-948B-1728B52AA6E4}">
                <adec:decorative xmlns:adec="http://schemas.microsoft.com/office/drawing/2017/decorative" val="1"/>
              </a:ext>
            </a:extLst>
          </p:cNvPr>
          <p:cNvSpPr>
            <a:spLocks noChangeAspect="1"/>
          </p:cNvSpPr>
          <p:nvPr/>
        </p:nvSpPr>
        <p:spPr>
          <a:xfrm>
            <a:off x="10402475" y="2165940"/>
            <a:ext cx="337450" cy="274595"/>
          </a:xfrm>
          <a:custGeom>
            <a:avLst/>
            <a:gdLst>
              <a:gd name="connsiteX0" fmla="*/ 421552 w 457200"/>
              <a:gd name="connsiteY0" fmla="*/ 298928 h 399723"/>
              <a:gd name="connsiteX1" fmla="*/ 403809 w 457200"/>
              <a:gd name="connsiteY1" fmla="*/ 316671 h 399723"/>
              <a:gd name="connsiteX2" fmla="*/ 403809 w 457200"/>
              <a:gd name="connsiteY2" fmla="*/ 364237 h 399723"/>
              <a:gd name="connsiteX3" fmla="*/ 421552 w 457200"/>
              <a:gd name="connsiteY3" fmla="*/ 381926 h 399723"/>
              <a:gd name="connsiteX4" fmla="*/ 421660 w 457200"/>
              <a:gd name="connsiteY4" fmla="*/ 381926 h 399723"/>
              <a:gd name="connsiteX5" fmla="*/ 439403 w 457200"/>
              <a:gd name="connsiteY5" fmla="*/ 364237 h 399723"/>
              <a:gd name="connsiteX6" fmla="*/ 439403 w 457200"/>
              <a:gd name="connsiteY6" fmla="*/ 316671 h 399723"/>
              <a:gd name="connsiteX7" fmla="*/ 421660 w 457200"/>
              <a:gd name="connsiteY7" fmla="*/ 298928 h 399723"/>
              <a:gd name="connsiteX8" fmla="*/ 262405 w 457200"/>
              <a:gd name="connsiteY8" fmla="*/ 298928 h 399723"/>
              <a:gd name="connsiteX9" fmla="*/ 244662 w 457200"/>
              <a:gd name="connsiteY9" fmla="*/ 316671 h 399723"/>
              <a:gd name="connsiteX10" fmla="*/ 244662 w 457200"/>
              <a:gd name="connsiteY10" fmla="*/ 364237 h 399723"/>
              <a:gd name="connsiteX11" fmla="*/ 262405 w 457200"/>
              <a:gd name="connsiteY11" fmla="*/ 381926 h 399723"/>
              <a:gd name="connsiteX12" fmla="*/ 262513 w 457200"/>
              <a:gd name="connsiteY12" fmla="*/ 381926 h 399723"/>
              <a:gd name="connsiteX13" fmla="*/ 280256 w 457200"/>
              <a:gd name="connsiteY13" fmla="*/ 364237 h 399723"/>
              <a:gd name="connsiteX14" fmla="*/ 280256 w 457200"/>
              <a:gd name="connsiteY14" fmla="*/ 316671 h 399723"/>
              <a:gd name="connsiteX15" fmla="*/ 262513 w 457200"/>
              <a:gd name="connsiteY15" fmla="*/ 298928 h 399723"/>
              <a:gd name="connsiteX16" fmla="*/ 103259 w 457200"/>
              <a:gd name="connsiteY16" fmla="*/ 298928 h 399723"/>
              <a:gd name="connsiteX17" fmla="*/ 85516 w 457200"/>
              <a:gd name="connsiteY17" fmla="*/ 316671 h 399723"/>
              <a:gd name="connsiteX18" fmla="*/ 85516 w 457200"/>
              <a:gd name="connsiteY18" fmla="*/ 364237 h 399723"/>
              <a:gd name="connsiteX19" fmla="*/ 103259 w 457200"/>
              <a:gd name="connsiteY19" fmla="*/ 381926 h 399723"/>
              <a:gd name="connsiteX20" fmla="*/ 103367 w 457200"/>
              <a:gd name="connsiteY20" fmla="*/ 381926 h 399723"/>
              <a:gd name="connsiteX21" fmla="*/ 121110 w 457200"/>
              <a:gd name="connsiteY21" fmla="*/ 364237 h 399723"/>
              <a:gd name="connsiteX22" fmla="*/ 121110 w 457200"/>
              <a:gd name="connsiteY22" fmla="*/ 316671 h 399723"/>
              <a:gd name="connsiteX23" fmla="*/ 103367 w 457200"/>
              <a:gd name="connsiteY23" fmla="*/ 298928 h 399723"/>
              <a:gd name="connsiteX24" fmla="*/ 421552 w 457200"/>
              <a:gd name="connsiteY24" fmla="*/ 281131 h 399723"/>
              <a:gd name="connsiteX25" fmla="*/ 421660 w 457200"/>
              <a:gd name="connsiteY25" fmla="*/ 281131 h 399723"/>
              <a:gd name="connsiteX26" fmla="*/ 457200 w 457200"/>
              <a:gd name="connsiteY26" fmla="*/ 316671 h 399723"/>
              <a:gd name="connsiteX27" fmla="*/ 457200 w 457200"/>
              <a:gd name="connsiteY27" fmla="*/ 364237 h 399723"/>
              <a:gd name="connsiteX28" fmla="*/ 421660 w 457200"/>
              <a:gd name="connsiteY28" fmla="*/ 399723 h 399723"/>
              <a:gd name="connsiteX29" fmla="*/ 421552 w 457200"/>
              <a:gd name="connsiteY29" fmla="*/ 399723 h 399723"/>
              <a:gd name="connsiteX30" fmla="*/ 386012 w 457200"/>
              <a:gd name="connsiteY30" fmla="*/ 364237 h 399723"/>
              <a:gd name="connsiteX31" fmla="*/ 386012 w 457200"/>
              <a:gd name="connsiteY31" fmla="*/ 316671 h 399723"/>
              <a:gd name="connsiteX32" fmla="*/ 421552 w 457200"/>
              <a:gd name="connsiteY32" fmla="*/ 281131 h 399723"/>
              <a:gd name="connsiteX33" fmla="*/ 262405 w 457200"/>
              <a:gd name="connsiteY33" fmla="*/ 281131 h 399723"/>
              <a:gd name="connsiteX34" fmla="*/ 262513 w 457200"/>
              <a:gd name="connsiteY34" fmla="*/ 281131 h 399723"/>
              <a:gd name="connsiteX35" fmla="*/ 298053 w 457200"/>
              <a:gd name="connsiteY35" fmla="*/ 316671 h 399723"/>
              <a:gd name="connsiteX36" fmla="*/ 298053 w 457200"/>
              <a:gd name="connsiteY36" fmla="*/ 364237 h 399723"/>
              <a:gd name="connsiteX37" fmla="*/ 262513 w 457200"/>
              <a:gd name="connsiteY37" fmla="*/ 399723 h 399723"/>
              <a:gd name="connsiteX38" fmla="*/ 262405 w 457200"/>
              <a:gd name="connsiteY38" fmla="*/ 399723 h 399723"/>
              <a:gd name="connsiteX39" fmla="*/ 226865 w 457200"/>
              <a:gd name="connsiteY39" fmla="*/ 364237 h 399723"/>
              <a:gd name="connsiteX40" fmla="*/ 226865 w 457200"/>
              <a:gd name="connsiteY40" fmla="*/ 316671 h 399723"/>
              <a:gd name="connsiteX41" fmla="*/ 262405 w 457200"/>
              <a:gd name="connsiteY41" fmla="*/ 281131 h 399723"/>
              <a:gd name="connsiteX42" fmla="*/ 103259 w 457200"/>
              <a:gd name="connsiteY42" fmla="*/ 281131 h 399723"/>
              <a:gd name="connsiteX43" fmla="*/ 103367 w 457200"/>
              <a:gd name="connsiteY43" fmla="*/ 281131 h 399723"/>
              <a:gd name="connsiteX44" fmla="*/ 138907 w 457200"/>
              <a:gd name="connsiteY44" fmla="*/ 316671 h 399723"/>
              <a:gd name="connsiteX45" fmla="*/ 138907 w 457200"/>
              <a:gd name="connsiteY45" fmla="*/ 364237 h 399723"/>
              <a:gd name="connsiteX46" fmla="*/ 103367 w 457200"/>
              <a:gd name="connsiteY46" fmla="*/ 399723 h 399723"/>
              <a:gd name="connsiteX47" fmla="*/ 103259 w 457200"/>
              <a:gd name="connsiteY47" fmla="*/ 399723 h 399723"/>
              <a:gd name="connsiteX48" fmla="*/ 67719 w 457200"/>
              <a:gd name="connsiteY48" fmla="*/ 364237 h 399723"/>
              <a:gd name="connsiteX49" fmla="*/ 67719 w 457200"/>
              <a:gd name="connsiteY49" fmla="*/ 316671 h 399723"/>
              <a:gd name="connsiteX50" fmla="*/ 103259 w 457200"/>
              <a:gd name="connsiteY50" fmla="*/ 281131 h 399723"/>
              <a:gd name="connsiteX51" fmla="*/ 356782 w 457200"/>
              <a:gd name="connsiteY51" fmla="*/ 281077 h 399723"/>
              <a:gd name="connsiteX52" fmla="*/ 365680 w 457200"/>
              <a:gd name="connsiteY52" fmla="*/ 289976 h 399723"/>
              <a:gd name="connsiteX53" fmla="*/ 365680 w 457200"/>
              <a:gd name="connsiteY53" fmla="*/ 390770 h 399723"/>
              <a:gd name="connsiteX54" fmla="*/ 356782 w 457200"/>
              <a:gd name="connsiteY54" fmla="*/ 399669 h 399723"/>
              <a:gd name="connsiteX55" fmla="*/ 347883 w 457200"/>
              <a:gd name="connsiteY55" fmla="*/ 390770 h 399723"/>
              <a:gd name="connsiteX56" fmla="*/ 347883 w 457200"/>
              <a:gd name="connsiteY56" fmla="*/ 314082 h 399723"/>
              <a:gd name="connsiteX57" fmla="*/ 331758 w 457200"/>
              <a:gd name="connsiteY57" fmla="*/ 327187 h 399723"/>
              <a:gd name="connsiteX58" fmla="*/ 319678 w 457200"/>
              <a:gd name="connsiteY58" fmla="*/ 324167 h 399723"/>
              <a:gd name="connsiteX59" fmla="*/ 322590 w 457200"/>
              <a:gd name="connsiteY59" fmla="*/ 311925 h 399723"/>
              <a:gd name="connsiteX60" fmla="*/ 340872 w 457200"/>
              <a:gd name="connsiteY60" fmla="*/ 295530 h 399723"/>
              <a:gd name="connsiteX61" fmla="*/ 347236 w 457200"/>
              <a:gd name="connsiteY61" fmla="*/ 287873 h 399723"/>
              <a:gd name="connsiteX62" fmla="*/ 349447 w 457200"/>
              <a:gd name="connsiteY62" fmla="*/ 284960 h 399723"/>
              <a:gd name="connsiteX63" fmla="*/ 349555 w 457200"/>
              <a:gd name="connsiteY63" fmla="*/ 284798 h 399723"/>
              <a:gd name="connsiteX64" fmla="*/ 356782 w 457200"/>
              <a:gd name="connsiteY64" fmla="*/ 281077 h 399723"/>
              <a:gd name="connsiteX65" fmla="*/ 197636 w 457200"/>
              <a:gd name="connsiteY65" fmla="*/ 281077 h 399723"/>
              <a:gd name="connsiteX66" fmla="*/ 206534 w 457200"/>
              <a:gd name="connsiteY66" fmla="*/ 289976 h 399723"/>
              <a:gd name="connsiteX67" fmla="*/ 206534 w 457200"/>
              <a:gd name="connsiteY67" fmla="*/ 390770 h 399723"/>
              <a:gd name="connsiteX68" fmla="*/ 197636 w 457200"/>
              <a:gd name="connsiteY68" fmla="*/ 399669 h 399723"/>
              <a:gd name="connsiteX69" fmla="*/ 188737 w 457200"/>
              <a:gd name="connsiteY69" fmla="*/ 390770 h 399723"/>
              <a:gd name="connsiteX70" fmla="*/ 188737 w 457200"/>
              <a:gd name="connsiteY70" fmla="*/ 314082 h 399723"/>
              <a:gd name="connsiteX71" fmla="*/ 172612 w 457200"/>
              <a:gd name="connsiteY71" fmla="*/ 327187 h 399723"/>
              <a:gd name="connsiteX72" fmla="*/ 160532 w 457200"/>
              <a:gd name="connsiteY72" fmla="*/ 324167 h 399723"/>
              <a:gd name="connsiteX73" fmla="*/ 163444 w 457200"/>
              <a:gd name="connsiteY73" fmla="*/ 311925 h 399723"/>
              <a:gd name="connsiteX74" fmla="*/ 181726 w 457200"/>
              <a:gd name="connsiteY74" fmla="*/ 295530 h 399723"/>
              <a:gd name="connsiteX75" fmla="*/ 188090 w 457200"/>
              <a:gd name="connsiteY75" fmla="*/ 287873 h 399723"/>
              <a:gd name="connsiteX76" fmla="*/ 190301 w 457200"/>
              <a:gd name="connsiteY76" fmla="*/ 284960 h 399723"/>
              <a:gd name="connsiteX77" fmla="*/ 190409 w 457200"/>
              <a:gd name="connsiteY77" fmla="*/ 284798 h 399723"/>
              <a:gd name="connsiteX78" fmla="*/ 197636 w 457200"/>
              <a:gd name="connsiteY78" fmla="*/ 281077 h 399723"/>
              <a:gd name="connsiteX79" fmla="*/ 38436 w 457200"/>
              <a:gd name="connsiteY79" fmla="*/ 281077 h 399723"/>
              <a:gd name="connsiteX80" fmla="*/ 47334 w 457200"/>
              <a:gd name="connsiteY80" fmla="*/ 289976 h 399723"/>
              <a:gd name="connsiteX81" fmla="*/ 47334 w 457200"/>
              <a:gd name="connsiteY81" fmla="*/ 390770 h 399723"/>
              <a:gd name="connsiteX82" fmla="*/ 38436 w 457200"/>
              <a:gd name="connsiteY82" fmla="*/ 399669 h 399723"/>
              <a:gd name="connsiteX83" fmla="*/ 29537 w 457200"/>
              <a:gd name="connsiteY83" fmla="*/ 390770 h 399723"/>
              <a:gd name="connsiteX84" fmla="*/ 29537 w 457200"/>
              <a:gd name="connsiteY84" fmla="*/ 314082 h 399723"/>
              <a:gd name="connsiteX85" fmla="*/ 13412 w 457200"/>
              <a:gd name="connsiteY85" fmla="*/ 327187 h 399723"/>
              <a:gd name="connsiteX86" fmla="*/ 1332 w 457200"/>
              <a:gd name="connsiteY86" fmla="*/ 324167 h 399723"/>
              <a:gd name="connsiteX87" fmla="*/ 4244 w 457200"/>
              <a:gd name="connsiteY87" fmla="*/ 311925 h 399723"/>
              <a:gd name="connsiteX88" fmla="*/ 22526 w 457200"/>
              <a:gd name="connsiteY88" fmla="*/ 295530 h 399723"/>
              <a:gd name="connsiteX89" fmla="*/ 28890 w 457200"/>
              <a:gd name="connsiteY89" fmla="*/ 287873 h 399723"/>
              <a:gd name="connsiteX90" fmla="*/ 31101 w 457200"/>
              <a:gd name="connsiteY90" fmla="*/ 284960 h 399723"/>
              <a:gd name="connsiteX91" fmla="*/ 31209 w 457200"/>
              <a:gd name="connsiteY91" fmla="*/ 284798 h 399723"/>
              <a:gd name="connsiteX92" fmla="*/ 38436 w 457200"/>
              <a:gd name="connsiteY92" fmla="*/ 281077 h 399723"/>
              <a:gd name="connsiteX93" fmla="*/ 353923 w 457200"/>
              <a:gd name="connsiteY93" fmla="*/ 158388 h 399723"/>
              <a:gd name="connsiteX94" fmla="*/ 336180 w 457200"/>
              <a:gd name="connsiteY94" fmla="*/ 176131 h 399723"/>
              <a:gd name="connsiteX95" fmla="*/ 336180 w 457200"/>
              <a:gd name="connsiteY95" fmla="*/ 223697 h 399723"/>
              <a:gd name="connsiteX96" fmla="*/ 353923 w 457200"/>
              <a:gd name="connsiteY96" fmla="*/ 241386 h 399723"/>
              <a:gd name="connsiteX97" fmla="*/ 354030 w 457200"/>
              <a:gd name="connsiteY97" fmla="*/ 241386 h 399723"/>
              <a:gd name="connsiteX98" fmla="*/ 371774 w 457200"/>
              <a:gd name="connsiteY98" fmla="*/ 223697 h 399723"/>
              <a:gd name="connsiteX99" fmla="*/ 371774 w 457200"/>
              <a:gd name="connsiteY99" fmla="*/ 176131 h 399723"/>
              <a:gd name="connsiteX100" fmla="*/ 354030 w 457200"/>
              <a:gd name="connsiteY100" fmla="*/ 158388 h 399723"/>
              <a:gd name="connsiteX101" fmla="*/ 194722 w 457200"/>
              <a:gd name="connsiteY101" fmla="*/ 158388 h 399723"/>
              <a:gd name="connsiteX102" fmla="*/ 176979 w 457200"/>
              <a:gd name="connsiteY102" fmla="*/ 176131 h 399723"/>
              <a:gd name="connsiteX103" fmla="*/ 176979 w 457200"/>
              <a:gd name="connsiteY103" fmla="*/ 223697 h 399723"/>
              <a:gd name="connsiteX104" fmla="*/ 194722 w 457200"/>
              <a:gd name="connsiteY104" fmla="*/ 241386 h 399723"/>
              <a:gd name="connsiteX105" fmla="*/ 194830 w 457200"/>
              <a:gd name="connsiteY105" fmla="*/ 241386 h 399723"/>
              <a:gd name="connsiteX106" fmla="*/ 212573 w 457200"/>
              <a:gd name="connsiteY106" fmla="*/ 223697 h 399723"/>
              <a:gd name="connsiteX107" fmla="*/ 212573 w 457200"/>
              <a:gd name="connsiteY107" fmla="*/ 176131 h 399723"/>
              <a:gd name="connsiteX108" fmla="*/ 194830 w 457200"/>
              <a:gd name="connsiteY108" fmla="*/ 158388 h 399723"/>
              <a:gd name="connsiteX109" fmla="*/ 35577 w 457200"/>
              <a:gd name="connsiteY109" fmla="*/ 158388 h 399723"/>
              <a:gd name="connsiteX110" fmla="*/ 17834 w 457200"/>
              <a:gd name="connsiteY110" fmla="*/ 176131 h 399723"/>
              <a:gd name="connsiteX111" fmla="*/ 17834 w 457200"/>
              <a:gd name="connsiteY111" fmla="*/ 223697 h 399723"/>
              <a:gd name="connsiteX112" fmla="*/ 35577 w 457200"/>
              <a:gd name="connsiteY112" fmla="*/ 241386 h 399723"/>
              <a:gd name="connsiteX113" fmla="*/ 35685 w 457200"/>
              <a:gd name="connsiteY113" fmla="*/ 241386 h 399723"/>
              <a:gd name="connsiteX114" fmla="*/ 53428 w 457200"/>
              <a:gd name="connsiteY114" fmla="*/ 223697 h 399723"/>
              <a:gd name="connsiteX115" fmla="*/ 53428 w 457200"/>
              <a:gd name="connsiteY115" fmla="*/ 176131 h 399723"/>
              <a:gd name="connsiteX116" fmla="*/ 35685 w 457200"/>
              <a:gd name="connsiteY116" fmla="*/ 158388 h 399723"/>
              <a:gd name="connsiteX117" fmla="*/ 448300 w 457200"/>
              <a:gd name="connsiteY117" fmla="*/ 140591 h 399723"/>
              <a:gd name="connsiteX118" fmla="*/ 457198 w 457200"/>
              <a:gd name="connsiteY118" fmla="*/ 149489 h 399723"/>
              <a:gd name="connsiteX119" fmla="*/ 457198 w 457200"/>
              <a:gd name="connsiteY119" fmla="*/ 250285 h 399723"/>
              <a:gd name="connsiteX120" fmla="*/ 448300 w 457200"/>
              <a:gd name="connsiteY120" fmla="*/ 259183 h 399723"/>
              <a:gd name="connsiteX121" fmla="*/ 439401 w 457200"/>
              <a:gd name="connsiteY121" fmla="*/ 250285 h 399723"/>
              <a:gd name="connsiteX122" fmla="*/ 439401 w 457200"/>
              <a:gd name="connsiteY122" fmla="*/ 173596 h 399723"/>
              <a:gd name="connsiteX123" fmla="*/ 423276 w 457200"/>
              <a:gd name="connsiteY123" fmla="*/ 186701 h 399723"/>
              <a:gd name="connsiteX124" fmla="*/ 411196 w 457200"/>
              <a:gd name="connsiteY124" fmla="*/ 183681 h 399723"/>
              <a:gd name="connsiteX125" fmla="*/ 414108 w 457200"/>
              <a:gd name="connsiteY125" fmla="*/ 171439 h 399723"/>
              <a:gd name="connsiteX126" fmla="*/ 432390 w 457200"/>
              <a:gd name="connsiteY126" fmla="*/ 155044 h 399723"/>
              <a:gd name="connsiteX127" fmla="*/ 438754 w 457200"/>
              <a:gd name="connsiteY127" fmla="*/ 147387 h 399723"/>
              <a:gd name="connsiteX128" fmla="*/ 440965 w 457200"/>
              <a:gd name="connsiteY128" fmla="*/ 144474 h 399723"/>
              <a:gd name="connsiteX129" fmla="*/ 441073 w 457200"/>
              <a:gd name="connsiteY129" fmla="*/ 144312 h 399723"/>
              <a:gd name="connsiteX130" fmla="*/ 448300 w 457200"/>
              <a:gd name="connsiteY130" fmla="*/ 140591 h 399723"/>
              <a:gd name="connsiteX131" fmla="*/ 353923 w 457200"/>
              <a:gd name="connsiteY131" fmla="*/ 140591 h 399723"/>
              <a:gd name="connsiteX132" fmla="*/ 354030 w 457200"/>
              <a:gd name="connsiteY132" fmla="*/ 140591 h 399723"/>
              <a:gd name="connsiteX133" fmla="*/ 389570 w 457200"/>
              <a:gd name="connsiteY133" fmla="*/ 176131 h 399723"/>
              <a:gd name="connsiteX134" fmla="*/ 389570 w 457200"/>
              <a:gd name="connsiteY134" fmla="*/ 223697 h 399723"/>
              <a:gd name="connsiteX135" fmla="*/ 354030 w 457200"/>
              <a:gd name="connsiteY135" fmla="*/ 259183 h 399723"/>
              <a:gd name="connsiteX136" fmla="*/ 353923 w 457200"/>
              <a:gd name="connsiteY136" fmla="*/ 259183 h 399723"/>
              <a:gd name="connsiteX137" fmla="*/ 318383 w 457200"/>
              <a:gd name="connsiteY137" fmla="*/ 223697 h 399723"/>
              <a:gd name="connsiteX138" fmla="*/ 318383 w 457200"/>
              <a:gd name="connsiteY138" fmla="*/ 176131 h 399723"/>
              <a:gd name="connsiteX139" fmla="*/ 353923 w 457200"/>
              <a:gd name="connsiteY139" fmla="*/ 140591 h 399723"/>
              <a:gd name="connsiteX140" fmla="*/ 194722 w 457200"/>
              <a:gd name="connsiteY140" fmla="*/ 140591 h 399723"/>
              <a:gd name="connsiteX141" fmla="*/ 194830 w 457200"/>
              <a:gd name="connsiteY141" fmla="*/ 140591 h 399723"/>
              <a:gd name="connsiteX142" fmla="*/ 230370 w 457200"/>
              <a:gd name="connsiteY142" fmla="*/ 176131 h 399723"/>
              <a:gd name="connsiteX143" fmla="*/ 230370 w 457200"/>
              <a:gd name="connsiteY143" fmla="*/ 223697 h 399723"/>
              <a:gd name="connsiteX144" fmla="*/ 194830 w 457200"/>
              <a:gd name="connsiteY144" fmla="*/ 259183 h 399723"/>
              <a:gd name="connsiteX145" fmla="*/ 194722 w 457200"/>
              <a:gd name="connsiteY145" fmla="*/ 259183 h 399723"/>
              <a:gd name="connsiteX146" fmla="*/ 159182 w 457200"/>
              <a:gd name="connsiteY146" fmla="*/ 223697 h 399723"/>
              <a:gd name="connsiteX147" fmla="*/ 159182 w 457200"/>
              <a:gd name="connsiteY147" fmla="*/ 176131 h 399723"/>
              <a:gd name="connsiteX148" fmla="*/ 194722 w 457200"/>
              <a:gd name="connsiteY148" fmla="*/ 140591 h 399723"/>
              <a:gd name="connsiteX149" fmla="*/ 35577 w 457200"/>
              <a:gd name="connsiteY149" fmla="*/ 140591 h 399723"/>
              <a:gd name="connsiteX150" fmla="*/ 35685 w 457200"/>
              <a:gd name="connsiteY150" fmla="*/ 140591 h 399723"/>
              <a:gd name="connsiteX151" fmla="*/ 71225 w 457200"/>
              <a:gd name="connsiteY151" fmla="*/ 176131 h 399723"/>
              <a:gd name="connsiteX152" fmla="*/ 71225 w 457200"/>
              <a:gd name="connsiteY152" fmla="*/ 223697 h 399723"/>
              <a:gd name="connsiteX153" fmla="*/ 35685 w 457200"/>
              <a:gd name="connsiteY153" fmla="*/ 259183 h 399723"/>
              <a:gd name="connsiteX154" fmla="*/ 35577 w 457200"/>
              <a:gd name="connsiteY154" fmla="*/ 259183 h 399723"/>
              <a:gd name="connsiteX155" fmla="*/ 37 w 457200"/>
              <a:gd name="connsiteY155" fmla="*/ 223697 h 399723"/>
              <a:gd name="connsiteX156" fmla="*/ 37 w 457200"/>
              <a:gd name="connsiteY156" fmla="*/ 176131 h 399723"/>
              <a:gd name="connsiteX157" fmla="*/ 35577 w 457200"/>
              <a:gd name="connsiteY157" fmla="*/ 140591 h 399723"/>
              <a:gd name="connsiteX158" fmla="*/ 289154 w 457200"/>
              <a:gd name="connsiteY158" fmla="*/ 140537 h 399723"/>
              <a:gd name="connsiteX159" fmla="*/ 298052 w 457200"/>
              <a:gd name="connsiteY159" fmla="*/ 149435 h 399723"/>
              <a:gd name="connsiteX160" fmla="*/ 298052 w 457200"/>
              <a:gd name="connsiteY160" fmla="*/ 250230 h 399723"/>
              <a:gd name="connsiteX161" fmla="*/ 289154 w 457200"/>
              <a:gd name="connsiteY161" fmla="*/ 259129 h 399723"/>
              <a:gd name="connsiteX162" fmla="*/ 280255 w 457200"/>
              <a:gd name="connsiteY162" fmla="*/ 250230 h 399723"/>
              <a:gd name="connsiteX163" fmla="*/ 280255 w 457200"/>
              <a:gd name="connsiteY163" fmla="*/ 173542 h 399723"/>
              <a:gd name="connsiteX164" fmla="*/ 264130 w 457200"/>
              <a:gd name="connsiteY164" fmla="*/ 186647 h 399723"/>
              <a:gd name="connsiteX165" fmla="*/ 252050 w 457200"/>
              <a:gd name="connsiteY165" fmla="*/ 183627 h 399723"/>
              <a:gd name="connsiteX166" fmla="*/ 254962 w 457200"/>
              <a:gd name="connsiteY166" fmla="*/ 171385 h 399723"/>
              <a:gd name="connsiteX167" fmla="*/ 273244 w 457200"/>
              <a:gd name="connsiteY167" fmla="*/ 154990 h 399723"/>
              <a:gd name="connsiteX168" fmla="*/ 279608 w 457200"/>
              <a:gd name="connsiteY168" fmla="*/ 147332 h 399723"/>
              <a:gd name="connsiteX169" fmla="*/ 281819 w 457200"/>
              <a:gd name="connsiteY169" fmla="*/ 144420 h 399723"/>
              <a:gd name="connsiteX170" fmla="*/ 281927 w 457200"/>
              <a:gd name="connsiteY170" fmla="*/ 144258 h 399723"/>
              <a:gd name="connsiteX171" fmla="*/ 289154 w 457200"/>
              <a:gd name="connsiteY171" fmla="*/ 140537 h 399723"/>
              <a:gd name="connsiteX172" fmla="*/ 129953 w 457200"/>
              <a:gd name="connsiteY172" fmla="*/ 140537 h 399723"/>
              <a:gd name="connsiteX173" fmla="*/ 138851 w 457200"/>
              <a:gd name="connsiteY173" fmla="*/ 149435 h 399723"/>
              <a:gd name="connsiteX174" fmla="*/ 138851 w 457200"/>
              <a:gd name="connsiteY174" fmla="*/ 250230 h 399723"/>
              <a:gd name="connsiteX175" fmla="*/ 129953 w 457200"/>
              <a:gd name="connsiteY175" fmla="*/ 259129 h 399723"/>
              <a:gd name="connsiteX176" fmla="*/ 121054 w 457200"/>
              <a:gd name="connsiteY176" fmla="*/ 250230 h 399723"/>
              <a:gd name="connsiteX177" fmla="*/ 121054 w 457200"/>
              <a:gd name="connsiteY177" fmla="*/ 173542 h 399723"/>
              <a:gd name="connsiteX178" fmla="*/ 104929 w 457200"/>
              <a:gd name="connsiteY178" fmla="*/ 186647 h 399723"/>
              <a:gd name="connsiteX179" fmla="*/ 92849 w 457200"/>
              <a:gd name="connsiteY179" fmla="*/ 183627 h 399723"/>
              <a:gd name="connsiteX180" fmla="*/ 95761 w 457200"/>
              <a:gd name="connsiteY180" fmla="*/ 171385 h 399723"/>
              <a:gd name="connsiteX181" fmla="*/ 114043 w 457200"/>
              <a:gd name="connsiteY181" fmla="*/ 154990 h 399723"/>
              <a:gd name="connsiteX182" fmla="*/ 120407 w 457200"/>
              <a:gd name="connsiteY182" fmla="*/ 147332 h 399723"/>
              <a:gd name="connsiteX183" fmla="*/ 122618 w 457200"/>
              <a:gd name="connsiteY183" fmla="*/ 144420 h 399723"/>
              <a:gd name="connsiteX184" fmla="*/ 122726 w 457200"/>
              <a:gd name="connsiteY184" fmla="*/ 144258 h 399723"/>
              <a:gd name="connsiteX185" fmla="*/ 129953 w 457200"/>
              <a:gd name="connsiteY185" fmla="*/ 140537 h 399723"/>
              <a:gd name="connsiteX186" fmla="*/ 103262 w 457200"/>
              <a:gd name="connsiteY186" fmla="*/ 17851 h 399723"/>
              <a:gd name="connsiteX187" fmla="*/ 85519 w 457200"/>
              <a:gd name="connsiteY187" fmla="*/ 35594 h 399723"/>
              <a:gd name="connsiteX188" fmla="*/ 85519 w 457200"/>
              <a:gd name="connsiteY188" fmla="*/ 83160 h 399723"/>
              <a:gd name="connsiteX189" fmla="*/ 103262 w 457200"/>
              <a:gd name="connsiteY189" fmla="*/ 100849 h 399723"/>
              <a:gd name="connsiteX190" fmla="*/ 103370 w 457200"/>
              <a:gd name="connsiteY190" fmla="*/ 100849 h 399723"/>
              <a:gd name="connsiteX191" fmla="*/ 121113 w 457200"/>
              <a:gd name="connsiteY191" fmla="*/ 83160 h 399723"/>
              <a:gd name="connsiteX192" fmla="*/ 121113 w 457200"/>
              <a:gd name="connsiteY192" fmla="*/ 35594 h 399723"/>
              <a:gd name="connsiteX193" fmla="*/ 103370 w 457200"/>
              <a:gd name="connsiteY193" fmla="*/ 17851 h 399723"/>
              <a:gd name="connsiteX194" fmla="*/ 262406 w 457200"/>
              <a:gd name="connsiteY194" fmla="*/ 17849 h 399723"/>
              <a:gd name="connsiteX195" fmla="*/ 244663 w 457200"/>
              <a:gd name="connsiteY195" fmla="*/ 35592 h 399723"/>
              <a:gd name="connsiteX196" fmla="*/ 244663 w 457200"/>
              <a:gd name="connsiteY196" fmla="*/ 83158 h 399723"/>
              <a:gd name="connsiteX197" fmla="*/ 262406 w 457200"/>
              <a:gd name="connsiteY197" fmla="*/ 100847 h 399723"/>
              <a:gd name="connsiteX198" fmla="*/ 262514 w 457200"/>
              <a:gd name="connsiteY198" fmla="*/ 100847 h 399723"/>
              <a:gd name="connsiteX199" fmla="*/ 280257 w 457200"/>
              <a:gd name="connsiteY199" fmla="*/ 83158 h 399723"/>
              <a:gd name="connsiteX200" fmla="*/ 280257 w 457200"/>
              <a:gd name="connsiteY200" fmla="*/ 35592 h 399723"/>
              <a:gd name="connsiteX201" fmla="*/ 262514 w 457200"/>
              <a:gd name="connsiteY201" fmla="*/ 17849 h 399723"/>
              <a:gd name="connsiteX202" fmla="*/ 421552 w 457200"/>
              <a:gd name="connsiteY202" fmla="*/ 17848 h 399723"/>
              <a:gd name="connsiteX203" fmla="*/ 403809 w 457200"/>
              <a:gd name="connsiteY203" fmla="*/ 35591 h 399723"/>
              <a:gd name="connsiteX204" fmla="*/ 403809 w 457200"/>
              <a:gd name="connsiteY204" fmla="*/ 83157 h 399723"/>
              <a:gd name="connsiteX205" fmla="*/ 421552 w 457200"/>
              <a:gd name="connsiteY205" fmla="*/ 100846 h 399723"/>
              <a:gd name="connsiteX206" fmla="*/ 421660 w 457200"/>
              <a:gd name="connsiteY206" fmla="*/ 100846 h 399723"/>
              <a:gd name="connsiteX207" fmla="*/ 439403 w 457200"/>
              <a:gd name="connsiteY207" fmla="*/ 83157 h 399723"/>
              <a:gd name="connsiteX208" fmla="*/ 439403 w 457200"/>
              <a:gd name="connsiteY208" fmla="*/ 35591 h 399723"/>
              <a:gd name="connsiteX209" fmla="*/ 421660 w 457200"/>
              <a:gd name="connsiteY209" fmla="*/ 17848 h 399723"/>
              <a:gd name="connsiteX210" fmla="*/ 197639 w 457200"/>
              <a:gd name="connsiteY210" fmla="*/ 54 h 399723"/>
              <a:gd name="connsiteX211" fmla="*/ 206537 w 457200"/>
              <a:gd name="connsiteY211" fmla="*/ 8952 h 399723"/>
              <a:gd name="connsiteX212" fmla="*/ 206537 w 457200"/>
              <a:gd name="connsiteY212" fmla="*/ 109747 h 399723"/>
              <a:gd name="connsiteX213" fmla="*/ 197639 w 457200"/>
              <a:gd name="connsiteY213" fmla="*/ 118646 h 399723"/>
              <a:gd name="connsiteX214" fmla="*/ 188740 w 457200"/>
              <a:gd name="connsiteY214" fmla="*/ 109747 h 399723"/>
              <a:gd name="connsiteX215" fmla="*/ 188740 w 457200"/>
              <a:gd name="connsiteY215" fmla="*/ 33059 h 399723"/>
              <a:gd name="connsiteX216" fmla="*/ 172615 w 457200"/>
              <a:gd name="connsiteY216" fmla="*/ 46164 h 399723"/>
              <a:gd name="connsiteX217" fmla="*/ 160535 w 457200"/>
              <a:gd name="connsiteY217" fmla="*/ 43144 h 399723"/>
              <a:gd name="connsiteX218" fmla="*/ 163447 w 457200"/>
              <a:gd name="connsiteY218" fmla="*/ 30902 h 399723"/>
              <a:gd name="connsiteX219" fmla="*/ 181729 w 457200"/>
              <a:gd name="connsiteY219" fmla="*/ 14507 h 399723"/>
              <a:gd name="connsiteX220" fmla="*/ 188093 w 457200"/>
              <a:gd name="connsiteY220" fmla="*/ 6850 h 399723"/>
              <a:gd name="connsiteX221" fmla="*/ 190304 w 457200"/>
              <a:gd name="connsiteY221" fmla="*/ 3937 h 399723"/>
              <a:gd name="connsiteX222" fmla="*/ 190412 w 457200"/>
              <a:gd name="connsiteY222" fmla="*/ 3775 h 399723"/>
              <a:gd name="connsiteX223" fmla="*/ 197639 w 457200"/>
              <a:gd name="connsiteY223" fmla="*/ 54 h 399723"/>
              <a:gd name="connsiteX224" fmla="*/ 103262 w 457200"/>
              <a:gd name="connsiteY224" fmla="*/ 54 h 399723"/>
              <a:gd name="connsiteX225" fmla="*/ 103370 w 457200"/>
              <a:gd name="connsiteY225" fmla="*/ 54 h 399723"/>
              <a:gd name="connsiteX226" fmla="*/ 138910 w 457200"/>
              <a:gd name="connsiteY226" fmla="*/ 35594 h 399723"/>
              <a:gd name="connsiteX227" fmla="*/ 138910 w 457200"/>
              <a:gd name="connsiteY227" fmla="*/ 83160 h 399723"/>
              <a:gd name="connsiteX228" fmla="*/ 103370 w 457200"/>
              <a:gd name="connsiteY228" fmla="*/ 118646 h 399723"/>
              <a:gd name="connsiteX229" fmla="*/ 103262 w 457200"/>
              <a:gd name="connsiteY229" fmla="*/ 118646 h 399723"/>
              <a:gd name="connsiteX230" fmla="*/ 67722 w 457200"/>
              <a:gd name="connsiteY230" fmla="*/ 83160 h 399723"/>
              <a:gd name="connsiteX231" fmla="*/ 67722 w 457200"/>
              <a:gd name="connsiteY231" fmla="*/ 35594 h 399723"/>
              <a:gd name="connsiteX232" fmla="*/ 103262 w 457200"/>
              <a:gd name="connsiteY232" fmla="*/ 54 h 399723"/>
              <a:gd name="connsiteX233" fmla="*/ 356784 w 457200"/>
              <a:gd name="connsiteY233" fmla="*/ 53 h 399723"/>
              <a:gd name="connsiteX234" fmla="*/ 365682 w 457200"/>
              <a:gd name="connsiteY234" fmla="*/ 8951 h 399723"/>
              <a:gd name="connsiteX235" fmla="*/ 365682 w 457200"/>
              <a:gd name="connsiteY235" fmla="*/ 109746 h 399723"/>
              <a:gd name="connsiteX236" fmla="*/ 356784 w 457200"/>
              <a:gd name="connsiteY236" fmla="*/ 118645 h 399723"/>
              <a:gd name="connsiteX237" fmla="*/ 347885 w 457200"/>
              <a:gd name="connsiteY237" fmla="*/ 109746 h 399723"/>
              <a:gd name="connsiteX238" fmla="*/ 347885 w 457200"/>
              <a:gd name="connsiteY238" fmla="*/ 33058 h 399723"/>
              <a:gd name="connsiteX239" fmla="*/ 331760 w 457200"/>
              <a:gd name="connsiteY239" fmla="*/ 46163 h 399723"/>
              <a:gd name="connsiteX240" fmla="*/ 319680 w 457200"/>
              <a:gd name="connsiteY240" fmla="*/ 43143 h 399723"/>
              <a:gd name="connsiteX241" fmla="*/ 322592 w 457200"/>
              <a:gd name="connsiteY241" fmla="*/ 30901 h 399723"/>
              <a:gd name="connsiteX242" fmla="*/ 340874 w 457200"/>
              <a:gd name="connsiteY242" fmla="*/ 14506 h 399723"/>
              <a:gd name="connsiteX243" fmla="*/ 347238 w 457200"/>
              <a:gd name="connsiteY243" fmla="*/ 6849 h 399723"/>
              <a:gd name="connsiteX244" fmla="*/ 349449 w 457200"/>
              <a:gd name="connsiteY244" fmla="*/ 3936 h 399723"/>
              <a:gd name="connsiteX245" fmla="*/ 349557 w 457200"/>
              <a:gd name="connsiteY245" fmla="*/ 3774 h 399723"/>
              <a:gd name="connsiteX246" fmla="*/ 356784 w 457200"/>
              <a:gd name="connsiteY246" fmla="*/ 53 h 399723"/>
              <a:gd name="connsiteX247" fmla="*/ 262406 w 457200"/>
              <a:gd name="connsiteY247" fmla="*/ 52 h 399723"/>
              <a:gd name="connsiteX248" fmla="*/ 262514 w 457200"/>
              <a:gd name="connsiteY248" fmla="*/ 52 h 399723"/>
              <a:gd name="connsiteX249" fmla="*/ 298054 w 457200"/>
              <a:gd name="connsiteY249" fmla="*/ 35592 h 399723"/>
              <a:gd name="connsiteX250" fmla="*/ 298054 w 457200"/>
              <a:gd name="connsiteY250" fmla="*/ 83158 h 399723"/>
              <a:gd name="connsiteX251" fmla="*/ 262514 w 457200"/>
              <a:gd name="connsiteY251" fmla="*/ 118644 h 399723"/>
              <a:gd name="connsiteX252" fmla="*/ 262406 w 457200"/>
              <a:gd name="connsiteY252" fmla="*/ 118644 h 399723"/>
              <a:gd name="connsiteX253" fmla="*/ 226866 w 457200"/>
              <a:gd name="connsiteY253" fmla="*/ 83158 h 399723"/>
              <a:gd name="connsiteX254" fmla="*/ 226866 w 457200"/>
              <a:gd name="connsiteY254" fmla="*/ 35592 h 399723"/>
              <a:gd name="connsiteX255" fmla="*/ 262406 w 457200"/>
              <a:gd name="connsiteY255" fmla="*/ 52 h 399723"/>
              <a:gd name="connsiteX256" fmla="*/ 421552 w 457200"/>
              <a:gd name="connsiteY256" fmla="*/ 51 h 399723"/>
              <a:gd name="connsiteX257" fmla="*/ 421660 w 457200"/>
              <a:gd name="connsiteY257" fmla="*/ 51 h 399723"/>
              <a:gd name="connsiteX258" fmla="*/ 457200 w 457200"/>
              <a:gd name="connsiteY258" fmla="*/ 35591 h 399723"/>
              <a:gd name="connsiteX259" fmla="*/ 457200 w 457200"/>
              <a:gd name="connsiteY259" fmla="*/ 83157 h 399723"/>
              <a:gd name="connsiteX260" fmla="*/ 421660 w 457200"/>
              <a:gd name="connsiteY260" fmla="*/ 118643 h 399723"/>
              <a:gd name="connsiteX261" fmla="*/ 421552 w 457200"/>
              <a:gd name="connsiteY261" fmla="*/ 118643 h 399723"/>
              <a:gd name="connsiteX262" fmla="*/ 386012 w 457200"/>
              <a:gd name="connsiteY262" fmla="*/ 83157 h 399723"/>
              <a:gd name="connsiteX263" fmla="*/ 386012 w 457200"/>
              <a:gd name="connsiteY263" fmla="*/ 35591 h 399723"/>
              <a:gd name="connsiteX264" fmla="*/ 421552 w 457200"/>
              <a:gd name="connsiteY264" fmla="*/ 51 h 399723"/>
              <a:gd name="connsiteX265" fmla="*/ 38439 w 457200"/>
              <a:gd name="connsiteY265" fmla="*/ 0 h 399723"/>
              <a:gd name="connsiteX266" fmla="*/ 47337 w 457200"/>
              <a:gd name="connsiteY266" fmla="*/ 8898 h 399723"/>
              <a:gd name="connsiteX267" fmla="*/ 47337 w 457200"/>
              <a:gd name="connsiteY267" fmla="*/ 109693 h 399723"/>
              <a:gd name="connsiteX268" fmla="*/ 38439 w 457200"/>
              <a:gd name="connsiteY268" fmla="*/ 118592 h 399723"/>
              <a:gd name="connsiteX269" fmla="*/ 29540 w 457200"/>
              <a:gd name="connsiteY269" fmla="*/ 109693 h 399723"/>
              <a:gd name="connsiteX270" fmla="*/ 29540 w 457200"/>
              <a:gd name="connsiteY270" fmla="*/ 33005 h 399723"/>
              <a:gd name="connsiteX271" fmla="*/ 13415 w 457200"/>
              <a:gd name="connsiteY271" fmla="*/ 46110 h 399723"/>
              <a:gd name="connsiteX272" fmla="*/ 1335 w 457200"/>
              <a:gd name="connsiteY272" fmla="*/ 43090 h 399723"/>
              <a:gd name="connsiteX273" fmla="*/ 4247 w 457200"/>
              <a:gd name="connsiteY273" fmla="*/ 30848 h 399723"/>
              <a:gd name="connsiteX274" fmla="*/ 22529 w 457200"/>
              <a:gd name="connsiteY274" fmla="*/ 14453 h 399723"/>
              <a:gd name="connsiteX275" fmla="*/ 28893 w 457200"/>
              <a:gd name="connsiteY275" fmla="*/ 6795 h 399723"/>
              <a:gd name="connsiteX276" fmla="*/ 31104 w 457200"/>
              <a:gd name="connsiteY276" fmla="*/ 3883 h 399723"/>
              <a:gd name="connsiteX277" fmla="*/ 31212 w 457200"/>
              <a:gd name="connsiteY277" fmla="*/ 3721 h 399723"/>
              <a:gd name="connsiteX278" fmla="*/ 38439 w 457200"/>
              <a:gd name="connsiteY278" fmla="*/ 0 h 399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Lst>
            <a:rect l="l" t="t" r="r" b="b"/>
            <a:pathLst>
              <a:path w="457200" h="399723">
                <a:moveTo>
                  <a:pt x="421552" y="298928"/>
                </a:moveTo>
                <a:cubicBezTo>
                  <a:pt x="411737" y="298928"/>
                  <a:pt x="403809" y="306909"/>
                  <a:pt x="403809" y="316671"/>
                </a:cubicBezTo>
                <a:lnTo>
                  <a:pt x="403809" y="364237"/>
                </a:lnTo>
                <a:cubicBezTo>
                  <a:pt x="403809" y="373998"/>
                  <a:pt x="411737" y="381926"/>
                  <a:pt x="421552" y="381926"/>
                </a:cubicBezTo>
                <a:lnTo>
                  <a:pt x="421660" y="381926"/>
                </a:lnTo>
                <a:cubicBezTo>
                  <a:pt x="431421" y="381926"/>
                  <a:pt x="439403" y="373998"/>
                  <a:pt x="439403" y="364237"/>
                </a:cubicBezTo>
                <a:lnTo>
                  <a:pt x="439403" y="316671"/>
                </a:lnTo>
                <a:cubicBezTo>
                  <a:pt x="439403" y="306909"/>
                  <a:pt x="431421" y="298928"/>
                  <a:pt x="421660" y="298928"/>
                </a:cubicBezTo>
                <a:close/>
                <a:moveTo>
                  <a:pt x="262405" y="298928"/>
                </a:moveTo>
                <a:cubicBezTo>
                  <a:pt x="252590" y="298928"/>
                  <a:pt x="244662" y="306909"/>
                  <a:pt x="244662" y="316671"/>
                </a:cubicBezTo>
                <a:lnTo>
                  <a:pt x="244662" y="364237"/>
                </a:lnTo>
                <a:cubicBezTo>
                  <a:pt x="244662" y="373998"/>
                  <a:pt x="252590" y="381926"/>
                  <a:pt x="262405" y="381926"/>
                </a:cubicBezTo>
                <a:lnTo>
                  <a:pt x="262513" y="381926"/>
                </a:lnTo>
                <a:cubicBezTo>
                  <a:pt x="272274" y="381926"/>
                  <a:pt x="280256" y="373998"/>
                  <a:pt x="280256" y="364237"/>
                </a:cubicBezTo>
                <a:lnTo>
                  <a:pt x="280256" y="316671"/>
                </a:lnTo>
                <a:cubicBezTo>
                  <a:pt x="280256" y="306909"/>
                  <a:pt x="272274" y="298928"/>
                  <a:pt x="262513" y="298928"/>
                </a:cubicBezTo>
                <a:close/>
                <a:moveTo>
                  <a:pt x="103259" y="298928"/>
                </a:moveTo>
                <a:cubicBezTo>
                  <a:pt x="93444" y="298928"/>
                  <a:pt x="85516" y="306909"/>
                  <a:pt x="85516" y="316671"/>
                </a:cubicBezTo>
                <a:lnTo>
                  <a:pt x="85516" y="364237"/>
                </a:lnTo>
                <a:cubicBezTo>
                  <a:pt x="85516" y="373998"/>
                  <a:pt x="93444" y="381926"/>
                  <a:pt x="103259" y="381926"/>
                </a:cubicBezTo>
                <a:lnTo>
                  <a:pt x="103367" y="381926"/>
                </a:lnTo>
                <a:cubicBezTo>
                  <a:pt x="113128" y="381926"/>
                  <a:pt x="121110" y="373998"/>
                  <a:pt x="121110" y="364237"/>
                </a:cubicBezTo>
                <a:lnTo>
                  <a:pt x="121110" y="316671"/>
                </a:lnTo>
                <a:cubicBezTo>
                  <a:pt x="121110" y="306909"/>
                  <a:pt x="113128" y="298928"/>
                  <a:pt x="103367" y="298928"/>
                </a:cubicBezTo>
                <a:close/>
                <a:moveTo>
                  <a:pt x="421552" y="281131"/>
                </a:moveTo>
                <a:lnTo>
                  <a:pt x="421660" y="281131"/>
                </a:lnTo>
                <a:cubicBezTo>
                  <a:pt x="441290" y="281131"/>
                  <a:pt x="457200" y="297041"/>
                  <a:pt x="457200" y="316671"/>
                </a:cubicBezTo>
                <a:lnTo>
                  <a:pt x="457200" y="364237"/>
                </a:lnTo>
                <a:cubicBezTo>
                  <a:pt x="457200" y="383813"/>
                  <a:pt x="441290" y="399723"/>
                  <a:pt x="421660" y="399723"/>
                </a:cubicBezTo>
                <a:lnTo>
                  <a:pt x="421552" y="399723"/>
                </a:lnTo>
                <a:cubicBezTo>
                  <a:pt x="401922" y="399723"/>
                  <a:pt x="386012" y="383813"/>
                  <a:pt x="386012" y="364237"/>
                </a:cubicBezTo>
                <a:lnTo>
                  <a:pt x="386012" y="316671"/>
                </a:lnTo>
                <a:cubicBezTo>
                  <a:pt x="386012" y="297041"/>
                  <a:pt x="401922" y="281131"/>
                  <a:pt x="421552" y="281131"/>
                </a:cubicBezTo>
                <a:close/>
                <a:moveTo>
                  <a:pt x="262405" y="281131"/>
                </a:moveTo>
                <a:lnTo>
                  <a:pt x="262513" y="281131"/>
                </a:lnTo>
                <a:cubicBezTo>
                  <a:pt x="282143" y="281131"/>
                  <a:pt x="298053" y="297041"/>
                  <a:pt x="298053" y="316671"/>
                </a:cubicBezTo>
                <a:lnTo>
                  <a:pt x="298053" y="364237"/>
                </a:lnTo>
                <a:cubicBezTo>
                  <a:pt x="298053" y="383813"/>
                  <a:pt x="282143" y="399723"/>
                  <a:pt x="262513" y="399723"/>
                </a:cubicBezTo>
                <a:lnTo>
                  <a:pt x="262405" y="399723"/>
                </a:lnTo>
                <a:cubicBezTo>
                  <a:pt x="242775" y="399723"/>
                  <a:pt x="226865" y="383813"/>
                  <a:pt x="226865" y="364237"/>
                </a:cubicBezTo>
                <a:lnTo>
                  <a:pt x="226865" y="316671"/>
                </a:lnTo>
                <a:cubicBezTo>
                  <a:pt x="226865" y="297041"/>
                  <a:pt x="242775" y="281131"/>
                  <a:pt x="262405" y="281131"/>
                </a:cubicBezTo>
                <a:close/>
                <a:moveTo>
                  <a:pt x="103259" y="281131"/>
                </a:moveTo>
                <a:lnTo>
                  <a:pt x="103367" y="281131"/>
                </a:lnTo>
                <a:cubicBezTo>
                  <a:pt x="122997" y="281131"/>
                  <a:pt x="138907" y="297041"/>
                  <a:pt x="138907" y="316671"/>
                </a:cubicBezTo>
                <a:lnTo>
                  <a:pt x="138907" y="364237"/>
                </a:lnTo>
                <a:cubicBezTo>
                  <a:pt x="138907" y="383813"/>
                  <a:pt x="122997" y="399723"/>
                  <a:pt x="103367" y="399723"/>
                </a:cubicBezTo>
                <a:lnTo>
                  <a:pt x="103259" y="399723"/>
                </a:lnTo>
                <a:cubicBezTo>
                  <a:pt x="83629" y="399723"/>
                  <a:pt x="67719" y="383813"/>
                  <a:pt x="67719" y="364237"/>
                </a:cubicBezTo>
                <a:lnTo>
                  <a:pt x="67719" y="316671"/>
                </a:lnTo>
                <a:cubicBezTo>
                  <a:pt x="67719" y="297041"/>
                  <a:pt x="83629" y="281131"/>
                  <a:pt x="103259" y="281131"/>
                </a:cubicBezTo>
                <a:close/>
                <a:moveTo>
                  <a:pt x="356782" y="281077"/>
                </a:moveTo>
                <a:cubicBezTo>
                  <a:pt x="361690" y="281077"/>
                  <a:pt x="365680" y="285068"/>
                  <a:pt x="365680" y="289976"/>
                </a:cubicBezTo>
                <a:lnTo>
                  <a:pt x="365680" y="390770"/>
                </a:lnTo>
                <a:cubicBezTo>
                  <a:pt x="365680" y="395678"/>
                  <a:pt x="361690" y="399669"/>
                  <a:pt x="356782" y="399669"/>
                </a:cubicBezTo>
                <a:cubicBezTo>
                  <a:pt x="351874" y="399669"/>
                  <a:pt x="347883" y="395678"/>
                  <a:pt x="347883" y="390770"/>
                </a:cubicBezTo>
                <a:lnTo>
                  <a:pt x="347883" y="314082"/>
                </a:lnTo>
                <a:cubicBezTo>
                  <a:pt x="343138" y="318828"/>
                  <a:pt x="337583" y="323736"/>
                  <a:pt x="331758" y="327187"/>
                </a:cubicBezTo>
                <a:cubicBezTo>
                  <a:pt x="327606" y="329614"/>
                  <a:pt x="322213" y="328320"/>
                  <a:pt x="319678" y="324167"/>
                </a:cubicBezTo>
                <a:cubicBezTo>
                  <a:pt x="317089" y="319960"/>
                  <a:pt x="318384" y="314514"/>
                  <a:pt x="322590" y="311925"/>
                </a:cubicBezTo>
                <a:cubicBezTo>
                  <a:pt x="328792" y="308204"/>
                  <a:pt x="335479" y="301679"/>
                  <a:pt x="340872" y="295530"/>
                </a:cubicBezTo>
                <a:cubicBezTo>
                  <a:pt x="343515" y="292564"/>
                  <a:pt x="345726" y="289868"/>
                  <a:pt x="347236" y="287873"/>
                </a:cubicBezTo>
                <a:cubicBezTo>
                  <a:pt x="347991" y="286955"/>
                  <a:pt x="348746" y="285931"/>
                  <a:pt x="349447" y="284960"/>
                </a:cubicBezTo>
                <a:cubicBezTo>
                  <a:pt x="349447" y="284960"/>
                  <a:pt x="349555" y="284798"/>
                  <a:pt x="349555" y="284798"/>
                </a:cubicBezTo>
                <a:cubicBezTo>
                  <a:pt x="351227" y="282480"/>
                  <a:pt x="353924" y="281077"/>
                  <a:pt x="356782" y="281077"/>
                </a:cubicBezTo>
                <a:close/>
                <a:moveTo>
                  <a:pt x="197636" y="281077"/>
                </a:moveTo>
                <a:cubicBezTo>
                  <a:pt x="202544" y="281077"/>
                  <a:pt x="206534" y="285068"/>
                  <a:pt x="206534" y="289976"/>
                </a:cubicBezTo>
                <a:lnTo>
                  <a:pt x="206534" y="390770"/>
                </a:lnTo>
                <a:cubicBezTo>
                  <a:pt x="206534" y="395678"/>
                  <a:pt x="202544" y="399669"/>
                  <a:pt x="197636" y="399669"/>
                </a:cubicBezTo>
                <a:cubicBezTo>
                  <a:pt x="192728" y="399669"/>
                  <a:pt x="188737" y="395678"/>
                  <a:pt x="188737" y="390770"/>
                </a:cubicBezTo>
                <a:lnTo>
                  <a:pt x="188737" y="314082"/>
                </a:lnTo>
                <a:cubicBezTo>
                  <a:pt x="183992" y="318828"/>
                  <a:pt x="178437" y="323736"/>
                  <a:pt x="172612" y="327187"/>
                </a:cubicBezTo>
                <a:cubicBezTo>
                  <a:pt x="168460" y="329614"/>
                  <a:pt x="163067" y="328320"/>
                  <a:pt x="160532" y="324167"/>
                </a:cubicBezTo>
                <a:cubicBezTo>
                  <a:pt x="157943" y="319960"/>
                  <a:pt x="159238" y="314514"/>
                  <a:pt x="163444" y="311925"/>
                </a:cubicBezTo>
                <a:cubicBezTo>
                  <a:pt x="169646" y="308204"/>
                  <a:pt x="176333" y="301679"/>
                  <a:pt x="181726" y="295530"/>
                </a:cubicBezTo>
                <a:cubicBezTo>
                  <a:pt x="184369" y="292564"/>
                  <a:pt x="186580" y="289868"/>
                  <a:pt x="188090" y="287873"/>
                </a:cubicBezTo>
                <a:cubicBezTo>
                  <a:pt x="188845" y="286955"/>
                  <a:pt x="189600" y="285931"/>
                  <a:pt x="190301" y="284960"/>
                </a:cubicBezTo>
                <a:cubicBezTo>
                  <a:pt x="190301" y="284960"/>
                  <a:pt x="190409" y="284798"/>
                  <a:pt x="190409" y="284798"/>
                </a:cubicBezTo>
                <a:cubicBezTo>
                  <a:pt x="192081" y="282480"/>
                  <a:pt x="194778" y="281077"/>
                  <a:pt x="197636" y="281077"/>
                </a:cubicBezTo>
                <a:close/>
                <a:moveTo>
                  <a:pt x="38436" y="281077"/>
                </a:moveTo>
                <a:cubicBezTo>
                  <a:pt x="43344" y="281077"/>
                  <a:pt x="47334" y="285068"/>
                  <a:pt x="47334" y="289976"/>
                </a:cubicBezTo>
                <a:lnTo>
                  <a:pt x="47334" y="390770"/>
                </a:lnTo>
                <a:cubicBezTo>
                  <a:pt x="47334" y="395678"/>
                  <a:pt x="43344" y="399669"/>
                  <a:pt x="38436" y="399669"/>
                </a:cubicBezTo>
                <a:cubicBezTo>
                  <a:pt x="33528" y="399669"/>
                  <a:pt x="29537" y="395678"/>
                  <a:pt x="29537" y="390770"/>
                </a:cubicBezTo>
                <a:lnTo>
                  <a:pt x="29537" y="314082"/>
                </a:lnTo>
                <a:cubicBezTo>
                  <a:pt x="24792" y="318828"/>
                  <a:pt x="19237" y="323736"/>
                  <a:pt x="13412" y="327187"/>
                </a:cubicBezTo>
                <a:cubicBezTo>
                  <a:pt x="9260" y="329614"/>
                  <a:pt x="3867" y="328320"/>
                  <a:pt x="1332" y="324167"/>
                </a:cubicBezTo>
                <a:cubicBezTo>
                  <a:pt x="-1257" y="319960"/>
                  <a:pt x="38" y="314514"/>
                  <a:pt x="4244" y="311925"/>
                </a:cubicBezTo>
                <a:cubicBezTo>
                  <a:pt x="10446" y="308204"/>
                  <a:pt x="17133" y="301679"/>
                  <a:pt x="22526" y="295530"/>
                </a:cubicBezTo>
                <a:cubicBezTo>
                  <a:pt x="25169" y="292564"/>
                  <a:pt x="27380" y="289868"/>
                  <a:pt x="28890" y="287873"/>
                </a:cubicBezTo>
                <a:cubicBezTo>
                  <a:pt x="29645" y="286955"/>
                  <a:pt x="30400" y="285931"/>
                  <a:pt x="31101" y="284960"/>
                </a:cubicBezTo>
                <a:cubicBezTo>
                  <a:pt x="31101" y="284960"/>
                  <a:pt x="31209" y="284798"/>
                  <a:pt x="31209" y="284798"/>
                </a:cubicBezTo>
                <a:cubicBezTo>
                  <a:pt x="32881" y="282480"/>
                  <a:pt x="35578" y="281077"/>
                  <a:pt x="38436" y="281077"/>
                </a:cubicBezTo>
                <a:close/>
                <a:moveTo>
                  <a:pt x="353923" y="158388"/>
                </a:moveTo>
                <a:cubicBezTo>
                  <a:pt x="344162" y="158388"/>
                  <a:pt x="336180" y="166369"/>
                  <a:pt x="336180" y="176131"/>
                </a:cubicBezTo>
                <a:lnTo>
                  <a:pt x="336180" y="223697"/>
                </a:lnTo>
                <a:cubicBezTo>
                  <a:pt x="336180" y="233458"/>
                  <a:pt x="344162" y="241386"/>
                  <a:pt x="353923" y="241386"/>
                </a:cubicBezTo>
                <a:lnTo>
                  <a:pt x="354030" y="241386"/>
                </a:lnTo>
                <a:cubicBezTo>
                  <a:pt x="363846" y="241386"/>
                  <a:pt x="371774" y="233458"/>
                  <a:pt x="371774" y="223697"/>
                </a:cubicBezTo>
                <a:lnTo>
                  <a:pt x="371774" y="176131"/>
                </a:lnTo>
                <a:cubicBezTo>
                  <a:pt x="371774" y="166369"/>
                  <a:pt x="363846" y="158388"/>
                  <a:pt x="354030" y="158388"/>
                </a:cubicBezTo>
                <a:close/>
                <a:moveTo>
                  <a:pt x="194722" y="158388"/>
                </a:moveTo>
                <a:cubicBezTo>
                  <a:pt x="184961" y="158388"/>
                  <a:pt x="176979" y="166369"/>
                  <a:pt x="176979" y="176131"/>
                </a:cubicBezTo>
                <a:lnTo>
                  <a:pt x="176979" y="223697"/>
                </a:lnTo>
                <a:cubicBezTo>
                  <a:pt x="176979" y="233458"/>
                  <a:pt x="184961" y="241386"/>
                  <a:pt x="194722" y="241386"/>
                </a:cubicBezTo>
                <a:lnTo>
                  <a:pt x="194830" y="241386"/>
                </a:lnTo>
                <a:cubicBezTo>
                  <a:pt x="204645" y="241386"/>
                  <a:pt x="212573" y="233458"/>
                  <a:pt x="212573" y="223697"/>
                </a:cubicBezTo>
                <a:lnTo>
                  <a:pt x="212573" y="176131"/>
                </a:lnTo>
                <a:cubicBezTo>
                  <a:pt x="212573" y="166369"/>
                  <a:pt x="204645" y="158388"/>
                  <a:pt x="194830" y="158388"/>
                </a:cubicBezTo>
                <a:close/>
                <a:moveTo>
                  <a:pt x="35577" y="158388"/>
                </a:moveTo>
                <a:cubicBezTo>
                  <a:pt x="25816" y="158388"/>
                  <a:pt x="17834" y="166369"/>
                  <a:pt x="17834" y="176131"/>
                </a:cubicBezTo>
                <a:lnTo>
                  <a:pt x="17834" y="223697"/>
                </a:lnTo>
                <a:cubicBezTo>
                  <a:pt x="17834" y="233458"/>
                  <a:pt x="25816" y="241386"/>
                  <a:pt x="35577" y="241386"/>
                </a:cubicBezTo>
                <a:lnTo>
                  <a:pt x="35685" y="241386"/>
                </a:lnTo>
                <a:cubicBezTo>
                  <a:pt x="45500" y="241386"/>
                  <a:pt x="53428" y="233458"/>
                  <a:pt x="53428" y="223697"/>
                </a:cubicBezTo>
                <a:lnTo>
                  <a:pt x="53428" y="176131"/>
                </a:lnTo>
                <a:cubicBezTo>
                  <a:pt x="53428" y="166369"/>
                  <a:pt x="45500" y="158388"/>
                  <a:pt x="35685" y="158388"/>
                </a:cubicBezTo>
                <a:close/>
                <a:moveTo>
                  <a:pt x="448300" y="140591"/>
                </a:moveTo>
                <a:cubicBezTo>
                  <a:pt x="453208" y="140591"/>
                  <a:pt x="457198" y="144582"/>
                  <a:pt x="457198" y="149489"/>
                </a:cubicBezTo>
                <a:lnTo>
                  <a:pt x="457198" y="250285"/>
                </a:lnTo>
                <a:cubicBezTo>
                  <a:pt x="457198" y="255192"/>
                  <a:pt x="453208" y="259183"/>
                  <a:pt x="448300" y="259183"/>
                </a:cubicBezTo>
                <a:cubicBezTo>
                  <a:pt x="443392" y="259183"/>
                  <a:pt x="439401" y="255192"/>
                  <a:pt x="439401" y="250285"/>
                </a:cubicBezTo>
                <a:lnTo>
                  <a:pt x="439401" y="173596"/>
                </a:lnTo>
                <a:cubicBezTo>
                  <a:pt x="434656" y="178342"/>
                  <a:pt x="429101" y="183250"/>
                  <a:pt x="423276" y="186701"/>
                </a:cubicBezTo>
                <a:cubicBezTo>
                  <a:pt x="419124" y="189128"/>
                  <a:pt x="413731" y="187834"/>
                  <a:pt x="411196" y="183681"/>
                </a:cubicBezTo>
                <a:cubicBezTo>
                  <a:pt x="408607" y="179474"/>
                  <a:pt x="409902" y="174028"/>
                  <a:pt x="414108" y="171439"/>
                </a:cubicBezTo>
                <a:cubicBezTo>
                  <a:pt x="420310" y="167718"/>
                  <a:pt x="426997" y="161193"/>
                  <a:pt x="432390" y="155044"/>
                </a:cubicBezTo>
                <a:cubicBezTo>
                  <a:pt x="435033" y="152078"/>
                  <a:pt x="437244" y="149382"/>
                  <a:pt x="438754" y="147387"/>
                </a:cubicBezTo>
                <a:cubicBezTo>
                  <a:pt x="439509" y="146469"/>
                  <a:pt x="440264" y="145445"/>
                  <a:pt x="440965" y="144474"/>
                </a:cubicBezTo>
                <a:cubicBezTo>
                  <a:pt x="440965" y="144474"/>
                  <a:pt x="441073" y="144312"/>
                  <a:pt x="441073" y="144312"/>
                </a:cubicBezTo>
                <a:cubicBezTo>
                  <a:pt x="442745" y="141994"/>
                  <a:pt x="445442" y="140591"/>
                  <a:pt x="448300" y="140591"/>
                </a:cubicBezTo>
                <a:close/>
                <a:moveTo>
                  <a:pt x="353923" y="140591"/>
                </a:moveTo>
                <a:lnTo>
                  <a:pt x="354030" y="140591"/>
                </a:lnTo>
                <a:cubicBezTo>
                  <a:pt x="373661" y="140591"/>
                  <a:pt x="389570" y="156501"/>
                  <a:pt x="389570" y="176131"/>
                </a:cubicBezTo>
                <a:lnTo>
                  <a:pt x="389570" y="223697"/>
                </a:lnTo>
                <a:cubicBezTo>
                  <a:pt x="389570" y="243273"/>
                  <a:pt x="373661" y="259183"/>
                  <a:pt x="354030" y="259183"/>
                </a:cubicBezTo>
                <a:lnTo>
                  <a:pt x="353923" y="259183"/>
                </a:lnTo>
                <a:cubicBezTo>
                  <a:pt x="334292" y="259183"/>
                  <a:pt x="318383" y="243273"/>
                  <a:pt x="318383" y="223697"/>
                </a:cubicBezTo>
                <a:lnTo>
                  <a:pt x="318383" y="176131"/>
                </a:lnTo>
                <a:cubicBezTo>
                  <a:pt x="318383" y="156501"/>
                  <a:pt x="334292" y="140591"/>
                  <a:pt x="353923" y="140591"/>
                </a:cubicBezTo>
                <a:close/>
                <a:moveTo>
                  <a:pt x="194722" y="140591"/>
                </a:moveTo>
                <a:lnTo>
                  <a:pt x="194830" y="140591"/>
                </a:lnTo>
                <a:cubicBezTo>
                  <a:pt x="214460" y="140591"/>
                  <a:pt x="230370" y="156501"/>
                  <a:pt x="230370" y="176131"/>
                </a:cubicBezTo>
                <a:lnTo>
                  <a:pt x="230370" y="223697"/>
                </a:lnTo>
                <a:cubicBezTo>
                  <a:pt x="230370" y="243273"/>
                  <a:pt x="214460" y="259183"/>
                  <a:pt x="194830" y="259183"/>
                </a:cubicBezTo>
                <a:lnTo>
                  <a:pt x="194722" y="259183"/>
                </a:lnTo>
                <a:cubicBezTo>
                  <a:pt x="175092" y="259183"/>
                  <a:pt x="159182" y="243273"/>
                  <a:pt x="159182" y="223697"/>
                </a:cubicBezTo>
                <a:lnTo>
                  <a:pt x="159182" y="176131"/>
                </a:lnTo>
                <a:cubicBezTo>
                  <a:pt x="159182" y="156501"/>
                  <a:pt x="175092" y="140591"/>
                  <a:pt x="194722" y="140591"/>
                </a:cubicBezTo>
                <a:close/>
                <a:moveTo>
                  <a:pt x="35577" y="140591"/>
                </a:moveTo>
                <a:lnTo>
                  <a:pt x="35685" y="140591"/>
                </a:lnTo>
                <a:cubicBezTo>
                  <a:pt x="55315" y="140591"/>
                  <a:pt x="71225" y="156501"/>
                  <a:pt x="71225" y="176131"/>
                </a:cubicBezTo>
                <a:lnTo>
                  <a:pt x="71225" y="223697"/>
                </a:lnTo>
                <a:cubicBezTo>
                  <a:pt x="71225" y="243273"/>
                  <a:pt x="55315" y="259183"/>
                  <a:pt x="35685" y="259183"/>
                </a:cubicBezTo>
                <a:lnTo>
                  <a:pt x="35577" y="259183"/>
                </a:lnTo>
                <a:cubicBezTo>
                  <a:pt x="15947" y="259183"/>
                  <a:pt x="37" y="243273"/>
                  <a:pt x="37" y="223697"/>
                </a:cubicBezTo>
                <a:lnTo>
                  <a:pt x="37" y="176131"/>
                </a:lnTo>
                <a:cubicBezTo>
                  <a:pt x="37" y="156501"/>
                  <a:pt x="15947" y="140591"/>
                  <a:pt x="35577" y="140591"/>
                </a:cubicBezTo>
                <a:close/>
                <a:moveTo>
                  <a:pt x="289154" y="140537"/>
                </a:moveTo>
                <a:cubicBezTo>
                  <a:pt x="294062" y="140537"/>
                  <a:pt x="298052" y="144528"/>
                  <a:pt x="298052" y="149435"/>
                </a:cubicBezTo>
                <a:lnTo>
                  <a:pt x="298052" y="250230"/>
                </a:lnTo>
                <a:cubicBezTo>
                  <a:pt x="298052" y="255138"/>
                  <a:pt x="294062" y="259129"/>
                  <a:pt x="289154" y="259129"/>
                </a:cubicBezTo>
                <a:cubicBezTo>
                  <a:pt x="284246" y="259129"/>
                  <a:pt x="280255" y="255138"/>
                  <a:pt x="280255" y="250230"/>
                </a:cubicBezTo>
                <a:lnTo>
                  <a:pt x="280255" y="173542"/>
                </a:lnTo>
                <a:cubicBezTo>
                  <a:pt x="275510" y="178288"/>
                  <a:pt x="269955" y="183196"/>
                  <a:pt x="264130" y="186647"/>
                </a:cubicBezTo>
                <a:cubicBezTo>
                  <a:pt x="259978" y="189074"/>
                  <a:pt x="254585" y="187780"/>
                  <a:pt x="252050" y="183627"/>
                </a:cubicBezTo>
                <a:cubicBezTo>
                  <a:pt x="249461" y="179420"/>
                  <a:pt x="250756" y="173974"/>
                  <a:pt x="254962" y="171385"/>
                </a:cubicBezTo>
                <a:cubicBezTo>
                  <a:pt x="261164" y="167664"/>
                  <a:pt x="267851" y="161139"/>
                  <a:pt x="273244" y="154990"/>
                </a:cubicBezTo>
                <a:cubicBezTo>
                  <a:pt x="275887" y="152024"/>
                  <a:pt x="278098" y="149328"/>
                  <a:pt x="279608" y="147332"/>
                </a:cubicBezTo>
                <a:cubicBezTo>
                  <a:pt x="280363" y="146415"/>
                  <a:pt x="281118" y="145391"/>
                  <a:pt x="281819" y="144420"/>
                </a:cubicBezTo>
                <a:cubicBezTo>
                  <a:pt x="281819" y="144420"/>
                  <a:pt x="281927" y="144258"/>
                  <a:pt x="281927" y="144258"/>
                </a:cubicBezTo>
                <a:cubicBezTo>
                  <a:pt x="283599" y="141939"/>
                  <a:pt x="286296" y="140537"/>
                  <a:pt x="289154" y="140537"/>
                </a:cubicBezTo>
                <a:close/>
                <a:moveTo>
                  <a:pt x="129953" y="140537"/>
                </a:moveTo>
                <a:cubicBezTo>
                  <a:pt x="134861" y="140537"/>
                  <a:pt x="138851" y="144528"/>
                  <a:pt x="138851" y="149435"/>
                </a:cubicBezTo>
                <a:lnTo>
                  <a:pt x="138851" y="250230"/>
                </a:lnTo>
                <a:cubicBezTo>
                  <a:pt x="138851" y="255138"/>
                  <a:pt x="134861" y="259129"/>
                  <a:pt x="129953" y="259129"/>
                </a:cubicBezTo>
                <a:cubicBezTo>
                  <a:pt x="125045" y="259129"/>
                  <a:pt x="121054" y="255138"/>
                  <a:pt x="121054" y="250230"/>
                </a:cubicBezTo>
                <a:lnTo>
                  <a:pt x="121054" y="173542"/>
                </a:lnTo>
                <a:cubicBezTo>
                  <a:pt x="116309" y="178288"/>
                  <a:pt x="110754" y="183196"/>
                  <a:pt x="104929" y="186647"/>
                </a:cubicBezTo>
                <a:cubicBezTo>
                  <a:pt x="100777" y="189074"/>
                  <a:pt x="95384" y="187780"/>
                  <a:pt x="92849" y="183627"/>
                </a:cubicBezTo>
                <a:cubicBezTo>
                  <a:pt x="90260" y="179420"/>
                  <a:pt x="91555" y="173974"/>
                  <a:pt x="95761" y="171385"/>
                </a:cubicBezTo>
                <a:cubicBezTo>
                  <a:pt x="101963" y="167664"/>
                  <a:pt x="108650" y="161139"/>
                  <a:pt x="114043" y="154990"/>
                </a:cubicBezTo>
                <a:cubicBezTo>
                  <a:pt x="116686" y="152024"/>
                  <a:pt x="118897" y="149328"/>
                  <a:pt x="120407" y="147332"/>
                </a:cubicBezTo>
                <a:cubicBezTo>
                  <a:pt x="121162" y="146415"/>
                  <a:pt x="121917" y="145391"/>
                  <a:pt x="122618" y="144420"/>
                </a:cubicBezTo>
                <a:cubicBezTo>
                  <a:pt x="122618" y="144420"/>
                  <a:pt x="122726" y="144258"/>
                  <a:pt x="122726" y="144258"/>
                </a:cubicBezTo>
                <a:cubicBezTo>
                  <a:pt x="124398" y="141939"/>
                  <a:pt x="127095" y="140537"/>
                  <a:pt x="129953" y="140537"/>
                </a:cubicBezTo>
                <a:close/>
                <a:moveTo>
                  <a:pt x="103262" y="17851"/>
                </a:moveTo>
                <a:cubicBezTo>
                  <a:pt x="93447" y="17851"/>
                  <a:pt x="85519" y="25832"/>
                  <a:pt x="85519" y="35594"/>
                </a:cubicBezTo>
                <a:lnTo>
                  <a:pt x="85519" y="83160"/>
                </a:lnTo>
                <a:cubicBezTo>
                  <a:pt x="85519" y="92921"/>
                  <a:pt x="93447" y="100849"/>
                  <a:pt x="103262" y="100849"/>
                </a:cubicBezTo>
                <a:lnTo>
                  <a:pt x="103370" y="100849"/>
                </a:lnTo>
                <a:cubicBezTo>
                  <a:pt x="113131" y="100849"/>
                  <a:pt x="121113" y="92921"/>
                  <a:pt x="121113" y="83160"/>
                </a:cubicBezTo>
                <a:lnTo>
                  <a:pt x="121113" y="35594"/>
                </a:lnTo>
                <a:cubicBezTo>
                  <a:pt x="121113" y="25832"/>
                  <a:pt x="113131" y="17851"/>
                  <a:pt x="103370" y="17851"/>
                </a:cubicBezTo>
                <a:close/>
                <a:moveTo>
                  <a:pt x="262406" y="17849"/>
                </a:moveTo>
                <a:cubicBezTo>
                  <a:pt x="252591" y="17849"/>
                  <a:pt x="244663" y="25830"/>
                  <a:pt x="244663" y="35592"/>
                </a:cubicBezTo>
                <a:lnTo>
                  <a:pt x="244663" y="83158"/>
                </a:lnTo>
                <a:cubicBezTo>
                  <a:pt x="244663" y="92919"/>
                  <a:pt x="252591" y="100847"/>
                  <a:pt x="262406" y="100847"/>
                </a:cubicBezTo>
                <a:lnTo>
                  <a:pt x="262514" y="100847"/>
                </a:lnTo>
                <a:cubicBezTo>
                  <a:pt x="272275" y="100847"/>
                  <a:pt x="280257" y="92919"/>
                  <a:pt x="280257" y="83158"/>
                </a:cubicBezTo>
                <a:lnTo>
                  <a:pt x="280257" y="35592"/>
                </a:lnTo>
                <a:cubicBezTo>
                  <a:pt x="280257" y="25830"/>
                  <a:pt x="272275" y="17849"/>
                  <a:pt x="262514" y="17849"/>
                </a:cubicBezTo>
                <a:close/>
                <a:moveTo>
                  <a:pt x="421552" y="17848"/>
                </a:moveTo>
                <a:cubicBezTo>
                  <a:pt x="411737" y="17848"/>
                  <a:pt x="403809" y="25829"/>
                  <a:pt x="403809" y="35591"/>
                </a:cubicBezTo>
                <a:lnTo>
                  <a:pt x="403809" y="83157"/>
                </a:lnTo>
                <a:cubicBezTo>
                  <a:pt x="403809" y="92918"/>
                  <a:pt x="411737" y="100846"/>
                  <a:pt x="421552" y="100846"/>
                </a:cubicBezTo>
                <a:lnTo>
                  <a:pt x="421660" y="100846"/>
                </a:lnTo>
                <a:cubicBezTo>
                  <a:pt x="431421" y="100846"/>
                  <a:pt x="439403" y="92918"/>
                  <a:pt x="439403" y="83157"/>
                </a:cubicBezTo>
                <a:lnTo>
                  <a:pt x="439403" y="35591"/>
                </a:lnTo>
                <a:cubicBezTo>
                  <a:pt x="439403" y="25829"/>
                  <a:pt x="431421" y="17848"/>
                  <a:pt x="421660" y="17848"/>
                </a:cubicBezTo>
                <a:close/>
                <a:moveTo>
                  <a:pt x="197639" y="54"/>
                </a:moveTo>
                <a:cubicBezTo>
                  <a:pt x="202547" y="54"/>
                  <a:pt x="206537" y="4045"/>
                  <a:pt x="206537" y="8952"/>
                </a:cubicBezTo>
                <a:lnTo>
                  <a:pt x="206537" y="109747"/>
                </a:lnTo>
                <a:cubicBezTo>
                  <a:pt x="206537" y="114655"/>
                  <a:pt x="202547" y="118646"/>
                  <a:pt x="197639" y="118646"/>
                </a:cubicBezTo>
                <a:cubicBezTo>
                  <a:pt x="192731" y="118646"/>
                  <a:pt x="188740" y="114655"/>
                  <a:pt x="188740" y="109747"/>
                </a:cubicBezTo>
                <a:lnTo>
                  <a:pt x="188740" y="33059"/>
                </a:lnTo>
                <a:cubicBezTo>
                  <a:pt x="183995" y="37805"/>
                  <a:pt x="178440" y="42713"/>
                  <a:pt x="172615" y="46164"/>
                </a:cubicBezTo>
                <a:cubicBezTo>
                  <a:pt x="168463" y="48591"/>
                  <a:pt x="163070" y="47297"/>
                  <a:pt x="160535" y="43144"/>
                </a:cubicBezTo>
                <a:cubicBezTo>
                  <a:pt x="157946" y="38937"/>
                  <a:pt x="159241" y="33491"/>
                  <a:pt x="163447" y="30902"/>
                </a:cubicBezTo>
                <a:cubicBezTo>
                  <a:pt x="169649" y="27181"/>
                  <a:pt x="176336" y="20656"/>
                  <a:pt x="181729" y="14507"/>
                </a:cubicBezTo>
                <a:cubicBezTo>
                  <a:pt x="184372" y="11541"/>
                  <a:pt x="186583" y="8845"/>
                  <a:pt x="188093" y="6850"/>
                </a:cubicBezTo>
                <a:cubicBezTo>
                  <a:pt x="188848" y="5932"/>
                  <a:pt x="189603" y="4908"/>
                  <a:pt x="190304" y="3937"/>
                </a:cubicBezTo>
                <a:cubicBezTo>
                  <a:pt x="190304" y="3937"/>
                  <a:pt x="190412" y="3775"/>
                  <a:pt x="190412" y="3775"/>
                </a:cubicBezTo>
                <a:cubicBezTo>
                  <a:pt x="192084" y="1457"/>
                  <a:pt x="194781" y="54"/>
                  <a:pt x="197639" y="54"/>
                </a:cubicBezTo>
                <a:close/>
                <a:moveTo>
                  <a:pt x="103262" y="54"/>
                </a:moveTo>
                <a:lnTo>
                  <a:pt x="103370" y="54"/>
                </a:lnTo>
                <a:cubicBezTo>
                  <a:pt x="123000" y="54"/>
                  <a:pt x="138910" y="15964"/>
                  <a:pt x="138910" y="35594"/>
                </a:cubicBezTo>
                <a:lnTo>
                  <a:pt x="138910" y="83160"/>
                </a:lnTo>
                <a:cubicBezTo>
                  <a:pt x="138910" y="102736"/>
                  <a:pt x="123000" y="118646"/>
                  <a:pt x="103370" y="118646"/>
                </a:cubicBezTo>
                <a:lnTo>
                  <a:pt x="103262" y="118646"/>
                </a:lnTo>
                <a:cubicBezTo>
                  <a:pt x="83632" y="118646"/>
                  <a:pt x="67722" y="102736"/>
                  <a:pt x="67722" y="83160"/>
                </a:cubicBezTo>
                <a:lnTo>
                  <a:pt x="67722" y="35594"/>
                </a:lnTo>
                <a:cubicBezTo>
                  <a:pt x="67722" y="15964"/>
                  <a:pt x="83632" y="54"/>
                  <a:pt x="103262" y="54"/>
                </a:cubicBezTo>
                <a:close/>
                <a:moveTo>
                  <a:pt x="356784" y="53"/>
                </a:moveTo>
                <a:cubicBezTo>
                  <a:pt x="361692" y="53"/>
                  <a:pt x="365682" y="4044"/>
                  <a:pt x="365682" y="8951"/>
                </a:cubicBezTo>
                <a:lnTo>
                  <a:pt x="365682" y="109746"/>
                </a:lnTo>
                <a:cubicBezTo>
                  <a:pt x="365682" y="114654"/>
                  <a:pt x="361692" y="118645"/>
                  <a:pt x="356784" y="118645"/>
                </a:cubicBezTo>
                <a:cubicBezTo>
                  <a:pt x="351876" y="118645"/>
                  <a:pt x="347885" y="114654"/>
                  <a:pt x="347885" y="109746"/>
                </a:cubicBezTo>
                <a:lnTo>
                  <a:pt x="347885" y="33058"/>
                </a:lnTo>
                <a:cubicBezTo>
                  <a:pt x="343140" y="37804"/>
                  <a:pt x="337585" y="42712"/>
                  <a:pt x="331760" y="46163"/>
                </a:cubicBezTo>
                <a:cubicBezTo>
                  <a:pt x="327608" y="48590"/>
                  <a:pt x="322215" y="47296"/>
                  <a:pt x="319680" y="43143"/>
                </a:cubicBezTo>
                <a:cubicBezTo>
                  <a:pt x="317091" y="38936"/>
                  <a:pt x="318386" y="33490"/>
                  <a:pt x="322592" y="30901"/>
                </a:cubicBezTo>
                <a:cubicBezTo>
                  <a:pt x="328794" y="27180"/>
                  <a:pt x="335481" y="20655"/>
                  <a:pt x="340874" y="14506"/>
                </a:cubicBezTo>
                <a:cubicBezTo>
                  <a:pt x="343517" y="11540"/>
                  <a:pt x="345728" y="8844"/>
                  <a:pt x="347238" y="6849"/>
                </a:cubicBezTo>
                <a:cubicBezTo>
                  <a:pt x="347993" y="5931"/>
                  <a:pt x="348748" y="4907"/>
                  <a:pt x="349449" y="3936"/>
                </a:cubicBezTo>
                <a:cubicBezTo>
                  <a:pt x="349449" y="3936"/>
                  <a:pt x="349557" y="3774"/>
                  <a:pt x="349557" y="3774"/>
                </a:cubicBezTo>
                <a:cubicBezTo>
                  <a:pt x="351229" y="1456"/>
                  <a:pt x="353926" y="53"/>
                  <a:pt x="356784" y="53"/>
                </a:cubicBezTo>
                <a:close/>
                <a:moveTo>
                  <a:pt x="262406" y="52"/>
                </a:moveTo>
                <a:lnTo>
                  <a:pt x="262514" y="52"/>
                </a:lnTo>
                <a:cubicBezTo>
                  <a:pt x="282144" y="52"/>
                  <a:pt x="298054" y="15962"/>
                  <a:pt x="298054" y="35592"/>
                </a:cubicBezTo>
                <a:lnTo>
                  <a:pt x="298054" y="83158"/>
                </a:lnTo>
                <a:cubicBezTo>
                  <a:pt x="298054" y="102734"/>
                  <a:pt x="282144" y="118644"/>
                  <a:pt x="262514" y="118644"/>
                </a:cubicBezTo>
                <a:lnTo>
                  <a:pt x="262406" y="118644"/>
                </a:lnTo>
                <a:cubicBezTo>
                  <a:pt x="242776" y="118644"/>
                  <a:pt x="226866" y="102734"/>
                  <a:pt x="226866" y="83158"/>
                </a:cubicBezTo>
                <a:lnTo>
                  <a:pt x="226866" y="35592"/>
                </a:lnTo>
                <a:cubicBezTo>
                  <a:pt x="226866" y="15962"/>
                  <a:pt x="242776" y="52"/>
                  <a:pt x="262406" y="52"/>
                </a:cubicBezTo>
                <a:close/>
                <a:moveTo>
                  <a:pt x="421552" y="51"/>
                </a:moveTo>
                <a:lnTo>
                  <a:pt x="421660" y="51"/>
                </a:lnTo>
                <a:cubicBezTo>
                  <a:pt x="441290" y="51"/>
                  <a:pt x="457200" y="15961"/>
                  <a:pt x="457200" y="35591"/>
                </a:cubicBezTo>
                <a:lnTo>
                  <a:pt x="457200" y="83157"/>
                </a:lnTo>
                <a:cubicBezTo>
                  <a:pt x="457200" y="102733"/>
                  <a:pt x="441290" y="118643"/>
                  <a:pt x="421660" y="118643"/>
                </a:cubicBezTo>
                <a:lnTo>
                  <a:pt x="421552" y="118643"/>
                </a:lnTo>
                <a:cubicBezTo>
                  <a:pt x="401922" y="118643"/>
                  <a:pt x="386012" y="102733"/>
                  <a:pt x="386012" y="83157"/>
                </a:cubicBezTo>
                <a:lnTo>
                  <a:pt x="386012" y="35591"/>
                </a:lnTo>
                <a:cubicBezTo>
                  <a:pt x="386012" y="15961"/>
                  <a:pt x="401922" y="51"/>
                  <a:pt x="421552" y="51"/>
                </a:cubicBezTo>
                <a:close/>
                <a:moveTo>
                  <a:pt x="38439" y="0"/>
                </a:moveTo>
                <a:cubicBezTo>
                  <a:pt x="43346" y="0"/>
                  <a:pt x="47337" y="3991"/>
                  <a:pt x="47337" y="8898"/>
                </a:cubicBezTo>
                <a:lnTo>
                  <a:pt x="47337" y="109693"/>
                </a:lnTo>
                <a:cubicBezTo>
                  <a:pt x="47337" y="114601"/>
                  <a:pt x="43346" y="118592"/>
                  <a:pt x="38439" y="118592"/>
                </a:cubicBezTo>
                <a:cubicBezTo>
                  <a:pt x="33531" y="118592"/>
                  <a:pt x="29540" y="114601"/>
                  <a:pt x="29540" y="109693"/>
                </a:cubicBezTo>
                <a:lnTo>
                  <a:pt x="29540" y="33005"/>
                </a:lnTo>
                <a:cubicBezTo>
                  <a:pt x="24794" y="37751"/>
                  <a:pt x="19239" y="42659"/>
                  <a:pt x="13415" y="46110"/>
                </a:cubicBezTo>
                <a:cubicBezTo>
                  <a:pt x="9263" y="48537"/>
                  <a:pt x="3870" y="47243"/>
                  <a:pt x="1335" y="43090"/>
                </a:cubicBezTo>
                <a:cubicBezTo>
                  <a:pt x="-1254" y="38883"/>
                  <a:pt x="40" y="33437"/>
                  <a:pt x="4247" y="30848"/>
                </a:cubicBezTo>
                <a:cubicBezTo>
                  <a:pt x="10449" y="27127"/>
                  <a:pt x="17136" y="20601"/>
                  <a:pt x="22529" y="14453"/>
                </a:cubicBezTo>
                <a:cubicBezTo>
                  <a:pt x="25171" y="11487"/>
                  <a:pt x="27383" y="8791"/>
                  <a:pt x="28893" y="6795"/>
                </a:cubicBezTo>
                <a:cubicBezTo>
                  <a:pt x="29648" y="5878"/>
                  <a:pt x="30403" y="4854"/>
                  <a:pt x="31104" y="3883"/>
                </a:cubicBezTo>
                <a:cubicBezTo>
                  <a:pt x="31104" y="3883"/>
                  <a:pt x="31212" y="3721"/>
                  <a:pt x="31212" y="3721"/>
                </a:cubicBezTo>
                <a:cubicBezTo>
                  <a:pt x="32884" y="1402"/>
                  <a:pt x="35580" y="0"/>
                  <a:pt x="38439" y="0"/>
                </a:cubicBezTo>
                <a:close/>
              </a:path>
            </a:pathLst>
          </a:custGeom>
          <a:gradFill flip="none" rotWithShape="1">
            <a:gsLst>
              <a:gs pos="52000">
                <a:srgbClr val="818EFF"/>
              </a:gs>
              <a:gs pos="97000">
                <a:srgbClr val="D660FF"/>
              </a:gs>
              <a:gs pos="3000">
                <a:srgbClr val="2DB4FF"/>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sp>
        <p:nvSpPr>
          <p:cNvPr id="24" name="TextBox 23">
            <a:extLst>
              <a:ext uri="{FF2B5EF4-FFF2-40B4-BE49-F238E27FC236}">
                <a16:creationId xmlns:a16="http://schemas.microsoft.com/office/drawing/2014/main" id="{8E714B62-0F95-9872-D028-94DC773FEBA5}"/>
              </a:ext>
            </a:extLst>
          </p:cNvPr>
          <p:cNvSpPr txBox="1"/>
          <p:nvPr/>
        </p:nvSpPr>
        <p:spPr>
          <a:xfrm>
            <a:off x="9711189" y="2730301"/>
            <a:ext cx="1694193" cy="553998"/>
          </a:xfrm>
          <a:prstGeom prst="rect">
            <a:avLst/>
          </a:prstGeom>
          <a:noFill/>
        </p:spPr>
        <p:txBody>
          <a:bodyPr wrap="square" lIns="0" tIns="0" rIns="0" bIns="0" anchor="t">
            <a:spAutoFit/>
          </a:bodyPr>
          <a:lstStyle>
            <a:defPPr>
              <a:defRPr lang="en-US"/>
            </a:defPPr>
            <a:lvl1pPr marR="0" lvl="0" indent="0" algn="ctr" fontAlgn="auto">
              <a:lnSpc>
                <a:spcPct val="100000"/>
              </a:lnSpc>
              <a:spcBef>
                <a:spcPts val="0"/>
              </a:spcBef>
              <a:spcAft>
                <a:spcPts val="0"/>
              </a:spcAft>
              <a:buClrTx/>
              <a:buSzTx/>
              <a:buFontTx/>
              <a:buNone/>
              <a:tabLst/>
              <a:defRPr b="1">
                <a:latin typeface="Segoe UI Semibold" panose="020B0402040204020203" pitchFamily="34" charset="0"/>
                <a:cs typeface="Segoe UI Semibold" panose="020B0402040204020203" pitchFamily="34" charset="0"/>
              </a:defRPr>
            </a:lvl1pPr>
          </a:lstStyle>
          <a:p>
            <a:r>
              <a:rPr lang="en-US"/>
              <a:t>Technology strategy</a:t>
            </a:r>
          </a:p>
        </p:txBody>
      </p:sp>
      <p:sp>
        <p:nvSpPr>
          <p:cNvPr id="18" name="TextBox 17">
            <a:extLst>
              <a:ext uri="{FF2B5EF4-FFF2-40B4-BE49-F238E27FC236}">
                <a16:creationId xmlns:a16="http://schemas.microsoft.com/office/drawing/2014/main" id="{08B57BC9-4263-07A7-F9B6-C3F59164C053}"/>
              </a:ext>
            </a:extLst>
          </p:cNvPr>
          <p:cNvSpPr txBox="1"/>
          <p:nvPr/>
        </p:nvSpPr>
        <p:spPr>
          <a:xfrm>
            <a:off x="9624093" y="3910219"/>
            <a:ext cx="1868384" cy="1231106"/>
          </a:xfrm>
          <a:prstGeom prst="rect">
            <a:avLst/>
          </a:prstGeom>
          <a:noFill/>
        </p:spPr>
        <p:txBody>
          <a:bodyPr wrap="square" lIns="0" tIns="0" rIns="0" bIns="0" rtlCol="0" anchor="t">
            <a:spAutoFit/>
          </a:bodyPr>
          <a:lstStyle/>
          <a:p>
            <a:pPr algn="ctr">
              <a:spcBef>
                <a:spcPts val="600"/>
              </a:spcBef>
              <a:spcAft>
                <a:spcPts val="600"/>
              </a:spcAft>
              <a:defRPr/>
            </a:pPr>
            <a:r>
              <a:rPr lang="en-US" sz="1400">
                <a:solidFill>
                  <a:prstClr val="black"/>
                </a:solidFill>
                <a:latin typeface="Segoe UI"/>
              </a:rPr>
              <a:t>Do you have access to quality data?</a:t>
            </a:r>
          </a:p>
          <a:p>
            <a:pPr algn="ctr">
              <a:spcBef>
                <a:spcPts val="600"/>
              </a:spcBef>
              <a:spcAft>
                <a:spcPts val="600"/>
              </a:spcAft>
              <a:defRPr/>
            </a:pPr>
            <a:r>
              <a:rPr lang="en-US" sz="1400">
                <a:solidFill>
                  <a:prstClr val="black"/>
                </a:solidFill>
                <a:latin typeface="Segoe UI"/>
              </a:rPr>
              <a:t>Is your infrastructure  set up to help you scale?</a:t>
            </a:r>
          </a:p>
        </p:txBody>
      </p:sp>
    </p:spTree>
    <p:extLst>
      <p:ext uri="{BB962C8B-B14F-4D97-AF65-F5344CB8AC3E}">
        <p14:creationId xmlns:p14="http://schemas.microsoft.com/office/powerpoint/2010/main" val="32889717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42" presetClass="path" presetSubtype="0" decel="100000" fill="hold" grpId="1" nodeType="withEffect">
                                  <p:stCondLst>
                                    <p:cond delay="0"/>
                                  </p:stCondLst>
                                  <p:childTnLst>
                                    <p:animMotion origin="layout" path="M 3.54167E-6 -7.40741E-7 L 3.54167E-6 0.03542 " pathEditMode="relative" rAng="0" ptsTypes="AA">
                                      <p:cBhvr>
                                        <p:cTn id="9" dur="700" spd="-100000" fill="hold"/>
                                        <p:tgtEl>
                                          <p:spTgt spid="6"/>
                                        </p:tgtEl>
                                        <p:attrNameLst>
                                          <p:attrName>ppt_x</p:attrName>
                                          <p:attrName>ppt_y</p:attrName>
                                        </p:attrNameLst>
                                      </p:cBhvr>
                                      <p:rCtr x="0" y="175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66298A8-5E83-B8E0-64D2-FD7570F1FB2C}"/>
              </a:ext>
            </a:extLst>
          </p:cNvPr>
          <p:cNvSpPr>
            <a:spLocks noGrp="1"/>
          </p:cNvSpPr>
          <p:nvPr>
            <p:ph type="title"/>
          </p:nvPr>
        </p:nvSpPr>
        <p:spPr>
          <a:xfrm>
            <a:off x="588261" y="585216"/>
            <a:ext cx="11011601" cy="1107996"/>
          </a:xfrm>
        </p:spPr>
        <p:txBody>
          <a:bodyPr/>
          <a:lstStyle/>
          <a:p>
            <a:pPr marL="0" marR="0" lvl="0" indent="0" algn="ctr" defTabSz="932742" rtl="0" eaLnBrk="1" fontAlgn="auto" latinLnBrk="0" hangingPunct="1">
              <a:lnSpc>
                <a:spcPct val="100000"/>
              </a:lnSpc>
              <a:spcBef>
                <a:spcPct val="0"/>
              </a:spcBef>
              <a:spcAft>
                <a:spcPts val="0"/>
              </a:spcAft>
              <a:buClrTx/>
              <a:buSzTx/>
              <a:buFontTx/>
              <a:buNone/>
              <a:tabLst/>
              <a:defRPr/>
            </a:pPr>
            <a:r>
              <a:rPr lang="en-US" sz="3600" b="0" i="0" kern="1200" cap="none" spc="0" baseline="0">
                <a:ln w="3175">
                  <a:noFill/>
                </a:ln>
                <a:solidFill>
                  <a:schemeClr val="tx1"/>
                </a:solidFill>
                <a:effectLst/>
                <a:latin typeface="+mj-lt"/>
                <a:ea typeface="+mn-ea"/>
                <a:cs typeface="Segoe UI Semibold" panose="020B0502040204020203" pitchFamily="34" charset="0"/>
              </a:rPr>
              <a:t>Create an AI Council</a:t>
            </a:r>
            <a:endParaRPr lang="en-US">
              <a:effectLst/>
            </a:endParaRPr>
          </a:p>
          <a:p>
            <a:endParaRPr lang="en-US"/>
          </a:p>
        </p:txBody>
      </p:sp>
      <p:grpSp>
        <p:nvGrpSpPr>
          <p:cNvPr id="2" name="Group 1">
            <a:extLst>
              <a:ext uri="{FF2B5EF4-FFF2-40B4-BE49-F238E27FC236}">
                <a16:creationId xmlns:a16="http://schemas.microsoft.com/office/drawing/2014/main" id="{4B7C31FD-1478-1264-2CD3-F7735A5B81D7}"/>
              </a:ext>
              <a:ext uri="{C183D7F6-B498-43B3-948B-1728B52AA6E4}">
                <adec:decorative xmlns:adec="http://schemas.microsoft.com/office/drawing/2017/decorative" val="1"/>
              </a:ext>
            </a:extLst>
          </p:cNvPr>
          <p:cNvGrpSpPr/>
          <p:nvPr/>
        </p:nvGrpSpPr>
        <p:grpSpPr>
          <a:xfrm>
            <a:off x="10744835" y="187952"/>
            <a:ext cx="1447166" cy="459051"/>
            <a:chOff x="10744835" y="187952"/>
            <a:chExt cx="1447166" cy="459051"/>
          </a:xfrm>
        </p:grpSpPr>
        <p:sp>
          <p:nvSpPr>
            <p:cNvPr id="5" name="Round Same Side Corner Rectangle 4">
              <a:extLst>
                <a:ext uri="{FF2B5EF4-FFF2-40B4-BE49-F238E27FC236}">
                  <a16:creationId xmlns:a16="http://schemas.microsoft.com/office/drawing/2014/main" id="{3C20614A-3426-F3F8-0176-A96671916DB1}"/>
                </a:ext>
              </a:extLst>
            </p:cNvPr>
            <p:cNvSpPr/>
            <p:nvPr/>
          </p:nvSpPr>
          <p:spPr bwMode="auto">
            <a:xfrm rot="16200000">
              <a:off x="11238892" y="-306105"/>
              <a:ext cx="459051" cy="1447166"/>
            </a:xfrm>
            <a:prstGeom prst="round2SameRect">
              <a:avLst>
                <a:gd name="adj1" fmla="val 50000"/>
                <a:gd name="adj2" fmla="val 0"/>
              </a:avLst>
            </a:prstGeom>
            <a:solidFill>
              <a:srgbClr val="8661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 name="Rectangle 5">
              <a:extLst>
                <a:ext uri="{FF2B5EF4-FFF2-40B4-BE49-F238E27FC236}">
                  <a16:creationId xmlns:a16="http://schemas.microsoft.com/office/drawing/2014/main" id="{7DF5EE6E-7280-F3AB-A3AA-C76864D1487A}"/>
                </a:ext>
              </a:extLst>
            </p:cNvPr>
            <p:cNvSpPr/>
            <p:nvPr/>
          </p:nvSpPr>
          <p:spPr bwMode="auto">
            <a:xfrm>
              <a:off x="11265690" y="285996"/>
              <a:ext cx="791631" cy="26296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11" rtl="0" eaLnBrk="1" fontAlgn="auto" latinLnBrk="0" hangingPunct="1">
                <a:lnSpc>
                  <a:spcPct val="90000"/>
                </a:lnSpc>
                <a:spcBef>
                  <a:spcPct val="0"/>
                </a:spcBef>
                <a:spcAft>
                  <a:spcPts val="0"/>
                </a:spcAft>
                <a:buClrTx/>
                <a:buSzTx/>
                <a:buFontTx/>
                <a:buNone/>
                <a:tabLst/>
                <a:defRPr/>
              </a:pPr>
              <a:r>
                <a:rPr kumimoji="0" lang="en-US" sz="1100" b="1" i="0" u="none" strike="noStrike" kern="1200" cap="none" spc="0" normalizeH="0" baseline="0" noProof="0">
                  <a:ln>
                    <a:noFill/>
                  </a:ln>
                  <a:solidFill>
                    <a:srgbClr val="FFFFFF"/>
                  </a:solidFill>
                  <a:effectLst/>
                  <a:uLnTx/>
                  <a:uFillTx/>
                  <a:latin typeface="Segoe UI Semibold"/>
                  <a:ea typeface="+mn-ea"/>
                  <a:cs typeface="Segoe UI Semibold" panose="020B0402040204020203" pitchFamily="34" charset="0"/>
                </a:rPr>
                <a:t>Leadership</a:t>
              </a:r>
            </a:p>
          </p:txBody>
        </p:sp>
        <p:sp>
          <p:nvSpPr>
            <p:cNvPr id="7" name="Graphic 4">
              <a:extLst>
                <a:ext uri="{FF2B5EF4-FFF2-40B4-BE49-F238E27FC236}">
                  <a16:creationId xmlns:a16="http://schemas.microsoft.com/office/drawing/2014/main" id="{0A77F1A5-25DF-43CB-B45C-02FA9FEB6F5E}"/>
                </a:ext>
                <a:ext uri="{C183D7F6-B498-43B3-948B-1728B52AA6E4}">
                  <adec:decorative xmlns:adec="http://schemas.microsoft.com/office/drawing/2017/decorative" val="1"/>
                </a:ext>
              </a:extLst>
            </p:cNvPr>
            <p:cNvSpPr/>
            <p:nvPr/>
          </p:nvSpPr>
          <p:spPr>
            <a:xfrm>
              <a:off x="10909307" y="285996"/>
              <a:ext cx="232336" cy="242962"/>
            </a:xfrm>
            <a:custGeom>
              <a:avLst/>
              <a:gdLst>
                <a:gd name="connsiteX0" fmla="*/ 335777 w 506621"/>
                <a:gd name="connsiteY0" fmla="*/ 334430 h 529791"/>
                <a:gd name="connsiteX1" fmla="*/ 390698 w 506621"/>
                <a:gd name="connsiteY1" fmla="*/ 389351 h 529791"/>
                <a:gd name="connsiteX2" fmla="*/ 390698 w 506621"/>
                <a:gd name="connsiteY2" fmla="*/ 411769 h 529791"/>
                <a:gd name="connsiteX3" fmla="*/ 378171 w 506621"/>
                <a:gd name="connsiteY3" fmla="*/ 450841 h 529791"/>
                <a:gd name="connsiteX4" fmla="*/ 195264 w 506621"/>
                <a:gd name="connsiteY4" fmla="*/ 529792 h 529791"/>
                <a:gd name="connsiteX5" fmla="*/ 12454 w 506621"/>
                <a:gd name="connsiteY5" fmla="*/ 450768 h 529791"/>
                <a:gd name="connsiteX6" fmla="*/ 0 w 506621"/>
                <a:gd name="connsiteY6" fmla="*/ 411793 h 529791"/>
                <a:gd name="connsiteX7" fmla="*/ 0 w 506621"/>
                <a:gd name="connsiteY7" fmla="*/ 389327 h 529791"/>
                <a:gd name="connsiteX8" fmla="*/ 54872 w 506621"/>
                <a:gd name="connsiteY8" fmla="*/ 334430 h 529791"/>
                <a:gd name="connsiteX9" fmla="*/ 335753 w 506621"/>
                <a:gd name="connsiteY9" fmla="*/ 334430 h 529791"/>
                <a:gd name="connsiteX10" fmla="*/ 440784 w 506621"/>
                <a:gd name="connsiteY10" fmla="*/ 2414 h 529791"/>
                <a:gd name="connsiteX11" fmla="*/ 465766 w 506621"/>
                <a:gd name="connsiteY11" fmla="*/ 9227 h 529791"/>
                <a:gd name="connsiteX12" fmla="*/ 506621 w 506621"/>
                <a:gd name="connsiteY12" fmla="*/ 163489 h 529791"/>
                <a:gd name="connsiteX13" fmla="*/ 465497 w 506621"/>
                <a:gd name="connsiteY13" fmla="*/ 318215 h 529791"/>
                <a:gd name="connsiteX14" fmla="*/ 440782 w 506621"/>
                <a:gd name="connsiteY14" fmla="*/ 325964 h 529791"/>
                <a:gd name="connsiteX15" fmla="*/ 433033 w 506621"/>
                <a:gd name="connsiteY15" fmla="*/ 301248 h 529791"/>
                <a:gd name="connsiteX16" fmla="*/ 433751 w 506621"/>
                <a:gd name="connsiteY16" fmla="*/ 299998 h 529791"/>
                <a:gd name="connsiteX17" fmla="*/ 469991 w 506621"/>
                <a:gd name="connsiteY17" fmla="*/ 163489 h 529791"/>
                <a:gd name="connsiteX18" fmla="*/ 433971 w 506621"/>
                <a:gd name="connsiteY18" fmla="*/ 27396 h 529791"/>
                <a:gd name="connsiteX19" fmla="*/ 440784 w 506621"/>
                <a:gd name="connsiteY19" fmla="*/ 2414 h 529791"/>
                <a:gd name="connsiteX20" fmla="*/ 195264 w 506621"/>
                <a:gd name="connsiteY20" fmla="*/ 41486 h 529791"/>
                <a:gd name="connsiteX21" fmla="*/ 317365 w 506621"/>
                <a:gd name="connsiteY21" fmla="*/ 163587 h 529791"/>
                <a:gd name="connsiteX22" fmla="*/ 195264 w 506621"/>
                <a:gd name="connsiteY22" fmla="*/ 285688 h 529791"/>
                <a:gd name="connsiteX23" fmla="*/ 73163 w 506621"/>
                <a:gd name="connsiteY23" fmla="*/ 163587 h 529791"/>
                <a:gd name="connsiteX24" fmla="*/ 195264 w 506621"/>
                <a:gd name="connsiteY24" fmla="*/ 41486 h 529791"/>
                <a:gd name="connsiteX25" fmla="*/ 356144 w 506621"/>
                <a:gd name="connsiteY25" fmla="*/ 51156 h 529791"/>
                <a:gd name="connsiteX26" fmla="*/ 381126 w 506621"/>
                <a:gd name="connsiteY26" fmla="*/ 57994 h 529791"/>
                <a:gd name="connsiteX27" fmla="*/ 408940 w 506621"/>
                <a:gd name="connsiteY27" fmla="*/ 163489 h 529791"/>
                <a:gd name="connsiteX28" fmla="*/ 381003 w 506621"/>
                <a:gd name="connsiteY28" fmla="*/ 269180 h 529791"/>
                <a:gd name="connsiteX29" fmla="*/ 356075 w 506621"/>
                <a:gd name="connsiteY29" fmla="*/ 276215 h 529791"/>
                <a:gd name="connsiteX30" fmla="*/ 349040 w 506621"/>
                <a:gd name="connsiteY30" fmla="*/ 251289 h 529791"/>
                <a:gd name="connsiteX31" fmla="*/ 349184 w 506621"/>
                <a:gd name="connsiteY31" fmla="*/ 251036 h 529791"/>
                <a:gd name="connsiteX32" fmla="*/ 372310 w 506621"/>
                <a:gd name="connsiteY32" fmla="*/ 163489 h 529791"/>
                <a:gd name="connsiteX33" fmla="*/ 349282 w 506621"/>
                <a:gd name="connsiteY33" fmla="*/ 76114 h 529791"/>
                <a:gd name="connsiteX34" fmla="*/ 356144 w 506621"/>
                <a:gd name="connsiteY34" fmla="*/ 51156 h 52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06621" h="529791">
                  <a:moveTo>
                    <a:pt x="335777" y="334430"/>
                  </a:moveTo>
                  <a:cubicBezTo>
                    <a:pt x="366110" y="334430"/>
                    <a:pt x="390698" y="359019"/>
                    <a:pt x="390698" y="389351"/>
                  </a:cubicBezTo>
                  <a:lnTo>
                    <a:pt x="390698" y="411769"/>
                  </a:lnTo>
                  <a:cubicBezTo>
                    <a:pt x="390701" y="425781"/>
                    <a:pt x="386320" y="439442"/>
                    <a:pt x="378171" y="450841"/>
                  </a:cubicBezTo>
                  <a:cubicBezTo>
                    <a:pt x="340442" y="503662"/>
                    <a:pt x="278781" y="529792"/>
                    <a:pt x="195264" y="529792"/>
                  </a:cubicBezTo>
                  <a:cubicBezTo>
                    <a:pt x="111722" y="529792"/>
                    <a:pt x="50110" y="503613"/>
                    <a:pt x="12454" y="450768"/>
                  </a:cubicBezTo>
                  <a:cubicBezTo>
                    <a:pt x="4350" y="439388"/>
                    <a:pt x="-4" y="425764"/>
                    <a:pt x="0" y="411793"/>
                  </a:cubicBezTo>
                  <a:lnTo>
                    <a:pt x="0" y="389327"/>
                  </a:lnTo>
                  <a:cubicBezTo>
                    <a:pt x="13" y="359024"/>
                    <a:pt x="24569" y="334457"/>
                    <a:pt x="54872" y="334430"/>
                  </a:cubicBezTo>
                  <a:lnTo>
                    <a:pt x="335753" y="334430"/>
                  </a:lnTo>
                  <a:close/>
                  <a:moveTo>
                    <a:pt x="440784" y="2414"/>
                  </a:moveTo>
                  <a:cubicBezTo>
                    <a:pt x="449566" y="-2600"/>
                    <a:pt x="460748" y="449"/>
                    <a:pt x="465766" y="9227"/>
                  </a:cubicBezTo>
                  <a:cubicBezTo>
                    <a:pt x="492613" y="56201"/>
                    <a:pt x="506699" y="109384"/>
                    <a:pt x="506621" y="163489"/>
                  </a:cubicBezTo>
                  <a:cubicBezTo>
                    <a:pt x="506621" y="218532"/>
                    <a:pt x="492311" y="271524"/>
                    <a:pt x="465497" y="318215"/>
                  </a:cubicBezTo>
                  <a:cubicBezTo>
                    <a:pt x="460811" y="327180"/>
                    <a:pt x="449746" y="330650"/>
                    <a:pt x="440782" y="325964"/>
                  </a:cubicBezTo>
                  <a:cubicBezTo>
                    <a:pt x="431817" y="321278"/>
                    <a:pt x="428349" y="310213"/>
                    <a:pt x="433033" y="301248"/>
                  </a:cubicBezTo>
                  <a:cubicBezTo>
                    <a:pt x="433255" y="300823"/>
                    <a:pt x="433495" y="300406"/>
                    <a:pt x="433751" y="299998"/>
                  </a:cubicBezTo>
                  <a:cubicBezTo>
                    <a:pt x="457580" y="258454"/>
                    <a:pt x="470076" y="211381"/>
                    <a:pt x="469991" y="163489"/>
                  </a:cubicBezTo>
                  <a:cubicBezTo>
                    <a:pt x="469991" y="115064"/>
                    <a:pt x="457463" y="68495"/>
                    <a:pt x="433971" y="27396"/>
                  </a:cubicBezTo>
                  <a:cubicBezTo>
                    <a:pt x="428957" y="18615"/>
                    <a:pt x="432007" y="7433"/>
                    <a:pt x="440784" y="2414"/>
                  </a:cubicBezTo>
                  <a:close/>
                  <a:moveTo>
                    <a:pt x="195264" y="41486"/>
                  </a:moveTo>
                  <a:cubicBezTo>
                    <a:pt x="262698" y="41486"/>
                    <a:pt x="317365" y="96153"/>
                    <a:pt x="317365" y="163587"/>
                  </a:cubicBezTo>
                  <a:cubicBezTo>
                    <a:pt x="317365" y="231021"/>
                    <a:pt x="262698" y="285688"/>
                    <a:pt x="195264" y="285688"/>
                  </a:cubicBezTo>
                  <a:cubicBezTo>
                    <a:pt x="127829" y="285688"/>
                    <a:pt x="73163" y="231021"/>
                    <a:pt x="73163" y="163587"/>
                  </a:cubicBezTo>
                  <a:cubicBezTo>
                    <a:pt x="73163" y="96153"/>
                    <a:pt x="127829" y="41486"/>
                    <a:pt x="195264" y="41486"/>
                  </a:cubicBezTo>
                  <a:close/>
                  <a:moveTo>
                    <a:pt x="356144" y="51156"/>
                  </a:moveTo>
                  <a:cubicBezTo>
                    <a:pt x="364930" y="46146"/>
                    <a:pt x="376115" y="49208"/>
                    <a:pt x="381126" y="57994"/>
                  </a:cubicBezTo>
                  <a:cubicBezTo>
                    <a:pt x="399409" y="90144"/>
                    <a:pt x="408996" y="126504"/>
                    <a:pt x="408940" y="163489"/>
                  </a:cubicBezTo>
                  <a:cubicBezTo>
                    <a:pt x="408940" y="201047"/>
                    <a:pt x="399221" y="237238"/>
                    <a:pt x="381003" y="269180"/>
                  </a:cubicBezTo>
                  <a:cubicBezTo>
                    <a:pt x="376063" y="278005"/>
                    <a:pt x="364903" y="281155"/>
                    <a:pt x="356075" y="276215"/>
                  </a:cubicBezTo>
                  <a:cubicBezTo>
                    <a:pt x="347250" y="271275"/>
                    <a:pt x="344100" y="260115"/>
                    <a:pt x="349040" y="251289"/>
                  </a:cubicBezTo>
                  <a:cubicBezTo>
                    <a:pt x="349086" y="251204"/>
                    <a:pt x="349135" y="251119"/>
                    <a:pt x="349184" y="251036"/>
                  </a:cubicBezTo>
                  <a:cubicBezTo>
                    <a:pt x="364388" y="224366"/>
                    <a:pt x="372361" y="194188"/>
                    <a:pt x="372310" y="163489"/>
                  </a:cubicBezTo>
                  <a:cubicBezTo>
                    <a:pt x="372361" y="132857"/>
                    <a:pt x="364425" y="102741"/>
                    <a:pt x="349282" y="76114"/>
                  </a:cubicBezTo>
                  <a:cubicBezTo>
                    <a:pt x="344293" y="67326"/>
                    <a:pt x="347362" y="56158"/>
                    <a:pt x="356144" y="51156"/>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grpSp>
      <p:sp>
        <p:nvSpPr>
          <p:cNvPr id="14" name="Rectangle: Rounded Corners 5">
            <a:extLst>
              <a:ext uri="{FF2B5EF4-FFF2-40B4-BE49-F238E27FC236}">
                <a16:creationId xmlns:a16="http://schemas.microsoft.com/office/drawing/2014/main" id="{CCB0E998-CDA0-F101-88F9-9A4E3FE04DB3}"/>
              </a:ext>
              <a:ext uri="{C183D7F6-B498-43B3-948B-1728B52AA6E4}">
                <adec:decorative xmlns:adec="http://schemas.microsoft.com/office/drawing/2017/decorative" val="1"/>
              </a:ext>
            </a:extLst>
          </p:cNvPr>
          <p:cNvSpPr/>
          <p:nvPr/>
        </p:nvSpPr>
        <p:spPr bwMode="auto">
          <a:xfrm>
            <a:off x="588261" y="1673630"/>
            <a:ext cx="11011602" cy="4437814"/>
          </a:xfrm>
          <a:prstGeom prst="roundRect">
            <a:avLst>
              <a:gd name="adj" fmla="val 3908"/>
            </a:avLst>
          </a:prstGeom>
          <a:gradFill flip="none" rotWithShape="1">
            <a:gsLst>
              <a:gs pos="0">
                <a:schemeClr val="bg1">
                  <a:alpha val="30000"/>
                </a:schemeClr>
              </a:gs>
              <a:gs pos="100000">
                <a:schemeClr val="bg1">
                  <a:alpha val="80000"/>
                </a:schemeClr>
              </a:gs>
            </a:gsLst>
            <a:lin ang="18900000" scaled="1"/>
            <a:tileRect/>
          </a:gradFill>
          <a:ln w="19050">
            <a:gradFill flip="none" rotWithShape="1">
              <a:gsLst>
                <a:gs pos="50000">
                  <a:schemeClr val="bg1">
                    <a:alpha val="20000"/>
                  </a:schemeClr>
                </a:gs>
                <a:gs pos="0">
                  <a:schemeClr val="bg1"/>
                </a:gs>
                <a:gs pos="100000">
                  <a:schemeClr val="bg1"/>
                </a:gs>
              </a:gsLst>
              <a:lin ang="81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IN" sz="1600" err="1">
              <a:solidFill>
                <a:schemeClr val="tx1"/>
              </a:solidFill>
              <a:latin typeface="Segoe UI"/>
              <a:cs typeface="Segoe UI" pitchFamily="34" charset="0"/>
            </a:endParaRPr>
          </a:p>
        </p:txBody>
      </p:sp>
      <p:cxnSp>
        <p:nvCxnSpPr>
          <p:cNvPr id="15" name="Straight Connector 14">
            <a:extLst>
              <a:ext uri="{FF2B5EF4-FFF2-40B4-BE49-F238E27FC236}">
                <a16:creationId xmlns:a16="http://schemas.microsoft.com/office/drawing/2014/main" id="{90914215-D45D-AE4E-D7B3-0A21A35D852C}"/>
              </a:ext>
              <a:ext uri="{C183D7F6-B498-43B3-948B-1728B52AA6E4}">
                <adec:decorative xmlns:adec="http://schemas.microsoft.com/office/drawing/2017/decorative" val="1"/>
              </a:ext>
            </a:extLst>
          </p:cNvPr>
          <p:cNvCxnSpPr>
            <a:cxnSpLocks/>
          </p:cNvCxnSpPr>
          <p:nvPr/>
        </p:nvCxnSpPr>
        <p:spPr>
          <a:xfrm>
            <a:off x="5077431" y="1673630"/>
            <a:ext cx="0" cy="4437814"/>
          </a:xfrm>
          <a:prstGeom prst="line">
            <a:avLst/>
          </a:prstGeom>
          <a:ln>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 name="Title 6">
            <a:extLst>
              <a:ext uri="{FF2B5EF4-FFF2-40B4-BE49-F238E27FC236}">
                <a16:creationId xmlns:a16="http://schemas.microsoft.com/office/drawing/2014/main" id="{DE3665A4-A165-5B78-DC77-507E9EB86385}"/>
              </a:ext>
            </a:extLst>
          </p:cNvPr>
          <p:cNvSpPr txBox="1">
            <a:spLocks/>
          </p:cNvSpPr>
          <p:nvPr/>
        </p:nvSpPr>
        <p:spPr>
          <a:xfrm>
            <a:off x="1039159" y="2415319"/>
            <a:ext cx="3907644" cy="2990536"/>
          </a:xfrm>
          <a:prstGeom prst="rect">
            <a:avLst/>
          </a:prstGeom>
        </p:spPr>
        <p:txBody>
          <a:bodyPr vert="horz" lIns="0" tIns="45720" rIns="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50" normalizeH="0" baseline="0" noProof="0">
                <a:ln w="3175">
                  <a:noFill/>
                </a:ln>
                <a:gradFill>
                  <a:gsLst>
                    <a:gs pos="50000">
                      <a:schemeClr val="accent2"/>
                    </a:gs>
                    <a:gs pos="100000">
                      <a:schemeClr val="accent2"/>
                    </a:gs>
                  </a:gsLst>
                  <a:lin ang="8100000" scaled="1"/>
                </a:gradFill>
                <a:effectLst/>
                <a:uLnTx/>
                <a:uFillTx/>
                <a:latin typeface="Segoe UI Semibold"/>
                <a:ea typeface="+mj-ea"/>
                <a:cs typeface="Segoe UI" pitchFamily="34" charset="0"/>
              </a:rPr>
              <a:t>A cross-functional body unique to your needs</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000" b="0" i="0" u="none" strike="noStrike" kern="1200" cap="none" spc="-50" normalizeH="0" baseline="0" noProof="0">
              <a:ln w="3175">
                <a:noFill/>
              </a:ln>
              <a:solidFill>
                <a:prstClr val="black"/>
              </a:solidFill>
              <a:effectLst/>
              <a:uLnTx/>
              <a:uFillTx/>
              <a:latin typeface="Segoe UI" panose="020B0502040204020203" pitchFamily="34" charset="0"/>
              <a:ea typeface="+mj-ea"/>
              <a:cs typeface="Segoe UI" panose="020B0502040204020203"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50" normalizeH="0" baseline="0" noProof="0">
                <a:ln w="3175">
                  <a:noFill/>
                </a:ln>
                <a:solidFill>
                  <a:prstClr val="black"/>
                </a:solidFill>
                <a:effectLst/>
                <a:uLnTx/>
                <a:uFillTx/>
                <a:latin typeface="Segoe UI" panose="020B0502040204020203" pitchFamily="34" charset="0"/>
                <a:ea typeface="+mj-ea"/>
                <a:cs typeface="Segoe UI" panose="020B0502040204020203" pitchFamily="34" charset="0"/>
              </a:rPr>
              <a:t>Oversees and guides the development, deployment and evaluation of AI capabilities</a:t>
            </a:r>
          </a:p>
        </p:txBody>
      </p:sp>
      <p:sp>
        <p:nvSpPr>
          <p:cNvPr id="11" name="object 4">
            <a:extLst>
              <a:ext uri="{FF2B5EF4-FFF2-40B4-BE49-F238E27FC236}">
                <a16:creationId xmlns:a16="http://schemas.microsoft.com/office/drawing/2014/main" id="{659F4E82-6C25-06C0-7B08-00E10BC94D15}"/>
              </a:ext>
            </a:extLst>
          </p:cNvPr>
          <p:cNvSpPr txBox="1"/>
          <p:nvPr/>
        </p:nvSpPr>
        <p:spPr>
          <a:xfrm>
            <a:off x="5448146" y="2531916"/>
            <a:ext cx="2629245" cy="1247082"/>
          </a:xfrm>
          <a:prstGeom prst="rect">
            <a:avLst/>
          </a:prstGeom>
        </p:spPr>
        <p:txBody>
          <a:bodyPr vert="horz" wrap="square" lIns="0" tIns="6931" rIns="0" bIns="0" rtlCol="0" anchor="t">
            <a:spAutoFit/>
          </a:bodyPr>
          <a:lstStyle>
            <a:defPPr>
              <a:defRPr lang="en-US"/>
            </a:defPPr>
            <a:lvl1pPr marL="23104" marR="18483">
              <a:lnSpc>
                <a:spcPct val="123200"/>
              </a:lnSpc>
              <a:spcBef>
                <a:spcPts val="55"/>
              </a:spcBef>
              <a:defRPr sz="800" spc="33">
                <a:solidFill>
                  <a:srgbClr val="091F2C"/>
                </a:solidFill>
                <a:latin typeface="Segoe UI" panose="020B0502040204020203" pitchFamily="34" charset="0"/>
                <a:cs typeface="Segoe UI" panose="020B0502040204020203" pitchFamily="34" charset="0"/>
              </a:defRPr>
            </a:lvl1pPr>
          </a:lstStyle>
          <a:p>
            <a:pPr marL="23104" marR="18483" lvl="0" indent="0" algn="l" defTabSz="914367" rtl="0" eaLnBrk="1" fontAlgn="auto" latinLnBrk="0" hangingPunct="1">
              <a:lnSpc>
                <a:spcPct val="123200"/>
              </a:lnSpc>
              <a:spcBef>
                <a:spcPts val="55"/>
              </a:spcBef>
              <a:spcAft>
                <a:spcPts val="0"/>
              </a:spcAft>
              <a:buClrTx/>
              <a:buSzTx/>
              <a:buFontTx/>
              <a:buNone/>
              <a:tabLst/>
              <a:defRPr/>
            </a:pPr>
            <a:r>
              <a:rPr kumimoji="0" sz="1800" b="1" i="0" u="none" strike="noStrike" kern="1200" cap="none" spc="0" normalizeH="0" baseline="0" noProof="0">
                <a:ln>
                  <a:noFill/>
                </a:ln>
                <a:gradFill>
                  <a:gsLst>
                    <a:gs pos="50000">
                      <a:schemeClr val="accent2"/>
                    </a:gs>
                    <a:gs pos="100000">
                      <a:schemeClr val="accent2"/>
                    </a:gs>
                  </a:gsLst>
                  <a:lin ang="8100000" scaled="1"/>
                </a:gradFill>
                <a:effectLst/>
                <a:uLnTx/>
                <a:uFillTx/>
                <a:latin typeface="Segoe UI Semibold" panose="020B0502040204020203" pitchFamily="34" charset="0"/>
                <a:ea typeface="+mn-ea"/>
                <a:cs typeface="Segoe UI Semibold" panose="020B0502040204020203" pitchFamily="34" charset="0"/>
              </a:rPr>
              <a:t>IT enablement tea</a:t>
            </a:r>
            <a:r>
              <a:rPr kumimoji="0" lang="en-US" sz="1800" b="1" i="0" u="none" strike="noStrike" kern="1200" cap="none" spc="0" normalizeH="0" baseline="0" noProof="0">
                <a:ln>
                  <a:noFill/>
                </a:ln>
                <a:gradFill>
                  <a:gsLst>
                    <a:gs pos="50000">
                      <a:schemeClr val="accent2"/>
                    </a:gs>
                    <a:gs pos="100000">
                      <a:schemeClr val="accent2"/>
                    </a:gs>
                  </a:gsLst>
                  <a:lin ang="8100000" scaled="1"/>
                </a:gradFill>
                <a:effectLst/>
                <a:uLnTx/>
                <a:uFillTx/>
                <a:latin typeface="Segoe UI Semibold" panose="020B0502040204020203" pitchFamily="34" charset="0"/>
                <a:ea typeface="+mn-ea"/>
                <a:cs typeface="Segoe UI Semibold" panose="020B0502040204020203" pitchFamily="34" charset="0"/>
              </a:rPr>
              <a:t>m</a:t>
            </a:r>
            <a:endParaRPr kumimoji="0" lang="en-US" sz="1800" b="0" i="0" u="none" strike="noStrike" kern="1200" cap="none" spc="0" normalizeH="0" baseline="0" noProof="0">
              <a:ln>
                <a:noFill/>
              </a:ln>
              <a:gradFill>
                <a:gsLst>
                  <a:gs pos="50000">
                    <a:schemeClr val="accent2"/>
                  </a:gs>
                  <a:gs pos="100000">
                    <a:schemeClr val="accent2"/>
                  </a:gs>
                </a:gsLst>
                <a:lin ang="8100000" scaled="1"/>
              </a:gradFill>
              <a:effectLst/>
              <a:uLnTx/>
              <a:uFillTx/>
              <a:latin typeface="Segoe UI" panose="020B0502040204020203" pitchFamily="34" charset="0"/>
              <a:ea typeface="+mn-ea"/>
              <a:cs typeface="Segoe UI" panose="020B0502040204020203" pitchFamily="34" charset="0"/>
            </a:endParaRPr>
          </a:p>
          <a:p>
            <a:pPr marL="23104" marR="18483" lvl="0" indent="0" algn="l" defTabSz="914367" rtl="0" eaLnBrk="1" fontAlgn="auto" latinLnBrk="0" hangingPunct="1">
              <a:lnSpc>
                <a:spcPct val="123200"/>
              </a:lnSpc>
              <a:spcBef>
                <a:spcPts val="55"/>
              </a:spcBef>
              <a:spcAft>
                <a:spcPts val="0"/>
              </a:spcAft>
              <a:buClrTx/>
              <a:buSzTx/>
              <a:buFontTx/>
              <a:buNone/>
              <a:tabLst/>
              <a:defRPr/>
            </a:pPr>
            <a:r>
              <a:rPr kumimoji="0" lang="en-US" sz="1200" b="0" i="0" u="none" strike="noStrike" kern="1200" cap="none" spc="0" normalizeH="0" baseline="0" noProof="0">
                <a:ln>
                  <a:noFill/>
                </a:ln>
                <a:solidFill>
                  <a:srgbClr val="091F2C"/>
                </a:solidFill>
                <a:effectLst/>
                <a:uLnTx/>
                <a:uFillTx/>
                <a:latin typeface="Segoe UI" panose="020B0502040204020203" pitchFamily="34" charset="0"/>
                <a:ea typeface="+mn-ea"/>
                <a:cs typeface="Segoe UI" panose="020B0502040204020203" pitchFamily="34" charset="0"/>
              </a:rPr>
              <a:t>Responsible</a:t>
            </a:r>
            <a:r>
              <a:rPr kumimoji="0" sz="1200" b="0" i="0" u="none" strike="noStrike" kern="1200" cap="none" spc="0" normalizeH="0" baseline="0" noProof="0">
                <a:ln>
                  <a:noFill/>
                </a:ln>
                <a:solidFill>
                  <a:srgbClr val="091F2C"/>
                </a:solidFill>
                <a:effectLst/>
                <a:uLnTx/>
                <a:uFillTx/>
                <a:latin typeface="Segoe UI" panose="020B0502040204020203" pitchFamily="34" charset="0"/>
                <a:ea typeface="+mn-ea"/>
                <a:cs typeface="Segoe UI" panose="020B0502040204020203" pitchFamily="34" charset="0"/>
              </a:rPr>
              <a:t> for </a:t>
            </a:r>
            <a:r>
              <a:rPr kumimoji="0" lang="en-US" sz="1200" b="0" i="0" u="none" strike="noStrike" kern="1200" cap="none" spc="0" normalizeH="0" baseline="0" noProof="0">
                <a:ln>
                  <a:noFill/>
                </a:ln>
                <a:solidFill>
                  <a:srgbClr val="091F2C"/>
                </a:solidFill>
                <a:effectLst/>
                <a:uLnTx/>
                <a:uFillTx/>
                <a:latin typeface="Segoe UI" panose="020B0502040204020203" pitchFamily="34" charset="0"/>
                <a:ea typeface="+mn-ea"/>
                <a:cs typeface="Segoe UI" panose="020B0502040204020203" pitchFamily="34" charset="0"/>
              </a:rPr>
              <a:t>technical </a:t>
            </a:r>
            <a:r>
              <a:rPr kumimoji="0" sz="1200" b="0" i="0" u="none" strike="noStrike" kern="1200" cap="none" spc="0" normalizeH="0" baseline="0" noProof="0">
                <a:ln>
                  <a:noFill/>
                </a:ln>
                <a:solidFill>
                  <a:srgbClr val="091F2C"/>
                </a:solidFill>
                <a:effectLst/>
                <a:uLnTx/>
                <a:uFillTx/>
                <a:latin typeface="Segoe UI" panose="020B0502040204020203" pitchFamily="34" charset="0"/>
                <a:ea typeface="+mn-ea"/>
                <a:cs typeface="Segoe UI" panose="020B0502040204020203" pitchFamily="34" charset="0"/>
              </a:rPr>
              <a:t>preparedness and rollout, providing onboarding support, as well as managing feedback and compliance.</a:t>
            </a:r>
          </a:p>
        </p:txBody>
      </p:sp>
      <p:sp>
        <p:nvSpPr>
          <p:cNvPr id="20" name="object 6">
            <a:extLst>
              <a:ext uri="{FF2B5EF4-FFF2-40B4-BE49-F238E27FC236}">
                <a16:creationId xmlns:a16="http://schemas.microsoft.com/office/drawing/2014/main" id="{82B931E9-5DC6-D9FF-FA96-ADAD1001249E}"/>
              </a:ext>
            </a:extLst>
          </p:cNvPr>
          <p:cNvSpPr txBox="1"/>
          <p:nvPr/>
        </p:nvSpPr>
        <p:spPr>
          <a:xfrm>
            <a:off x="8405933" y="2531916"/>
            <a:ext cx="2679042" cy="1247082"/>
          </a:xfrm>
          <a:prstGeom prst="rect">
            <a:avLst/>
          </a:prstGeom>
        </p:spPr>
        <p:txBody>
          <a:bodyPr vert="horz" wrap="square" lIns="0" tIns="6931" rIns="0" bIns="0" rtlCol="0">
            <a:spAutoFit/>
          </a:bodyPr>
          <a:lstStyle>
            <a:defPPr>
              <a:defRPr lang="en-US"/>
            </a:defPPr>
            <a:lvl1pPr marL="23104" marR="18483">
              <a:lnSpc>
                <a:spcPct val="123200"/>
              </a:lnSpc>
              <a:spcBef>
                <a:spcPts val="55"/>
              </a:spcBef>
              <a:defRPr sz="800" spc="33">
                <a:solidFill>
                  <a:srgbClr val="091F2C"/>
                </a:solidFill>
                <a:latin typeface="Segoe UI" panose="020B0502040204020203" pitchFamily="34" charset="0"/>
                <a:cs typeface="Segoe UI" panose="020B0502040204020203" pitchFamily="34" charset="0"/>
              </a:defRPr>
            </a:lvl1pPr>
          </a:lstStyle>
          <a:p>
            <a:pPr defTabSz="914367">
              <a:defRPr/>
            </a:pPr>
            <a:r>
              <a:rPr sz="1800" b="1" spc="0">
                <a:gradFill>
                  <a:gsLst>
                    <a:gs pos="50000">
                      <a:schemeClr val="accent2"/>
                    </a:gs>
                    <a:gs pos="100000">
                      <a:schemeClr val="accent2"/>
                    </a:gs>
                  </a:gsLst>
                  <a:lin ang="8100000" scaled="1"/>
                </a:gradFill>
                <a:latin typeface="Segoe UI Semibold" panose="020B0502040204020203" pitchFamily="34" charset="0"/>
                <a:cs typeface="Segoe UI Semibold" panose="020B0502040204020203" pitchFamily="34" charset="0"/>
              </a:rPr>
              <a:t>Executive sponsor</a:t>
            </a:r>
            <a:endParaRPr lang="en-US" sz="1800" b="1" spc="0">
              <a:gradFill>
                <a:gsLst>
                  <a:gs pos="50000">
                    <a:schemeClr val="accent2"/>
                  </a:gs>
                  <a:gs pos="100000">
                    <a:schemeClr val="accent2"/>
                  </a:gs>
                </a:gsLst>
                <a:lin ang="8100000" scaled="1"/>
              </a:gradFill>
              <a:latin typeface="Segoe UI Semibold" panose="020B0502040204020203" pitchFamily="34" charset="0"/>
              <a:cs typeface="Segoe UI Semibold" panose="020B0502040204020203" pitchFamily="34" charset="0"/>
            </a:endParaRPr>
          </a:p>
          <a:p>
            <a:pPr defTabSz="914367">
              <a:defRPr/>
            </a:pPr>
            <a:r>
              <a:rPr sz="1200" spc="0"/>
              <a:t>Drives adoption and infuses confidence in the technology. Active champion </a:t>
            </a:r>
            <a:r>
              <a:rPr lang="en-US" sz="1200" spc="0"/>
              <a:t>that encourages </a:t>
            </a:r>
            <a:r>
              <a:rPr sz="1200" spc="0"/>
              <a:t>integrating AI into day-to-day processes.</a:t>
            </a:r>
          </a:p>
        </p:txBody>
      </p:sp>
      <p:sp>
        <p:nvSpPr>
          <p:cNvPr id="13" name="object 5">
            <a:extLst>
              <a:ext uri="{FF2B5EF4-FFF2-40B4-BE49-F238E27FC236}">
                <a16:creationId xmlns:a16="http://schemas.microsoft.com/office/drawing/2014/main" id="{B82AE322-FB95-66FF-47F7-07DF046D1C4E}"/>
              </a:ext>
            </a:extLst>
          </p:cNvPr>
          <p:cNvSpPr txBox="1"/>
          <p:nvPr/>
        </p:nvSpPr>
        <p:spPr>
          <a:xfrm>
            <a:off x="5386363" y="4158773"/>
            <a:ext cx="2886969" cy="1234258"/>
          </a:xfrm>
          <a:prstGeom prst="rect">
            <a:avLst/>
          </a:prstGeom>
        </p:spPr>
        <p:txBody>
          <a:bodyPr vert="horz" wrap="square" lIns="0" tIns="6931" rIns="0" bIns="0" rtlCol="0">
            <a:spAutoFit/>
          </a:bodyPr>
          <a:lstStyle>
            <a:defPPr>
              <a:defRPr lang="en-US"/>
            </a:defPPr>
            <a:lvl1pPr marL="23104" marR="18483">
              <a:lnSpc>
                <a:spcPct val="123200"/>
              </a:lnSpc>
              <a:spcBef>
                <a:spcPts val="55"/>
              </a:spcBef>
              <a:defRPr sz="800" spc="33">
                <a:solidFill>
                  <a:srgbClr val="091F2C"/>
                </a:solidFill>
                <a:latin typeface="Segoe UI" panose="020B0502040204020203" pitchFamily="34" charset="0"/>
                <a:cs typeface="Segoe UI" panose="020B0502040204020203" pitchFamily="34" charset="0"/>
              </a:defRPr>
            </a:lvl1pPr>
          </a:lstStyle>
          <a:p>
            <a:pPr defTabSz="914367">
              <a:defRPr/>
            </a:pPr>
            <a:r>
              <a:rPr sz="1800" b="1" spc="0">
                <a:gradFill>
                  <a:gsLst>
                    <a:gs pos="50000">
                      <a:schemeClr val="accent2"/>
                    </a:gs>
                    <a:gs pos="100000">
                      <a:schemeClr val="accent2"/>
                    </a:gs>
                  </a:gsLst>
                  <a:lin ang="8100000" scaled="1"/>
                </a:gradFill>
                <a:latin typeface="Segoe UI Semibold" panose="020B0502040204020203" pitchFamily="34" charset="0"/>
                <a:cs typeface="Segoe UI Semibold" panose="020B0502040204020203" pitchFamily="34" charset="0"/>
              </a:rPr>
              <a:t>Change management team</a:t>
            </a:r>
            <a:r>
              <a:rPr lang="en-CA" sz="1800" b="1" spc="0">
                <a:gradFill>
                  <a:gsLst>
                    <a:gs pos="50000">
                      <a:schemeClr val="accent2"/>
                    </a:gs>
                    <a:gs pos="100000">
                      <a:schemeClr val="accent2"/>
                    </a:gs>
                  </a:gsLst>
                  <a:lin ang="8100000" scaled="1"/>
                </a:gradFill>
                <a:latin typeface="Segoe UI Semibold" panose="020B0502040204020203" pitchFamily="34" charset="0"/>
                <a:cs typeface="Segoe UI Semibold" panose="020B0502040204020203" pitchFamily="34" charset="0"/>
              </a:rPr>
              <a:t> </a:t>
            </a:r>
            <a:r>
              <a:rPr lang="en-US" sz="1200" spc="0"/>
              <a:t>Br</a:t>
            </a:r>
            <a:r>
              <a:rPr sz="1200" spc="0"/>
              <a:t>idge between the AI council and employees, helping to monitor adoption progress, gather feedback, and foster a collaborative environment.</a:t>
            </a:r>
          </a:p>
        </p:txBody>
      </p:sp>
      <p:sp>
        <p:nvSpPr>
          <p:cNvPr id="21" name="object 7">
            <a:extLst>
              <a:ext uri="{FF2B5EF4-FFF2-40B4-BE49-F238E27FC236}">
                <a16:creationId xmlns:a16="http://schemas.microsoft.com/office/drawing/2014/main" id="{B428DE5B-6198-2800-ADAA-C98AF6B78FEF}"/>
              </a:ext>
            </a:extLst>
          </p:cNvPr>
          <p:cNvSpPr txBox="1"/>
          <p:nvPr/>
        </p:nvSpPr>
        <p:spPr>
          <a:xfrm>
            <a:off x="8405932" y="4158773"/>
            <a:ext cx="2886969" cy="1247082"/>
          </a:xfrm>
          <a:prstGeom prst="rect">
            <a:avLst/>
          </a:prstGeom>
        </p:spPr>
        <p:txBody>
          <a:bodyPr vert="horz" wrap="square" lIns="0" tIns="6931" rIns="0" bIns="0" rtlCol="0">
            <a:spAutoFit/>
          </a:bodyPr>
          <a:lstStyle>
            <a:defPPr>
              <a:defRPr lang="en-US"/>
            </a:defPPr>
            <a:lvl1pPr marL="23104" marR="18483">
              <a:lnSpc>
                <a:spcPct val="123200"/>
              </a:lnSpc>
              <a:spcBef>
                <a:spcPts val="55"/>
              </a:spcBef>
              <a:defRPr sz="800" spc="33">
                <a:solidFill>
                  <a:srgbClr val="091F2C"/>
                </a:solidFill>
                <a:latin typeface="Segoe UI" panose="020B0502040204020203" pitchFamily="34" charset="0"/>
                <a:cs typeface="Segoe UI" panose="020B0502040204020203" pitchFamily="34" charset="0"/>
              </a:defRPr>
            </a:lvl1pPr>
          </a:lstStyle>
          <a:p>
            <a:pPr defTabSz="914367">
              <a:defRPr/>
            </a:pPr>
            <a:r>
              <a:rPr sz="1800" b="1" spc="0">
                <a:gradFill>
                  <a:gsLst>
                    <a:gs pos="50000">
                      <a:schemeClr val="accent2"/>
                    </a:gs>
                    <a:gs pos="100000">
                      <a:schemeClr val="accent2"/>
                    </a:gs>
                  </a:gsLst>
                  <a:lin ang="8100000" scaled="1"/>
                </a:gradFill>
                <a:latin typeface="Segoe UI Semibold" panose="020B0502040204020203" pitchFamily="34" charset="0"/>
                <a:cs typeface="Segoe UI Semibold" panose="020B0502040204020203" pitchFamily="34" charset="0"/>
              </a:rPr>
              <a:t>Risk management</a:t>
            </a:r>
            <a:endParaRPr lang="en-US" sz="1800" b="1" spc="0">
              <a:gradFill>
                <a:gsLst>
                  <a:gs pos="50000">
                    <a:schemeClr val="accent2"/>
                  </a:gs>
                  <a:gs pos="100000">
                    <a:schemeClr val="accent2"/>
                  </a:gs>
                </a:gsLst>
                <a:lin ang="8100000" scaled="1"/>
              </a:gradFill>
              <a:latin typeface="Segoe UI Semibold" panose="020B0502040204020203" pitchFamily="34" charset="0"/>
              <a:cs typeface="Segoe UI Semibold" panose="020B0502040204020203" pitchFamily="34" charset="0"/>
            </a:endParaRPr>
          </a:p>
          <a:p>
            <a:pPr defTabSz="914367">
              <a:defRPr/>
            </a:pPr>
            <a:r>
              <a:rPr lang="en-US" sz="1200" spc="0"/>
              <a:t>Ensures</a:t>
            </a:r>
            <a:r>
              <a:rPr sz="1200" spc="0"/>
              <a:t> compliance to AI regulations and ethical standards. </a:t>
            </a:r>
            <a:r>
              <a:rPr lang="en-US" sz="1200" spc="0"/>
              <a:t>E</a:t>
            </a:r>
            <a:r>
              <a:rPr sz="1200" spc="0"/>
              <a:t>nsure organization’s</a:t>
            </a:r>
            <a:r>
              <a:rPr lang="en-US" sz="1200" spc="0"/>
              <a:t> </a:t>
            </a:r>
            <a:r>
              <a:rPr sz="1200" spc="0"/>
              <a:t>AI initiatives are transparent, accountable, and trustworthy.</a:t>
            </a:r>
          </a:p>
        </p:txBody>
      </p:sp>
    </p:spTree>
    <p:extLst>
      <p:ext uri="{BB962C8B-B14F-4D97-AF65-F5344CB8AC3E}">
        <p14:creationId xmlns:p14="http://schemas.microsoft.com/office/powerpoint/2010/main" val="3244513929"/>
      </p:ext>
    </p:extLst>
  </p:cSld>
  <p:clrMapOvr>
    <a:masterClrMapping/>
  </p:clrMapOvr>
  <p:transition>
    <p:fade/>
  </p:transition>
</p:sld>
</file>

<file path=ppt/theme/theme1.xml><?xml version="1.0" encoding="utf-8"?>
<a:theme xmlns:a="http://schemas.openxmlformats.org/drawingml/2006/main" name="LIGHT MODE">
  <a:themeElements>
    <a:clrScheme name="BAR Light">
      <a:dk1>
        <a:srgbClr val="000000"/>
      </a:dk1>
      <a:lt1>
        <a:srgbClr val="FFFFFF"/>
      </a:lt1>
      <a:dk2>
        <a:srgbClr val="091F2E"/>
      </a:dk2>
      <a:lt2>
        <a:srgbClr val="FFF8F3"/>
      </a:lt2>
      <a:accent1>
        <a:srgbClr val="702573"/>
      </a:accent1>
      <a:accent2>
        <a:srgbClr val="BF3AC4"/>
      </a:accent2>
      <a:accent3>
        <a:srgbClr val="FE5B38"/>
      </a:accent3>
      <a:accent4>
        <a:srgbClr val="D59DD7"/>
      </a:accent4>
      <a:accent5>
        <a:srgbClr val="FEE298"/>
      </a:accent5>
      <a:accent6>
        <a:srgbClr val="D7D2CA"/>
      </a:accent6>
      <a:hlink>
        <a:srgbClr val="0077D3"/>
      </a:hlink>
      <a:folHlink>
        <a:srgbClr val="0077D3"/>
      </a:folHlink>
    </a:clrScheme>
    <a:fontScheme name="Custom 3">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600" dirty="0" smtClean="0"/>
        </a:defPPr>
      </a:lstStyle>
    </a:txDef>
  </a:objectDefaults>
  <a:extraClrSchemeLst/>
  <a:custClrLst>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Light Brown">
      <a:srgbClr val="E1D3C7"/>
    </a:custClr>
    <a:custClr name="Brown">
      <a:srgbClr val="BF9474"/>
    </a:custClr>
    <a:custClr name="Dark Brown">
      <a:srgbClr val="5C4738"/>
    </a:custClr>
    <a:custClr name="Light Yellow">
      <a:srgbClr val="FFE399"/>
    </a:custClr>
    <a:custClr name="Yellow">
      <a:srgbClr val="FFB900"/>
    </a:custClr>
    <a:custClr name="Dark Yellow">
      <a:srgbClr val="7F5A1A"/>
    </a:custClr>
    <a:custClr name="Light Orange">
      <a:srgbClr val="FFA38B"/>
    </a:custClr>
    <a:custClr name="Orange">
      <a:srgbClr val="FF5C39"/>
    </a:custClr>
    <a:custClr name="Dark Orange">
      <a:srgbClr val="73391D"/>
    </a:custClr>
    <a:custClr name="Light Red">
      <a:srgbClr val="FFB3BB"/>
    </a:custClr>
    <a:custClr name="Red">
      <a:srgbClr val="F4364C"/>
    </a:custClr>
    <a:custClr name="Dark Red">
      <a:srgbClr val="73262F"/>
    </a:custClr>
    <a:custClr name="Light Magenta">
      <a:srgbClr val="D59ED7"/>
    </a:custClr>
    <a:custClr name="Magenta">
      <a:srgbClr val="C03BC4"/>
    </a:custClr>
    <a:custClr name="Dark Magenta">
      <a:srgbClr val="702573"/>
    </a:custClr>
    <a:custClr name="Light Purple">
      <a:srgbClr val="C5B4E3"/>
    </a:custClr>
    <a:custClr name="Purple">
      <a:srgbClr val="8661C5"/>
    </a:custClr>
    <a:custClr name="Dark Purple">
      <a:srgbClr val="463668"/>
    </a:custClr>
    <a:custClr name="Light Blue">
      <a:srgbClr val="8DC8E8"/>
    </a:custClr>
    <a:custClr name="Blue">
      <a:srgbClr val="0078D4"/>
    </a:custClr>
    <a:custClr name="Dark Blue">
      <a:srgbClr val="2A446F"/>
    </a:custClr>
    <a:custClr name="Light Teal">
      <a:srgbClr val="B9DCD2"/>
    </a:custClr>
    <a:custClr name="Teal">
      <a:srgbClr val="49C5B1"/>
    </a:custClr>
    <a:custClr name="Dark Teal">
      <a:srgbClr val="225B62"/>
    </a:custClr>
    <a:custClr name="Light Green">
      <a:srgbClr val="D4EC8E"/>
    </a:custClr>
    <a:custClr name="Green">
      <a:srgbClr val="8DE971"/>
    </a:custClr>
    <a:custClr name="Dark Green">
      <a:srgbClr val="07641D"/>
    </a:custClr>
    <a:custClr name="Blue Black">
      <a:srgbClr val="091F2C"/>
    </a:custClr>
    <a:custClr name="Pure Black">
      <a:srgbClr val="000000"/>
    </a:custClr>
    <a:custClr name="Brown Black">
      <a:srgbClr val="291817"/>
    </a:custClr>
  </a:custClrLst>
  <a:extLst>
    <a:ext uri="{05A4C25C-085E-4340-85A3-A5531E510DB2}">
      <thm15:themeFamily xmlns:thm15="http://schemas.microsoft.com/office/thememl/2012/main" name="Microsoft_Brand_Template_May2023  -  Read-Only" id="{354821AE-6191-4F47-84CC-51318889153F}" vid="{EBB4C349-3EE2-41B8-A048-F0998BF1AC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AB4D63BEF6CE74A98DE71B79A4EFA2E" ma:contentTypeVersion="20" ma:contentTypeDescription="Create a new document." ma:contentTypeScope="" ma:versionID="cb9345eb3893610c45717ec70d2b3801">
  <xsd:schema xmlns:xsd="http://www.w3.org/2001/XMLSchema" xmlns:xs="http://www.w3.org/2001/XMLSchema" xmlns:p="http://schemas.microsoft.com/office/2006/metadata/properties" xmlns:ns1="http://schemas.microsoft.com/sharepoint/v3" xmlns:ns2="324d2b90-11f2-4fdf-990a-54fa46247cf8" xmlns:ns3="b817b00b-f121-400f-976b-40959b1c7d14" targetNamespace="http://schemas.microsoft.com/office/2006/metadata/properties" ma:root="true" ma:fieldsID="323b0e0f0e8756d44652f1531627ebfa" ns1:_="" ns2:_="" ns3:_="">
    <xsd:import namespace="http://schemas.microsoft.com/sharepoint/v3"/>
    <xsd:import namespace="324d2b90-11f2-4fdf-990a-54fa46247cf8"/>
    <xsd:import namespace="b817b00b-f121-400f-976b-40959b1c7d14"/>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ObjectDetectorVersions"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element ref="ns2:MediaLengthInSeconds" minOccurs="0"/>
                <xsd:element ref="ns2:MediaServiceDateTaken" minOccurs="0"/>
                <xsd:element ref="ns3:SharedWithUsers" minOccurs="0"/>
                <xsd:element ref="ns3:SharedWithDetails" minOccurs="0"/>
                <xsd:element ref="ns2:MCpostID" minOccurs="0"/>
                <xsd:element ref="ns2:MCpostdate" minOccurs="0"/>
                <xsd:element ref="ns2:Recipient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24d2b90-11f2-4fdf-990a-54fa46247cf8"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CpostID" ma:index="24" nillable="true" ma:displayName="MC post ID" ma:format="Dropdown" ma:internalName="MCpostID">
      <xsd:simpleType>
        <xsd:restriction base="dms:Text">
          <xsd:maxLength value="255"/>
        </xsd:restriction>
      </xsd:simpleType>
    </xsd:element>
    <xsd:element name="MCpostdate" ma:index="25" nillable="true" ma:displayName="MC post date " ma:format="Dropdown" ma:internalName="MCpostdate">
      <xsd:simpleType>
        <xsd:restriction base="dms:Text">
          <xsd:maxLength value="255"/>
        </xsd:restriction>
      </xsd:simpleType>
    </xsd:element>
    <xsd:element name="Recipients" ma:index="26" nillable="true" ma:displayName="Recipients " ma:format="Dropdown" ma:internalName="Recipients">
      <xsd:simpleType>
        <xsd:restriction base="dms:Text">
          <xsd:maxLength value="255"/>
        </xsd:restriction>
      </xsd:simpleType>
    </xsd:element>
    <xsd:element name="MediaServiceBillingMetadata" ma:index="27"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817b00b-f121-400f-976b-40959b1c7d14"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a2642221-0cbc-45a0-a534-f2e154e1d76e}" ma:internalName="TaxCatchAll" ma:showField="CatchAllData" ma:web="b817b00b-f121-400f-976b-40959b1c7d14">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CpostID xmlns="324d2b90-11f2-4fdf-990a-54fa46247cf8" xsi:nil="true"/>
    <MCpostdate xmlns="324d2b90-11f2-4fdf-990a-54fa46247cf8" xsi:nil="true"/>
    <_ip_UnifiedCompliancePolicyUIAction xmlns="http://schemas.microsoft.com/sharepoint/v3" xsi:nil="true"/>
    <Recipients xmlns="324d2b90-11f2-4fdf-990a-54fa46247cf8" xsi:nil="true"/>
    <_ip_UnifiedCompliancePolicyProperties xmlns="http://schemas.microsoft.com/sharepoint/v3" xsi:nil="true"/>
    <SharedWithUsers xmlns="b817b00b-f121-400f-976b-40959b1c7d14">
      <UserInfo>
        <DisplayName/>
        <AccountId xsi:nil="true"/>
        <AccountType/>
      </UserInfo>
    </SharedWithUsers>
    <lcf76f155ced4ddcb4097134ff3c332f xmlns="324d2b90-11f2-4fdf-990a-54fa46247cf8">
      <Terms xmlns="http://schemas.microsoft.com/office/infopath/2007/PartnerControls"/>
    </lcf76f155ced4ddcb4097134ff3c332f>
    <TaxCatchAll xmlns="b817b00b-f121-400f-976b-40959b1c7d14" xsi:nil="true"/>
  </documentManagement>
</p:properties>
</file>

<file path=customXml/itemProps1.xml><?xml version="1.0" encoding="utf-8"?>
<ds:datastoreItem xmlns:ds="http://schemas.openxmlformats.org/officeDocument/2006/customXml" ds:itemID="{EA822FCE-BF8E-4147-9327-C29E8BC07ACC}">
  <ds:schemaRefs>
    <ds:schemaRef ds:uri="http://schemas.microsoft.com/sharepoint/v3/contenttype/forms"/>
  </ds:schemaRefs>
</ds:datastoreItem>
</file>

<file path=customXml/itemProps2.xml><?xml version="1.0" encoding="utf-8"?>
<ds:datastoreItem xmlns:ds="http://schemas.openxmlformats.org/officeDocument/2006/customXml" ds:itemID="{CAA2D184-4342-424A-A1BD-C08A815BAD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24d2b90-11f2-4fdf-990a-54fa46247cf8"/>
    <ds:schemaRef ds:uri="b817b00b-f121-400f-976b-40959b1c7d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8802B1D-5F8E-4990-95FB-C27B0F73EA06}">
  <ds:schemaRefs>
    <ds:schemaRef ds:uri="http://schemas.openxmlformats.org/package/2006/metadata/core-properties"/>
    <ds:schemaRef ds:uri="http://purl.org/dc/elements/1.1/"/>
    <ds:schemaRef ds:uri="http://www.w3.org/XML/1998/namespace"/>
    <ds:schemaRef ds:uri="b817b00b-f121-400f-976b-40959b1c7d14"/>
    <ds:schemaRef ds:uri="http://schemas.microsoft.com/office/2006/documentManagement/types"/>
    <ds:schemaRef ds:uri="http://purl.org/dc/dcmitype/"/>
    <ds:schemaRef ds:uri="http://purl.org/dc/terms/"/>
    <ds:schemaRef ds:uri="http://schemas.microsoft.com/office/infopath/2007/PartnerControls"/>
    <ds:schemaRef ds:uri="324d2b90-11f2-4fdf-990a-54fa46247cf8"/>
    <ds:schemaRef ds:uri="http://schemas.microsoft.com/sharepoint/v3"/>
    <ds:schemaRef ds:uri="http://schemas.microsoft.com/office/2006/metadata/properties"/>
  </ds:schemaRefs>
</ds:datastoreItem>
</file>

<file path=docMetadata/LabelInfo.xml><?xml version="1.0" encoding="utf-8"?>
<clbl:labelList xmlns:clbl="http://schemas.microsoft.com/office/2020/mipLabelMetadata">
  <clbl:label id="{87867195-f2b8-4ac2-b0b6-6bb73cb33af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emplate>office theme</Template>
  <TotalTime>0</TotalTime>
  <Words>4730</Words>
  <Application>Microsoft Office PowerPoint</Application>
  <PresentationFormat>Widescreen</PresentationFormat>
  <Paragraphs>511</Paragraphs>
  <Slides>21</Slides>
  <Notes>20</Notes>
  <HiddenSlides>1</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LIGHT MODE</vt:lpstr>
      <vt:lpstr>Speaker notes</vt:lpstr>
      <vt:lpstr>Microsoft 365 Copilot Chat implementation framework</vt:lpstr>
      <vt:lpstr>Copilot Control System</vt:lpstr>
      <vt:lpstr>3 essentials for Copilot success</vt:lpstr>
      <vt:lpstr>Microsoft 365 Copilot implementation</vt:lpstr>
      <vt:lpstr>3 essentials for Copilot success </vt:lpstr>
      <vt:lpstr>Secure exec sponsorship</vt:lpstr>
      <vt:lpstr>Clarify AI value drivers</vt:lpstr>
      <vt:lpstr>Create an AI Council </vt:lpstr>
      <vt:lpstr>Identify initial high-value Copilot scenarios</vt:lpstr>
      <vt:lpstr>Leverage AI for business outcomes</vt:lpstr>
      <vt:lpstr>3 essentials for Copilot success </vt:lpstr>
      <vt:lpstr>Microsoft 365 Copilot Chat Implementation executive summary</vt:lpstr>
      <vt:lpstr>Drive human change with best practices</vt:lpstr>
      <vt:lpstr>Lay the foundation for continuous learning and an intelligent progression of AI skills</vt:lpstr>
      <vt:lpstr>Accelerate your AI workforce transformation</vt:lpstr>
      <vt:lpstr> 3 essentials for Copilot success</vt:lpstr>
      <vt:lpstr>Microsoft 365 Copilot Chat Implementation executive summary </vt:lpstr>
      <vt:lpstr>Extend &amp; optimize</vt:lpstr>
      <vt:lpstr>Microsoft Copilot Studio</vt:lpstr>
      <vt:lpstr>Microsoft investments to accelerate your time to value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2</cp:revision>
  <dcterms:created xsi:type="dcterms:W3CDTF">2025-09-12T16:12:56Z</dcterms:created>
  <dcterms:modified xsi:type="dcterms:W3CDTF">2025-10-14T17:15:30Z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mplianceAssetId">
    <vt:lpwstr/>
  </property>
  <property fmtid="{D5CDD505-2E9C-101B-9397-08002B2CF9AE}" pid="3" name="TriggerFlowInfo">
    <vt:lpwstr/>
  </property>
  <property fmtid="{D5CDD505-2E9C-101B-9397-08002B2CF9AE}" pid="4" name="TemplateUrl">
    <vt:lpwstr/>
  </property>
  <property fmtid="{D5CDD505-2E9C-101B-9397-08002B2CF9AE}" pid="5" name="_ExtendedDescription">
    <vt:lpwstr/>
  </property>
  <property fmtid="{D5CDD505-2E9C-101B-9397-08002B2CF9AE}" pid="6" name="MediaServiceImageTags">
    <vt:lpwstr/>
  </property>
  <property fmtid="{D5CDD505-2E9C-101B-9397-08002B2CF9AE}" pid="7" name="xd_Signature">
    <vt:lpwstr/>
  </property>
  <property fmtid="{D5CDD505-2E9C-101B-9397-08002B2CF9AE}" pid="8" name="xd_ProgID">
    <vt:lpwstr/>
  </property>
  <property fmtid="{D5CDD505-2E9C-101B-9397-08002B2CF9AE}" pid="9" name="ContentTypeId">
    <vt:lpwstr>0x010100CAB4D63BEF6CE74A98DE71B79A4EFA2E</vt:lpwstr>
  </property>
</Properties>
</file>