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71" r:id="rId4"/>
    <p:sldMasterId id="2147485624" r:id="rId5"/>
  </p:sldMasterIdLst>
  <p:notesMasterIdLst>
    <p:notesMasterId r:id="rId21"/>
  </p:notesMasterIdLst>
  <p:handoutMasterIdLst>
    <p:handoutMasterId r:id="rId22"/>
  </p:handoutMasterIdLst>
  <p:sldIdLst>
    <p:sldId id="2076138313" r:id="rId6"/>
    <p:sldId id="2076138340" r:id="rId7"/>
    <p:sldId id="2076138341" r:id="rId8"/>
    <p:sldId id="2076138350" r:id="rId9"/>
    <p:sldId id="2076138334" r:id="rId10"/>
    <p:sldId id="2076138337" r:id="rId11"/>
    <p:sldId id="2076138336" r:id="rId12"/>
    <p:sldId id="1757" r:id="rId13"/>
    <p:sldId id="2076138314" r:id="rId14"/>
    <p:sldId id="2076138327" r:id="rId15"/>
    <p:sldId id="2076138321" r:id="rId16"/>
    <p:sldId id="2076138347" r:id="rId17"/>
    <p:sldId id="2076138348" r:id="rId18"/>
    <p:sldId id="2076138322" r:id="rId19"/>
    <p:sldId id="2076138227" r:id="rId2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he new Microsoft Teams eBook" id="{38B656EC-D568-4EF7-8842-9FA1AE1192C9}">
          <p14:sldIdLst>
            <p14:sldId id="2076138313"/>
            <p14:sldId id="2076138340"/>
            <p14:sldId id="2076138341"/>
            <p14:sldId id="2076138350"/>
            <p14:sldId id="2076138334"/>
            <p14:sldId id="2076138337"/>
            <p14:sldId id="2076138336"/>
            <p14:sldId id="1757"/>
            <p14:sldId id="2076138314"/>
            <p14:sldId id="2076138327"/>
            <p14:sldId id="2076138321"/>
            <p14:sldId id="2076138347"/>
            <p14:sldId id="2076138348"/>
            <p14:sldId id="2076138322"/>
            <p14:sldId id="207613822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ABCE14-C38E-A035-1E6D-E6CDB1172236}" name="Emily Paulson" initials="EP" userId="04U4cvNQhLpt880Ew78sYY5luSGqoSPd0qxGtkdElz4=" providerId="None"/>
  <p188:author id="{A83AA515-4B31-6F7D-7F7C-CACFF7290E0C}" name="Jack Bradley" initials="JB" userId="S::jbradley_allytics.com#ext#@microsoft.onmicrosoft.com::c93e1cf9-e55e-4934-b590-f0d25520b374" providerId="AD"/>
  <p188:author id="{9001A551-4733-091D-53E3-D2994A5251C0}" name="Karuana Gatimu Goggin" initials="KGG" userId="S::karuanag@microsoft.com::c835d73b-5b64-4378-9cc4-37e921133843" providerId="AD"/>
  <p188:author id="{4124AF79-FC33-AA0E-6D76-B99048ADF62D}" name="Chris Alfstad" initials="CA" userId="S::calfstad@allytics.com::d9fc81c4-96d2-47aa-aefc-0b2d0be0cf39" providerId="AD"/>
  <p188:author id="{B817518B-67EC-3F09-2EF3-845F89008199}" name="Yasmine Hamdouche" initials="YH" userId="S::yasmineh@microsoft.com::2792013f-41e0-4a95-926a-8157ae0750fd" providerId="AD"/>
  <p188:author id="{CB7B68A1-4208-96B1-9DF4-C573EB67B07D}" name="Jessie Hwang" initials="JH" userId="S::jhwang@microsoft.com::85f2306c-fd56-49d2-8dff-e96751c6f345" providerId="AD"/>
  <p188:author id="{011ABAAC-D1A1-C720-20BA-74951684765D}" name="Christine Pernula" initials="CP" userId="S::cpernula@allytics.com::457556ff-d6bd-4e8e-8303-ae4cca483d76" providerId="AD"/>
  <p188:author id="{D95A31B1-F9DA-0771-0C79-1552CFB01791}" name="Jack" initials="J" userId="S::v-jabradley@microsoft.com::feb092c9-ac1d-45c7-ab3c-b715d4d2fed2" providerId="AD"/>
  <p188:author id="{2DBCEDB7-25CC-571A-48F1-E67014F17A22}" name="Anupam Pattnaik" initials="AP" userId="S::apattnaik@microsoft.com::05dcfaf6-c2a0-481d-8a87-fd036e17a7a3" providerId="AD"/>
  <p188:author id="{EE9181BF-5A5A-6DFE-DC22-AA0168F48025}" name="Karuana Gatimu" initials="KGG" userId="Karuana Gatimu" providerId="None"/>
  <p188:author id="{27853CC0-F294-8A1E-A493-C4306315A380}" name="Jack Bradley" initials="JB" userId="S::jbradley@allytics.com::1bb351a4-c448-4149-9218-a1a0064c22d6" providerId="AD"/>
  <p188:author id="{D68138D1-DAE2-2302-9372-D1684922BE31}" name="Heather Milt (Synaxis Corporation)" initials="HM(C" userId="S::v-hmilt@microsoft.com::0664ccfe-6104-467a-bfa7-aa6a58a363a0" providerId="AD"/>
  <p188:author id="{5F0F87D5-E061-D714-441A-D0ACB6936F97}" name="Sreejith Pondiyal Sreedharan" initials="SPS" userId="S::sreeps@microsoft.com::312de4ed-f566-42d8-92f7-ca085b40c208" providerId="AD"/>
  <p188:author id="{2EF078E8-534A-5891-B566-8BA55015612F}" name="Derek Snyder" initials="DS" userId="S::dereksnyder@microsoft.com::f97e4f22-23a0-45eb-8112-3042461f919e" providerId="AD"/>
  <p188:author id="{083E86E8-F235-E469-AAE2-DF461EA56775}" name="Heather Milt (Synaxis Corporation)" initials="" userId="v-hmilt@microsoft.com" providerId="O365"/>
  <p188:author id="{053EAAE9-FDDE-4837-DD2B-7026CE838F62}" name="Lisa McKee" initials="LM" userId="S::landerl@microsoft.com::1c3e729c-cee8-47aa-82be-7e46a75dceaa" providerId="AD"/>
  <p188:author id="{BE69B4F2-A1AA-B4CD-B533-274DAC13C861}" name="Sharwin Karande" initials="SK" userId="S::skarande_allytics.com#ext#@microsoft.onmicrosoft.com::bd7d0771-b4f0-4ff6-8d35-fa48d8a4dc78" providerId="AD"/>
  <p188:author id="{2B1D9EF5-9265-BAD2-F52F-C63BB23A73CF}" name="Chris French" initials="CF" userId="S::v-chfren@microsoft.com::8a8416df-dc93-4e60-940a-005a1980cc10" providerId="AD"/>
  <p188:author id="{CD80DDF8-F9F4-0C90-260E-01C005119BA2}" name="Sharwin Karande" initials="SK" userId="S::skarande@allytics.com::518ce3ae-24ca-4cf3-a1ef-49d4c514a40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258E"/>
    <a:srgbClr val="E4EDF3"/>
    <a:srgbClr val="E6ECF3"/>
    <a:srgbClr val="4754BD"/>
    <a:srgbClr val="D1D2D1"/>
    <a:srgbClr val="FAFAFA"/>
    <a:srgbClr val="5C5AD4"/>
    <a:srgbClr val="E0E0E0"/>
    <a:srgbClr val="FFA63B"/>
    <a:srgbClr val="C719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267234-F5B5-4585-9426-742C6982B9C9}" v="241" dt="2023-10-05T00:03:15.310"/>
    <p1510:client id="{85B6A002-7899-4997-ABA3-3D2B4C4AB1FB}" v="281" dt="2023-10-05T00:03:24.6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76" autoAdjust="0"/>
  </p:normalViewPr>
  <p:slideViewPr>
    <p:cSldViewPr snapToGrid="0">
      <p:cViewPr varScale="1">
        <p:scale>
          <a:sx n="145" d="100"/>
          <a:sy n="145" d="100"/>
        </p:scale>
        <p:origin x="804"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10/4/2023 8:49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10/4/2023 8:49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10/4/2023 8:49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426454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10/4/2023 8:50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4032195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10/4/2023 8:49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208145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kumimoji="0" lang="en-US" sz="120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10/4/2023 8:49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318990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10/4/2023 8:49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3297551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10/4/2023 8:49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743314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11.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17.jpeg"/><Relationship Id="rId4" Type="http://schemas.openxmlformats.org/officeDocument/2006/relationships/image" Target="../media/image11.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11.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17.jpeg"/><Relationship Id="rId4" Type="http://schemas.openxmlformats.org/officeDocument/2006/relationships/image" Target="../media/image1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17.jpeg"/><Relationship Id="rId4" Type="http://schemas.openxmlformats.org/officeDocument/2006/relationships/image" Target="../media/image11.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2.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27.jpeg"/><Relationship Id="rId5" Type="http://schemas.openxmlformats.org/officeDocument/2006/relationships/image" Target="../media/image17.jpeg"/><Relationship Id="rId4" Type="http://schemas.openxmlformats.org/officeDocument/2006/relationships/image" Target="../media/image11.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17.jpeg"/><Relationship Id="rId4" Type="http://schemas.openxmlformats.org/officeDocument/2006/relationships/image" Target="../media/image11.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27.jpeg"/><Relationship Id="rId5" Type="http://schemas.openxmlformats.org/officeDocument/2006/relationships/image" Target="../media/image17.jpeg"/><Relationship Id="rId4" Type="http://schemas.openxmlformats.org/officeDocument/2006/relationships/image" Target="../media/image11.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E43536-0124-40AA-5BBD-40D25B1610E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7640" b="42457"/>
          <a:stretch/>
        </p:blipFill>
        <p:spPr>
          <a:xfrm>
            <a:off x="2376443" y="1"/>
            <a:ext cx="9815557" cy="6858000"/>
          </a:xfrm>
          <a:prstGeom prst="rect">
            <a:avLst/>
          </a:prstGeom>
        </p:spPr>
      </p:pic>
      <p:sp>
        <p:nvSpPr>
          <p:cNvPr id="9" name="Title 1"/>
          <p:cNvSpPr>
            <a:spLocks noGrp="1"/>
          </p:cNvSpPr>
          <p:nvPr>
            <p:ph type="title" hasCustomPrompt="1"/>
          </p:nvPr>
        </p:nvSpPr>
        <p:spPr>
          <a:xfrm>
            <a:off x="586740" y="1593102"/>
            <a:ext cx="9144000" cy="1292662"/>
          </a:xfrm>
          <a:noFill/>
        </p:spPr>
        <p:txBody>
          <a:bodyPr lIns="0" tIns="0" rIns="0" bIns="0" anchor="t" anchorCtr="0">
            <a:spAutoFit/>
          </a:bodyPr>
          <a:lstStyle>
            <a:lvl1pPr>
              <a:defRPr sz="4200" spc="-50" baseline="0">
                <a:solidFill>
                  <a:schemeClr val="tx1"/>
                </a:solidFill>
                <a:latin typeface="+mj-lt"/>
                <a:cs typeface="Segoe UI" panose="020B0502040204020203" pitchFamily="34" charset="0"/>
              </a:defRPr>
            </a:lvl1pPr>
          </a:lstStyle>
          <a:p>
            <a:r>
              <a:rPr lang="en-US"/>
              <a:t>E-Book Title Goes Here. It Should Be a Maximum of 2 Lines</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4"/>
          <a:stretch>
            <a:fillRect/>
          </a:stretch>
        </p:blipFill>
        <p:spPr>
          <a:xfrm>
            <a:off x="402668" y="396405"/>
            <a:ext cx="2011680" cy="655321"/>
          </a:xfrm>
          <a:prstGeom prst="rect">
            <a:avLst/>
          </a:prstGeom>
        </p:spPr>
      </p:pic>
      <p:sp>
        <p:nvSpPr>
          <p:cNvPr id="5" name="Text Placeholder 4"/>
          <p:cNvSpPr>
            <a:spLocks noGrp="1"/>
          </p:cNvSpPr>
          <p:nvPr>
            <p:ph type="body" sz="quarter" idx="12" hasCustomPrompt="1"/>
          </p:nvPr>
        </p:nvSpPr>
        <p:spPr>
          <a:xfrm>
            <a:off x="586740" y="3239069"/>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 a max of 2 lines</a:t>
            </a:r>
          </a:p>
        </p:txBody>
      </p:sp>
      <p:sp>
        <p:nvSpPr>
          <p:cNvPr id="16" name="TextBox 15">
            <a:extLst>
              <a:ext uri="{FF2B5EF4-FFF2-40B4-BE49-F238E27FC236}">
                <a16:creationId xmlns:a16="http://schemas.microsoft.com/office/drawing/2014/main" id="{2DBF48CE-6B94-A474-ABD9-8FBBEAA3E4DC}"/>
              </a:ext>
            </a:extLst>
          </p:cNvPr>
          <p:cNvSpPr txBox="1"/>
          <p:nvPr userDrawn="1"/>
        </p:nvSpPr>
        <p:spPr>
          <a:xfrm>
            <a:off x="10506457" y="593716"/>
            <a:ext cx="1097280" cy="246221"/>
          </a:xfrm>
          <a:prstGeom prst="rect">
            <a:avLst/>
          </a:prstGeom>
          <a:noFill/>
        </p:spPr>
        <p:txBody>
          <a:bodyPr wrap="square" lIns="0" tIns="0" rIns="0" bIns="0" rtlCol="0">
            <a:spAutoFit/>
          </a:bodyPr>
          <a:lstStyle/>
          <a:p>
            <a:pPr algn="r"/>
            <a:r>
              <a:rPr lang="en-US" sz="1600">
                <a:latin typeface="+mj-lt"/>
              </a:rPr>
              <a:t>E-book</a:t>
            </a:r>
          </a:p>
        </p:txBody>
      </p:sp>
    </p:spTree>
    <p:extLst>
      <p:ext uri="{BB962C8B-B14F-4D97-AF65-F5344CB8AC3E}">
        <p14:creationId xmlns:p14="http://schemas.microsoft.com/office/powerpoint/2010/main" val="317489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2903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481171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28858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6570926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330975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8452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5947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32913602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9183200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2669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4776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2548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99091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1971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49418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1527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6141383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1702612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6740" y="2302712"/>
            <a:ext cx="4167887" cy="1292662"/>
          </a:xfrm>
        </p:spPr>
        <p:txBody>
          <a:bodyPr anchor="t" anchorCtr="0">
            <a:spAutoFit/>
          </a:bodyPr>
          <a:lstStyle>
            <a:lvl1pPr>
              <a:defRPr sz="4200">
                <a:solidFill>
                  <a:schemeClr val="tx1"/>
                </a:solidFill>
              </a:defRPr>
            </a:lvl1pPr>
          </a:lstStyle>
          <a:p>
            <a:r>
              <a:rPr lang="en-US"/>
              <a:t>E-Book Title Goes Here.</a:t>
            </a:r>
          </a:p>
        </p:txBody>
      </p:sp>
      <p:sp>
        <p:nvSpPr>
          <p:cNvPr id="5" name="Text Placeholder 4"/>
          <p:cNvSpPr>
            <a:spLocks noGrp="1"/>
          </p:cNvSpPr>
          <p:nvPr>
            <p:ph type="body" sz="quarter" idx="12" hasCustomPrompt="1"/>
          </p:nvPr>
        </p:nvSpPr>
        <p:spPr>
          <a:xfrm>
            <a:off x="586740" y="4485565"/>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6096000" y="0"/>
            <a:ext cx="6096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7" name="TextBox 6">
            <a:extLst>
              <a:ext uri="{FF2B5EF4-FFF2-40B4-BE49-F238E27FC236}">
                <a16:creationId xmlns:a16="http://schemas.microsoft.com/office/drawing/2014/main" id="{E3367C10-56AC-689D-447E-CEBABD7CF6C5}"/>
              </a:ext>
            </a:extLst>
          </p:cNvPr>
          <p:cNvSpPr txBox="1"/>
          <p:nvPr userDrawn="1"/>
        </p:nvSpPr>
        <p:spPr>
          <a:xfrm>
            <a:off x="4599314" y="593716"/>
            <a:ext cx="868889" cy="246221"/>
          </a:xfrm>
          <a:prstGeom prst="rect">
            <a:avLst/>
          </a:prstGeom>
          <a:noFill/>
        </p:spPr>
        <p:txBody>
          <a:bodyPr wrap="square" lIns="0" tIns="0" rIns="0" bIns="0" rtlCol="0">
            <a:spAutoFit/>
          </a:bodyPr>
          <a:lstStyle/>
          <a:p>
            <a:pPr algn="r"/>
            <a:r>
              <a:rPr lang="en-US" sz="1600">
                <a:latin typeface="+mj-lt"/>
              </a:rPr>
              <a:t>E-book</a:t>
            </a:r>
          </a:p>
        </p:txBody>
      </p:sp>
      <p:pic>
        <p:nvPicPr>
          <p:cNvPr id="15" name="Picture 14" descr="Microsoft Teams Logo">
            <a:extLst>
              <a:ext uri="{FF2B5EF4-FFF2-40B4-BE49-F238E27FC236}">
                <a16:creationId xmlns:a16="http://schemas.microsoft.com/office/drawing/2014/main" id="{9986ED45-7296-05D5-45FC-6B9DEAE120D8}"/>
              </a:ext>
            </a:extLst>
          </p:cNvPr>
          <p:cNvPicPr>
            <a:picLocks noChangeAspect="1"/>
          </p:cNvPicPr>
          <p:nvPr userDrawn="1"/>
        </p:nvPicPr>
        <p:blipFill>
          <a:blip r:embed="rId3"/>
          <a:stretch>
            <a:fillRect/>
          </a:stretch>
        </p:blipFill>
        <p:spPr>
          <a:xfrm>
            <a:off x="402668" y="396405"/>
            <a:ext cx="2011680" cy="655321"/>
          </a:xfrm>
          <a:prstGeom prst="rect">
            <a:avLst/>
          </a:prstGeom>
        </p:spPr>
      </p:pic>
    </p:spTree>
    <p:extLst>
      <p:ext uri="{BB962C8B-B14F-4D97-AF65-F5344CB8AC3E}">
        <p14:creationId xmlns:p14="http://schemas.microsoft.com/office/powerpoint/2010/main" val="2148535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5045182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4919129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1283777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809373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7842685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039218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27442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87501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521655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516015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71976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489762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698185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929473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76892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00353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67697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59214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58460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58587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15037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6300716" y="2394080"/>
            <a:ext cx="548640" cy="402336"/>
          </a:xfrm>
        </p:spPr>
        <p:txBody>
          <a:bodyPr anchor="t"/>
          <a:lstStyle>
            <a:lvl1pPr marL="0" indent="0">
              <a:spcBef>
                <a:spcPts val="0"/>
              </a:spcBef>
              <a:buNone/>
              <a:defRPr sz="2600">
                <a:solidFill>
                  <a:schemeClr val="tx2"/>
                </a:solidFill>
                <a:latin typeface="+mj-lt"/>
              </a:defRPr>
            </a:lvl1pPr>
          </a:lstStyle>
          <a:p>
            <a:pPr lvl="0"/>
            <a:r>
              <a:rPr lang="en-US"/>
              <a:t>01/</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6300716" y="2865162"/>
            <a:ext cx="1645920" cy="246221"/>
          </a:xfrm>
        </p:spPr>
        <p:txBody>
          <a:bodyPr wrap="square">
            <a:spAutoFit/>
          </a:bodyPr>
          <a:lstStyle>
            <a:lvl1pPr marL="0" indent="0">
              <a:buNone/>
              <a:defRPr lang="en-US" sz="1600" dirty="0">
                <a:solidFill>
                  <a:schemeClr val="tx2"/>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8129080" y="2394080"/>
            <a:ext cx="548640" cy="402336"/>
          </a:xfrm>
        </p:spPr>
        <p:txBody>
          <a:bodyPr anchor="t"/>
          <a:lstStyle>
            <a:lvl1pPr marL="0" indent="0">
              <a:spcBef>
                <a:spcPts val="0"/>
              </a:spcBef>
              <a:buNone/>
              <a:defRPr sz="2600">
                <a:solidFill>
                  <a:schemeClr val="tx2"/>
                </a:solidFill>
                <a:latin typeface="+mj-lt"/>
              </a:defRPr>
            </a:lvl1pPr>
          </a:lstStyle>
          <a:p>
            <a:pPr lvl="0"/>
            <a:r>
              <a:rPr lang="en-US"/>
              <a:t>03/</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6300716" y="4382819"/>
            <a:ext cx="1645920" cy="246221"/>
          </a:xfrm>
        </p:spPr>
        <p:txBody>
          <a:bodyPr wrap="square">
            <a:spAutoFit/>
          </a:bodyPr>
          <a:lstStyle>
            <a:lvl1pPr marL="0" indent="0">
              <a:buNone/>
              <a:defRPr lang="en-US" sz="1600" dirty="0">
                <a:solidFill>
                  <a:schemeClr val="tx2"/>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9957444" y="2394080"/>
            <a:ext cx="548640" cy="402336"/>
          </a:xfrm>
        </p:spPr>
        <p:txBody>
          <a:bodyPr anchor="t"/>
          <a:lstStyle>
            <a:lvl1pPr marL="0" indent="0">
              <a:spcBef>
                <a:spcPts val="0"/>
              </a:spcBef>
              <a:buNone/>
              <a:defRPr sz="2600">
                <a:solidFill>
                  <a:schemeClr val="tx2"/>
                </a:solidFill>
                <a:latin typeface="+mj-lt"/>
              </a:defRPr>
            </a:lvl1pPr>
          </a:lstStyle>
          <a:p>
            <a:pPr lvl="0"/>
            <a:r>
              <a:rPr lang="en-US"/>
              <a:t>05/</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8129080" y="2865163"/>
            <a:ext cx="1645920" cy="246221"/>
          </a:xfrm>
        </p:spPr>
        <p:txBody>
          <a:bodyPr wrap="square">
            <a:spAutoFit/>
          </a:bodyPr>
          <a:lstStyle>
            <a:lvl1pPr marL="0" indent="0">
              <a:buNone/>
              <a:defRPr lang="en-US" sz="1600" dirty="0">
                <a:solidFill>
                  <a:schemeClr val="tx2"/>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6300716" y="3909727"/>
            <a:ext cx="548640" cy="402336"/>
          </a:xfrm>
        </p:spPr>
        <p:txBody>
          <a:bodyPr anchor="t"/>
          <a:lstStyle>
            <a:lvl1pPr marL="0" indent="0">
              <a:spcBef>
                <a:spcPts val="0"/>
              </a:spcBef>
              <a:buNone/>
              <a:defRPr sz="2600">
                <a:solidFill>
                  <a:schemeClr val="tx2"/>
                </a:solidFill>
                <a:latin typeface="+mj-lt"/>
              </a:defRPr>
            </a:lvl1pPr>
          </a:lstStyle>
          <a:p>
            <a:pPr lvl="0"/>
            <a:r>
              <a:rPr lang="en-US"/>
              <a:t>02/</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9957444" y="2865162"/>
            <a:ext cx="1645920" cy="246221"/>
          </a:xfrm>
        </p:spPr>
        <p:txBody>
          <a:bodyPr wrap="square">
            <a:spAutoFit/>
          </a:bodyPr>
          <a:lstStyle>
            <a:lvl1pPr marL="0" indent="0">
              <a:buNone/>
              <a:defRPr lang="en-US" sz="1600" dirty="0">
                <a:solidFill>
                  <a:schemeClr val="tx2"/>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8129080" y="3909727"/>
            <a:ext cx="548640" cy="402336"/>
          </a:xfrm>
        </p:spPr>
        <p:txBody>
          <a:bodyPr anchor="t"/>
          <a:lstStyle>
            <a:lvl1pPr marL="0" indent="0">
              <a:spcBef>
                <a:spcPts val="0"/>
              </a:spcBef>
              <a:buNone/>
              <a:defRPr sz="2600">
                <a:solidFill>
                  <a:schemeClr val="tx2"/>
                </a:solidFill>
                <a:latin typeface="+mj-lt"/>
              </a:defRPr>
            </a:lvl1pPr>
          </a:lstStyle>
          <a:p>
            <a:pPr lvl="0"/>
            <a:r>
              <a:rPr lang="en-US"/>
              <a:t>04/</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8129080" y="4382819"/>
            <a:ext cx="1645920" cy="246221"/>
          </a:xfrm>
        </p:spPr>
        <p:txBody>
          <a:bodyPr wrap="square">
            <a:spAutoFit/>
          </a:bodyPr>
          <a:lstStyle>
            <a:lvl1pPr marL="0" indent="0">
              <a:buNone/>
              <a:defRPr lang="en-US" sz="1600" dirty="0">
                <a:solidFill>
                  <a:schemeClr val="tx2"/>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9957444" y="3909727"/>
            <a:ext cx="548640" cy="402336"/>
          </a:xfrm>
        </p:spPr>
        <p:txBody>
          <a:bodyPr anchor="t"/>
          <a:lstStyle>
            <a:lvl1pPr marL="0" indent="0">
              <a:spcBef>
                <a:spcPts val="0"/>
              </a:spcBef>
              <a:buNone/>
              <a:defRPr sz="2600">
                <a:solidFill>
                  <a:schemeClr val="tx2"/>
                </a:solidFill>
                <a:latin typeface="+mj-lt"/>
              </a:defRPr>
            </a:lvl1pPr>
          </a:lstStyle>
          <a:p>
            <a:pPr lvl="0"/>
            <a:r>
              <a:rPr lang="en-US"/>
              <a:t>06/</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9957444" y="4382818"/>
            <a:ext cx="1645920" cy="246221"/>
          </a:xfrm>
        </p:spPr>
        <p:txBody>
          <a:bodyPr wrap="square">
            <a:spAutoFit/>
          </a:bodyPr>
          <a:lstStyle>
            <a:lvl1pPr marL="0" indent="0">
              <a:buNone/>
              <a:defRPr lang="en-US" sz="1600" dirty="0">
                <a:solidFill>
                  <a:schemeClr val="tx2"/>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2" y="2390648"/>
            <a:ext cx="4389120" cy="2092881"/>
          </a:xfrm>
        </p:spPr>
        <p:txBody>
          <a:bodyPr/>
          <a:lstStyle>
            <a:lvl1pPr>
              <a:defRPr sz="6800">
                <a:solidFill>
                  <a:schemeClr val="tx2"/>
                </a:solidFill>
              </a:defRPr>
            </a:lvl1pPr>
          </a:lstStyle>
          <a:p>
            <a:r>
              <a:rPr lang="en-US"/>
              <a:t>Table of contents</a:t>
            </a:r>
          </a:p>
        </p:txBody>
      </p:sp>
    </p:spTree>
    <p:extLst>
      <p:ext uri="{BB962C8B-B14F-4D97-AF65-F5344CB8AC3E}">
        <p14:creationId xmlns:p14="http://schemas.microsoft.com/office/powerpoint/2010/main" val="248900544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66092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9630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921931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27987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101160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2451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284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729141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8267976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585926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241114"/>
            <a:ext cx="9144000" cy="1292662"/>
          </a:xfrm>
          <a:noFill/>
        </p:spPr>
        <p:txBody>
          <a:bodyPr lIns="0" tIns="0" rIns="0" bIns="0" anchor="b" anchorCtr="0">
            <a:spAutoFit/>
          </a:bodyPr>
          <a:lstStyle>
            <a:lvl1pPr>
              <a:defRPr sz="4200" spc="-50" baseline="0">
                <a:solidFill>
                  <a:schemeClr val="bg1"/>
                </a:solidFill>
                <a:latin typeface="+mj-lt"/>
                <a:cs typeface="Segoe UI" panose="020B0502040204020203" pitchFamily="34" charset="0"/>
              </a:defRPr>
            </a:lvl1pPr>
          </a:lstStyle>
          <a:p>
            <a:r>
              <a:rPr lang="en-US"/>
              <a:t>Headline lorem </a:t>
            </a:r>
            <a:r>
              <a:rPr lang="en-US" err="1"/>
              <a:t>impsum</a:t>
            </a:r>
            <a:r>
              <a:rPr lang="en-US"/>
              <a:t> dolor sit </a:t>
            </a:r>
            <a:r>
              <a:rPr lang="en-US" err="1"/>
              <a:t>amet</a:t>
            </a:r>
            <a:r>
              <a:rPr lang="en-US"/>
              <a:t> </a:t>
            </a:r>
            <a:r>
              <a:rPr lang="en-US" err="1"/>
              <a:t>consectetur</a:t>
            </a:r>
            <a:r>
              <a:rPr lang="en-US"/>
              <a:t> Ra </a:t>
            </a:r>
            <a:r>
              <a:rPr lang="en-US" err="1"/>
              <a:t>quunto</a:t>
            </a:r>
            <a:r>
              <a:rPr lang="en-US"/>
              <a:t> </a:t>
            </a:r>
            <a:r>
              <a:rPr lang="en-US" err="1"/>
              <a:t>cus</a:t>
            </a:r>
            <a:endParaRPr lang="en-US"/>
          </a:p>
        </p:txBody>
      </p:sp>
    </p:spTree>
    <p:extLst>
      <p:ext uri="{BB962C8B-B14F-4D97-AF65-F5344CB8AC3E}">
        <p14:creationId xmlns:p14="http://schemas.microsoft.com/office/powerpoint/2010/main" val="3165464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48317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2895707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531796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98743154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97018874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1924499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163474616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893291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FFFFF"/>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6559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76223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13940333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92356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73193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0580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62293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73735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64261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52064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With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039F2E5E-512C-4CD8-A1AB-977FA6497F03}"/>
              </a:ext>
              <a:ext uri="{C183D7F6-B498-43B3-948B-1728B52AA6E4}">
                <adec:decorative xmlns:adec="http://schemas.microsoft.com/office/drawing/2017/decorative" val="1"/>
              </a:ext>
            </a:extLst>
          </p:cNvPr>
          <p:cNvPicPr>
            <a:picLocks noChangeAspect="1"/>
          </p:cNvPicPr>
          <p:nvPr userDrawn="1"/>
        </p:nvPicPr>
        <p:blipFill rotWithShape="1">
          <a:blip r:embed="rId2"/>
          <a:srcRect l="1215" t="1935" r="43604" b="21875"/>
          <a:stretch/>
        </p:blipFill>
        <p:spPr>
          <a:xfrm>
            <a:off x="6659879" y="737419"/>
            <a:ext cx="5532121" cy="6120582"/>
          </a:xfrm>
          <a:prstGeom prst="rect">
            <a:avLst/>
          </a:prstGeom>
          <a:ln>
            <a:noFill/>
          </a:ln>
        </p:spPr>
      </p:pic>
    </p:spTree>
    <p:extLst>
      <p:ext uri="{BB962C8B-B14F-4D97-AF65-F5344CB8AC3E}">
        <p14:creationId xmlns:p14="http://schemas.microsoft.com/office/powerpoint/2010/main" val="40934857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With Graphic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DC3942B7-0261-DC37-C326-4430F153DF11}"/>
              </a:ext>
              <a:ext uri="{C183D7F6-B498-43B3-948B-1728B52AA6E4}">
                <adec:decorative xmlns:adec="http://schemas.microsoft.com/office/drawing/2017/decorative" val="1"/>
              </a:ext>
            </a:extLst>
          </p:cNvPr>
          <p:cNvPicPr>
            <a:picLocks noChangeAspect="1"/>
          </p:cNvPicPr>
          <p:nvPr userDrawn="1"/>
        </p:nvPicPr>
        <p:blipFill rotWithShape="1">
          <a:blip r:embed="rId2"/>
          <a:srcRect l="14113" t="1554" r="1590" b="53770"/>
          <a:stretch/>
        </p:blipFill>
        <p:spPr>
          <a:xfrm>
            <a:off x="0" y="4378015"/>
            <a:ext cx="5839724" cy="2479986"/>
          </a:xfrm>
          <a:prstGeom prst="rect">
            <a:avLst/>
          </a:prstGeom>
          <a:ln>
            <a:noFill/>
          </a:ln>
        </p:spPr>
      </p:pic>
    </p:spTree>
    <p:extLst>
      <p:ext uri="{BB962C8B-B14F-4D97-AF65-F5344CB8AC3E}">
        <p14:creationId xmlns:p14="http://schemas.microsoft.com/office/powerpoint/2010/main" val="21512002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With Graphic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FB765C3A-27E1-BE14-A29A-07A12BF02ED2}"/>
              </a:ext>
              <a:ext uri="{C183D7F6-B498-43B3-948B-1728B52AA6E4}">
                <adec:decorative xmlns:adec="http://schemas.microsoft.com/office/drawing/2017/decorative" val="1"/>
              </a:ext>
            </a:extLst>
          </p:cNvPr>
          <p:cNvPicPr>
            <a:picLocks noChangeAspect="1"/>
          </p:cNvPicPr>
          <p:nvPr userDrawn="1"/>
        </p:nvPicPr>
        <p:blipFill rotWithShape="1">
          <a:blip r:embed="rId2"/>
          <a:srcRect l="-84" t="-7983" r="34859" b="51673"/>
          <a:stretch/>
        </p:blipFill>
        <p:spPr>
          <a:xfrm>
            <a:off x="7234667" y="3429001"/>
            <a:ext cx="4957333" cy="3429000"/>
          </a:xfrm>
          <a:prstGeom prst="rect">
            <a:avLst/>
          </a:prstGeom>
          <a:ln>
            <a:noFill/>
          </a:ln>
        </p:spPr>
      </p:pic>
    </p:spTree>
    <p:extLst>
      <p:ext uri="{BB962C8B-B14F-4D97-AF65-F5344CB8AC3E}">
        <p14:creationId xmlns:p14="http://schemas.microsoft.com/office/powerpoint/2010/main" val="3386831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56152990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With Graphic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E8D65BF0-FC93-A523-03A4-3B686EEB3BA6}"/>
              </a:ext>
              <a:ext uri="{C183D7F6-B498-43B3-948B-1728B52AA6E4}">
                <adec:decorative xmlns:adec="http://schemas.microsoft.com/office/drawing/2017/decorative" val="1"/>
              </a:ext>
            </a:extLst>
          </p:cNvPr>
          <p:cNvPicPr>
            <a:picLocks noChangeAspect="1"/>
          </p:cNvPicPr>
          <p:nvPr userDrawn="1"/>
        </p:nvPicPr>
        <p:blipFill rotWithShape="1">
          <a:blip r:embed="rId2"/>
          <a:srcRect l="1157" t="31309" r="10718" b="4981"/>
          <a:stretch/>
        </p:blipFill>
        <p:spPr>
          <a:xfrm>
            <a:off x="9639612" y="-1"/>
            <a:ext cx="2552388" cy="1478605"/>
          </a:xfrm>
          <a:prstGeom prst="rect">
            <a:avLst/>
          </a:prstGeom>
          <a:ln>
            <a:noFill/>
          </a:ln>
        </p:spPr>
      </p:pic>
    </p:spTree>
    <p:extLst>
      <p:ext uri="{BB962C8B-B14F-4D97-AF65-F5344CB8AC3E}">
        <p14:creationId xmlns:p14="http://schemas.microsoft.com/office/powerpoint/2010/main" val="8888039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With Graphic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1A660-1F1C-5AF2-FA73-C9907ABB417D}"/>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B50D4913-2296-8258-CB99-3ACE301C0725}"/>
              </a:ext>
              <a:ext uri="{C183D7F6-B498-43B3-948B-1728B52AA6E4}">
                <adec:decorative xmlns:adec="http://schemas.microsoft.com/office/drawing/2017/decorative" val="1"/>
              </a:ext>
            </a:extLst>
          </p:cNvPr>
          <p:cNvPicPr>
            <a:picLocks noChangeAspect="1"/>
          </p:cNvPicPr>
          <p:nvPr userDrawn="1"/>
        </p:nvPicPr>
        <p:blipFill rotWithShape="1">
          <a:blip r:embed="rId2"/>
          <a:srcRect l="14113" t="1554" r="1590" b="53770"/>
          <a:stretch/>
        </p:blipFill>
        <p:spPr>
          <a:xfrm flipH="1">
            <a:off x="8226690" y="5357720"/>
            <a:ext cx="3965310" cy="1500280"/>
          </a:xfrm>
          <a:prstGeom prst="rect">
            <a:avLst/>
          </a:prstGeom>
          <a:ln>
            <a:noFill/>
          </a:ln>
        </p:spPr>
      </p:pic>
    </p:spTree>
    <p:extLst>
      <p:ext uri="{BB962C8B-B14F-4D97-AF65-F5344CB8AC3E}">
        <p14:creationId xmlns:p14="http://schemas.microsoft.com/office/powerpoint/2010/main" val="198707484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3696783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15227405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6577443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8609041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90427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7230552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4858588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080198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74957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959300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617150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82530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527370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142562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0172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309095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4703573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89234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63162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7072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39852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19975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729879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872168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531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9369171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350969564"/>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865818310"/>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502268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7164836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47" Type="http://schemas.openxmlformats.org/officeDocument/2006/relationships/slideLayout" Target="../slideLayouts/slideLayout93.xml"/><Relationship Id="rId50" Type="http://schemas.openxmlformats.org/officeDocument/2006/relationships/slideLayout" Target="../slideLayouts/slideLayout96.xml"/><Relationship Id="rId55" Type="http://schemas.openxmlformats.org/officeDocument/2006/relationships/slideLayout" Target="../slideLayouts/slideLayout101.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9" Type="http://schemas.openxmlformats.org/officeDocument/2006/relationships/slideLayout" Target="../slideLayouts/slideLayout75.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3" Type="http://schemas.openxmlformats.org/officeDocument/2006/relationships/slideLayout" Target="../slideLayouts/slideLayout99.xml"/><Relationship Id="rId58" Type="http://schemas.openxmlformats.org/officeDocument/2006/relationships/slideLayout" Target="../slideLayouts/slideLayout104.xml"/><Relationship Id="rId5" Type="http://schemas.openxmlformats.org/officeDocument/2006/relationships/slideLayout" Target="../slideLayouts/slideLayout51.xml"/><Relationship Id="rId61" Type="http://schemas.openxmlformats.org/officeDocument/2006/relationships/slideLayout" Target="../slideLayouts/slideLayout107.xml"/><Relationship Id="rId19" Type="http://schemas.openxmlformats.org/officeDocument/2006/relationships/slideLayout" Target="../slideLayouts/slideLayout6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48" Type="http://schemas.openxmlformats.org/officeDocument/2006/relationships/slideLayout" Target="../slideLayouts/slideLayout94.xml"/><Relationship Id="rId56" Type="http://schemas.openxmlformats.org/officeDocument/2006/relationships/slideLayout" Target="../slideLayouts/slideLayout102.xml"/><Relationship Id="rId8" Type="http://schemas.openxmlformats.org/officeDocument/2006/relationships/slideLayout" Target="../slideLayouts/slideLayout54.xml"/><Relationship Id="rId51" Type="http://schemas.openxmlformats.org/officeDocument/2006/relationships/slideLayout" Target="../slideLayouts/slideLayout97.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59" Type="http://schemas.openxmlformats.org/officeDocument/2006/relationships/slideLayout" Target="../slideLayouts/slideLayout105.xml"/><Relationship Id="rId20" Type="http://schemas.openxmlformats.org/officeDocument/2006/relationships/slideLayout" Target="../slideLayouts/slideLayout66.xml"/><Relationship Id="rId41" Type="http://schemas.openxmlformats.org/officeDocument/2006/relationships/slideLayout" Target="../slideLayouts/slideLayout87.xml"/><Relationship Id="rId54" Type="http://schemas.openxmlformats.org/officeDocument/2006/relationships/slideLayout" Target="../slideLayouts/slideLayout100.xml"/><Relationship Id="rId62" Type="http://schemas.openxmlformats.org/officeDocument/2006/relationships/theme" Target="../theme/theme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49" Type="http://schemas.openxmlformats.org/officeDocument/2006/relationships/slideLayout" Target="../slideLayouts/slideLayout95.xml"/><Relationship Id="rId57" Type="http://schemas.openxmlformats.org/officeDocument/2006/relationships/slideLayout" Target="../slideLayouts/slideLayout103.xml"/><Relationship Id="rId10" Type="http://schemas.openxmlformats.org/officeDocument/2006/relationships/slideLayout" Target="../slideLayouts/slideLayout56.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52" Type="http://schemas.openxmlformats.org/officeDocument/2006/relationships/slideLayout" Target="../slideLayouts/slideLayout98.xml"/><Relationship Id="rId60" Type="http://schemas.openxmlformats.org/officeDocument/2006/relationships/slideLayout" Target="../slideLayouts/slideLayout10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D117447C-C33D-FFEC-CD3F-E2A8B3755B8A}"/>
              </a:ext>
            </a:extLst>
          </p:cNvPr>
          <p:cNvGrpSpPr/>
          <p:nvPr userDrawn="1"/>
        </p:nvGrpSpPr>
        <p:grpSpPr>
          <a:xfrm>
            <a:off x="12270595" y="0"/>
            <a:ext cx="700340" cy="1398355"/>
            <a:chOff x="12270595" y="0"/>
            <a:chExt cx="700340" cy="1398355"/>
          </a:xfrm>
        </p:grpSpPr>
        <p:sp>
          <p:nvSpPr>
            <p:cNvPr id="8" name="Rectangle 7">
              <a:extLst>
                <a:ext uri="{FF2B5EF4-FFF2-40B4-BE49-F238E27FC236}">
                  <a16:creationId xmlns:a16="http://schemas.microsoft.com/office/drawing/2014/main" id="{79B1B8F5-1F49-8849-3D1E-6EC359307C73}"/>
                </a:ext>
              </a:extLst>
            </p:cNvPr>
            <p:cNvSpPr/>
            <p:nvPr userDrawn="1"/>
          </p:nvSpPr>
          <p:spPr bwMode="auto">
            <a:xfrm rot="5400000">
              <a:off x="12211345" y="59250"/>
              <a:ext cx="442071" cy="323572"/>
            </a:xfrm>
            <a:prstGeom prst="rect">
              <a:avLst/>
            </a:prstGeom>
            <a:solidFill>
              <a:srgbClr val="34258E"/>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sp>
          <p:nvSpPr>
            <p:cNvPr id="34" name="Rectangle 33">
              <a:extLst>
                <a:ext uri="{FF2B5EF4-FFF2-40B4-BE49-F238E27FC236}">
                  <a16:creationId xmlns:a16="http://schemas.microsoft.com/office/drawing/2014/main" id="{8AEA523B-DE65-AAD0-3388-9D5209D506FE}"/>
                </a:ext>
              </a:extLst>
            </p:cNvPr>
            <p:cNvSpPr/>
            <p:nvPr userDrawn="1"/>
          </p:nvSpPr>
          <p:spPr bwMode="auto">
            <a:xfrm rot="5400000">
              <a:off x="12211345" y="537392"/>
              <a:ext cx="442071" cy="323572"/>
            </a:xfrm>
            <a:prstGeom prst="rect">
              <a:avLst/>
            </a:prstGeom>
            <a:solidFill>
              <a:srgbClr val="5C5AD4"/>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Segoe UI"/>
                <a:ea typeface="+mn-ea"/>
                <a:cs typeface="+mn-cs"/>
              </a:endParaRPr>
            </a:p>
          </p:txBody>
        </p:sp>
        <p:sp>
          <p:nvSpPr>
            <p:cNvPr id="36" name="Rectangle 35">
              <a:extLst>
                <a:ext uri="{FF2B5EF4-FFF2-40B4-BE49-F238E27FC236}">
                  <a16:creationId xmlns:a16="http://schemas.microsoft.com/office/drawing/2014/main" id="{1BA7F935-55CD-F534-4BC2-31705234A155}"/>
                </a:ext>
              </a:extLst>
            </p:cNvPr>
            <p:cNvSpPr/>
            <p:nvPr userDrawn="1"/>
          </p:nvSpPr>
          <p:spPr bwMode="auto">
            <a:xfrm rot="5400000">
              <a:off x="12211345" y="1015534"/>
              <a:ext cx="442071" cy="323572"/>
            </a:xfrm>
            <a:prstGeom prst="rect">
              <a:avLst/>
            </a:prstGeom>
            <a:solidFill>
              <a:srgbClr val="9EA1FC"/>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sp>
          <p:nvSpPr>
            <p:cNvPr id="37" name="Rectangle 36">
              <a:extLst>
                <a:ext uri="{FF2B5EF4-FFF2-40B4-BE49-F238E27FC236}">
                  <a16:creationId xmlns:a16="http://schemas.microsoft.com/office/drawing/2014/main" id="{A2ED16D2-2C87-8FB9-1D1E-769D17D4AB18}"/>
                </a:ext>
              </a:extLst>
            </p:cNvPr>
            <p:cNvSpPr/>
            <p:nvPr userDrawn="1"/>
          </p:nvSpPr>
          <p:spPr bwMode="auto">
            <a:xfrm rot="5400000">
              <a:off x="12588113" y="59250"/>
              <a:ext cx="442071" cy="323572"/>
            </a:xfrm>
            <a:prstGeom prst="rect">
              <a:avLst/>
            </a:prstGeom>
            <a:solidFill>
              <a:srgbClr val="666666"/>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sp>
          <p:nvSpPr>
            <p:cNvPr id="38" name="Rectangle 37">
              <a:extLst>
                <a:ext uri="{FF2B5EF4-FFF2-40B4-BE49-F238E27FC236}">
                  <a16:creationId xmlns:a16="http://schemas.microsoft.com/office/drawing/2014/main" id="{7ACD587B-DDF8-574B-0551-8769A1B69345}"/>
                </a:ext>
              </a:extLst>
            </p:cNvPr>
            <p:cNvSpPr/>
            <p:nvPr userDrawn="1"/>
          </p:nvSpPr>
          <p:spPr bwMode="auto">
            <a:xfrm rot="5400000">
              <a:off x="12588113" y="537392"/>
              <a:ext cx="442071" cy="323572"/>
            </a:xfrm>
            <a:prstGeom prst="rect">
              <a:avLst/>
            </a:prstGeom>
            <a:solidFill>
              <a:srgbClr val="D1D2D1"/>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Segoe UI"/>
                <a:ea typeface="+mn-ea"/>
                <a:cs typeface="+mn-cs"/>
              </a:endParaRPr>
            </a:p>
          </p:txBody>
        </p:sp>
      </p:grpSp>
      <p:sp>
        <p:nvSpPr>
          <p:cNvPr id="50" name="TextBox 49">
            <a:extLst>
              <a:ext uri="{FF2B5EF4-FFF2-40B4-BE49-F238E27FC236}">
                <a16:creationId xmlns:a16="http://schemas.microsoft.com/office/drawing/2014/main" id="{83EDBB56-C71A-3C7C-FBFA-985B658BE6C4}"/>
              </a:ext>
            </a:extLst>
          </p:cNvPr>
          <p:cNvSpPr txBox="1"/>
          <p:nvPr userDrawn="1"/>
        </p:nvSpPr>
        <p:spPr>
          <a:xfrm>
            <a:off x="12271117" y="1434426"/>
            <a:ext cx="322524" cy="1471750"/>
          </a:xfrm>
          <a:prstGeom prst="rect">
            <a:avLst/>
          </a:prstGeom>
          <a:noFill/>
        </p:spPr>
        <p:txBody>
          <a:bodyPr wrap="none" rtlCol="0">
            <a:spAutoFit/>
          </a:bodyPr>
          <a:lstStyle/>
          <a:p>
            <a:pPr algn="ctr">
              <a:lnSpc>
                <a:spcPct val="130000"/>
              </a:lnSpc>
            </a:pPr>
            <a:r>
              <a:rPr lang="en-US" sz="1000">
                <a:solidFill>
                  <a:srgbClr val="000000"/>
                </a:solidFill>
                <a:latin typeface="Segoe UI" panose="020B0502040204020203" pitchFamily="34" charset="0"/>
                <a:cs typeface="Segoe UI" panose="020B0502040204020203" pitchFamily="34" charset="0"/>
              </a:rPr>
              <a:t>8</a:t>
            </a:r>
          </a:p>
          <a:p>
            <a:pPr algn="ctr">
              <a:lnSpc>
                <a:spcPct val="130000"/>
              </a:lnSpc>
            </a:pPr>
            <a:r>
              <a:rPr lang="en-US" sz="1000">
                <a:solidFill>
                  <a:srgbClr val="000000"/>
                </a:solidFill>
                <a:latin typeface="Segoe UI" panose="020B0502040204020203" pitchFamily="34" charset="0"/>
                <a:cs typeface="Segoe UI" panose="020B0502040204020203" pitchFamily="34" charset="0"/>
              </a:rPr>
              <a:t>12</a:t>
            </a:r>
          </a:p>
          <a:p>
            <a:pPr algn="ctr">
              <a:lnSpc>
                <a:spcPct val="130000"/>
              </a:lnSpc>
            </a:pPr>
            <a:r>
              <a:rPr lang="en-US" sz="1000">
                <a:solidFill>
                  <a:srgbClr val="000000"/>
                </a:solidFill>
                <a:latin typeface="Segoe UI" panose="020B0502040204020203" pitchFamily="34" charset="0"/>
                <a:cs typeface="Segoe UI" panose="020B0502040204020203" pitchFamily="34" charset="0"/>
              </a:rPr>
              <a:t>16</a:t>
            </a:r>
          </a:p>
          <a:p>
            <a:pPr algn="ctr">
              <a:lnSpc>
                <a:spcPct val="130000"/>
              </a:lnSpc>
            </a:pPr>
            <a:r>
              <a:rPr lang="en-US" sz="1000">
                <a:solidFill>
                  <a:srgbClr val="000000"/>
                </a:solidFill>
                <a:latin typeface="Segoe UI" panose="020B0502040204020203" pitchFamily="34" charset="0"/>
                <a:cs typeface="Segoe UI" panose="020B0502040204020203" pitchFamily="34" charset="0"/>
              </a:rPr>
              <a:t>26</a:t>
            </a:r>
          </a:p>
          <a:p>
            <a:pPr algn="ctr">
              <a:lnSpc>
                <a:spcPct val="130000"/>
              </a:lnSpc>
            </a:pPr>
            <a:r>
              <a:rPr lang="en-US" sz="1000">
                <a:solidFill>
                  <a:srgbClr val="000000"/>
                </a:solidFill>
                <a:latin typeface="Segoe UI" panose="020B0502040204020203" pitchFamily="34" charset="0"/>
                <a:cs typeface="Segoe UI" panose="020B0502040204020203" pitchFamily="34" charset="0"/>
              </a:rPr>
              <a:t>36</a:t>
            </a:r>
          </a:p>
          <a:p>
            <a:pPr algn="ctr">
              <a:lnSpc>
                <a:spcPct val="130000"/>
              </a:lnSpc>
            </a:pPr>
            <a:r>
              <a:rPr lang="en-US" sz="1000">
                <a:solidFill>
                  <a:srgbClr val="000000"/>
                </a:solidFill>
                <a:latin typeface="Segoe UI" panose="020B0502040204020203" pitchFamily="34" charset="0"/>
                <a:cs typeface="Segoe UI" panose="020B0502040204020203" pitchFamily="34" charset="0"/>
              </a:rPr>
              <a:t>42</a:t>
            </a:r>
          </a:p>
          <a:p>
            <a:pPr algn="ctr">
              <a:lnSpc>
                <a:spcPct val="130000"/>
              </a:lnSpc>
            </a:pPr>
            <a:r>
              <a:rPr lang="en-US" sz="1000">
                <a:solidFill>
                  <a:srgbClr val="000000"/>
                </a:solidFill>
                <a:latin typeface="Segoe UI" panose="020B0502040204020203" pitchFamily="34" charset="0"/>
                <a:cs typeface="Segoe UI" panose="020B0502040204020203" pitchFamily="34" charset="0"/>
              </a:rPr>
              <a:t>68</a:t>
            </a:r>
          </a:p>
        </p:txBody>
      </p:sp>
    </p:spTree>
    <p:extLst>
      <p:ext uri="{BB962C8B-B14F-4D97-AF65-F5344CB8AC3E}">
        <p14:creationId xmlns:p14="http://schemas.microsoft.com/office/powerpoint/2010/main" val="804001453"/>
      </p:ext>
    </p:extLst>
  </p:cSld>
  <p:clrMap bg1="lt1" tx1="dk1" bg2="lt2" tx2="dk2" accent1="accent1" accent2="accent2" accent3="accent3" accent4="accent4" accent5="accent5" accent6="accent6" hlink="hlink" folHlink="folHlink"/>
  <p:sldLayoutIdLst>
    <p:sldLayoutId id="2147485477" r:id="rId1"/>
    <p:sldLayoutId id="2147485475" r:id="rId2"/>
    <p:sldLayoutId id="2147485474" r:id="rId3"/>
    <p:sldLayoutId id="2147485479" r:id="rId4"/>
    <p:sldLayoutId id="2147485476" r:id="rId5"/>
    <p:sldLayoutId id="2147485605" r:id="rId6"/>
    <p:sldLayoutId id="2147485481" r:id="rId7"/>
    <p:sldLayoutId id="2147485483" r:id="rId8"/>
    <p:sldLayoutId id="2147485484" r:id="rId9"/>
    <p:sldLayoutId id="2147485485" r:id="rId10"/>
    <p:sldLayoutId id="2147485486" r:id="rId11"/>
    <p:sldLayoutId id="2147485487" r:id="rId12"/>
    <p:sldLayoutId id="2147485488" r:id="rId13"/>
    <p:sldLayoutId id="2147485489" r:id="rId14"/>
    <p:sldLayoutId id="2147485490" r:id="rId15"/>
    <p:sldLayoutId id="2147485491" r:id="rId16"/>
    <p:sldLayoutId id="2147485492" r:id="rId17"/>
    <p:sldLayoutId id="2147485493" r:id="rId18"/>
    <p:sldLayoutId id="2147485494" r:id="rId19"/>
    <p:sldLayoutId id="2147485495" r:id="rId20"/>
    <p:sldLayoutId id="2147485496" r:id="rId21"/>
    <p:sldLayoutId id="2147485497" r:id="rId22"/>
    <p:sldLayoutId id="2147485498" r:id="rId23"/>
    <p:sldLayoutId id="2147485499" r:id="rId24"/>
    <p:sldLayoutId id="2147485500" r:id="rId25"/>
    <p:sldLayoutId id="2147485501" r:id="rId26"/>
    <p:sldLayoutId id="2147485502" r:id="rId27"/>
    <p:sldLayoutId id="2147485503" r:id="rId28"/>
    <p:sldLayoutId id="2147485504" r:id="rId29"/>
    <p:sldLayoutId id="2147485505" r:id="rId30"/>
    <p:sldLayoutId id="2147485506" r:id="rId31"/>
    <p:sldLayoutId id="2147485507" r:id="rId32"/>
    <p:sldLayoutId id="2147485508" r:id="rId33"/>
    <p:sldLayoutId id="2147485509" r:id="rId34"/>
    <p:sldLayoutId id="2147485510" r:id="rId35"/>
    <p:sldLayoutId id="2147485511" r:id="rId36"/>
    <p:sldLayoutId id="2147485512" r:id="rId37"/>
    <p:sldLayoutId id="2147485513" r:id="rId38"/>
    <p:sldLayoutId id="2147485514" r:id="rId39"/>
    <p:sldLayoutId id="2147485515" r:id="rId40"/>
    <p:sldLayoutId id="2147485623" r:id="rId41"/>
    <p:sldLayoutId id="2147485516" r:id="rId42"/>
    <p:sldLayoutId id="2147485521" r:id="rId43"/>
    <p:sldLayoutId id="2147485610" r:id="rId44"/>
    <p:sldLayoutId id="2147485518" r:id="rId45"/>
    <p:sldLayoutId id="2147485612" r:id="rId4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37">
            <a:extLst>
              <a:ext uri="{FF2B5EF4-FFF2-40B4-BE49-F238E27FC236}">
                <a16:creationId xmlns:a16="http://schemas.microsoft.com/office/drawing/2014/main" id="{E617DBDA-9B4E-CBAE-E3A6-935003022D53}"/>
              </a:ext>
            </a:extLst>
          </p:cNvPr>
          <p:cNvGrpSpPr/>
          <p:nvPr userDrawn="1"/>
        </p:nvGrpSpPr>
        <p:grpSpPr>
          <a:xfrm rot="5400000">
            <a:off x="11189800" y="1098293"/>
            <a:ext cx="2660134" cy="463547"/>
            <a:chOff x="585216" y="2810265"/>
            <a:chExt cx="6318959" cy="1101123"/>
          </a:xfrm>
        </p:grpSpPr>
        <p:sp>
          <p:nvSpPr>
            <p:cNvPr id="5" name="Rectangle 4">
              <a:extLst>
                <a:ext uri="{FF2B5EF4-FFF2-40B4-BE49-F238E27FC236}">
                  <a16:creationId xmlns:a16="http://schemas.microsoft.com/office/drawing/2014/main" id="{398FA476-8537-5AFF-9C19-50808EA7E625}"/>
                </a:ext>
              </a:extLst>
            </p:cNvPr>
            <p:cNvSpPr/>
            <p:nvPr userDrawn="1"/>
          </p:nvSpPr>
          <p:spPr bwMode="auto">
            <a:xfrm>
              <a:off x="585216" y="2810265"/>
              <a:ext cx="1101566" cy="110112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6" name="Rectangle 5">
              <a:extLst>
                <a:ext uri="{FF2B5EF4-FFF2-40B4-BE49-F238E27FC236}">
                  <a16:creationId xmlns:a16="http://schemas.microsoft.com/office/drawing/2014/main" id="{D6939B9C-5120-A4C0-C90D-281657779DB7}"/>
                </a:ext>
              </a:extLst>
            </p:cNvPr>
            <p:cNvSpPr/>
            <p:nvPr userDrawn="1"/>
          </p:nvSpPr>
          <p:spPr bwMode="auto">
            <a:xfrm>
              <a:off x="1776666" y="2810265"/>
              <a:ext cx="1101566" cy="1101122"/>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8" name="Rectangle 7">
              <a:extLst>
                <a:ext uri="{FF2B5EF4-FFF2-40B4-BE49-F238E27FC236}">
                  <a16:creationId xmlns:a16="http://schemas.microsoft.com/office/drawing/2014/main" id="{EF4E52C4-D1B2-1D21-6770-BEE61A1EBE36}"/>
                </a:ext>
              </a:extLst>
            </p:cNvPr>
            <p:cNvSpPr/>
            <p:nvPr userDrawn="1"/>
          </p:nvSpPr>
          <p:spPr bwMode="auto">
            <a:xfrm>
              <a:off x="2968116" y="2810265"/>
              <a:ext cx="1101566" cy="1101123"/>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000000"/>
                </a:solidFill>
              </a:endParaRPr>
            </a:p>
          </p:txBody>
        </p:sp>
        <p:sp>
          <p:nvSpPr>
            <p:cNvPr id="34" name="Rectangle 33">
              <a:extLst>
                <a:ext uri="{FF2B5EF4-FFF2-40B4-BE49-F238E27FC236}">
                  <a16:creationId xmlns:a16="http://schemas.microsoft.com/office/drawing/2014/main" id="{413E91DA-09B8-97B3-9EFC-A675C2BD669D}"/>
                </a:ext>
              </a:extLst>
            </p:cNvPr>
            <p:cNvSpPr/>
            <p:nvPr userDrawn="1"/>
          </p:nvSpPr>
          <p:spPr bwMode="auto">
            <a:xfrm>
              <a:off x="4159568" y="3057402"/>
              <a:ext cx="854329" cy="853986"/>
            </a:xfrm>
            <a:prstGeom prst="rect">
              <a:avLst/>
            </a:prstGeom>
            <a:solidFill>
              <a:schemeClr val="accent4"/>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100">
                <a:solidFill>
                  <a:schemeClr val="tx1"/>
                </a:solidFill>
              </a:endParaRPr>
            </a:p>
          </p:txBody>
        </p:sp>
        <p:sp>
          <p:nvSpPr>
            <p:cNvPr id="36" name="Rectangle 35">
              <a:extLst>
                <a:ext uri="{FF2B5EF4-FFF2-40B4-BE49-F238E27FC236}">
                  <a16:creationId xmlns:a16="http://schemas.microsoft.com/office/drawing/2014/main" id="{3AB68777-60A5-4CA6-1D99-02E19A5390FA}"/>
                </a:ext>
              </a:extLst>
            </p:cNvPr>
            <p:cNvSpPr/>
            <p:nvPr userDrawn="1"/>
          </p:nvSpPr>
          <p:spPr bwMode="auto">
            <a:xfrm>
              <a:off x="5108027" y="3057402"/>
              <a:ext cx="854329" cy="853986"/>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100">
                <a:solidFill>
                  <a:srgbClr val="FFFFFF"/>
                </a:solidFill>
              </a:endParaRPr>
            </a:p>
          </p:txBody>
        </p:sp>
        <p:sp>
          <p:nvSpPr>
            <p:cNvPr id="37" name="Rectangle 36">
              <a:extLst>
                <a:ext uri="{FF2B5EF4-FFF2-40B4-BE49-F238E27FC236}">
                  <a16:creationId xmlns:a16="http://schemas.microsoft.com/office/drawing/2014/main" id="{C6214905-F5C1-FB5C-77BA-D2CEEE2979DD}"/>
                </a:ext>
              </a:extLst>
            </p:cNvPr>
            <p:cNvSpPr/>
            <p:nvPr userDrawn="1"/>
          </p:nvSpPr>
          <p:spPr bwMode="auto">
            <a:xfrm>
              <a:off x="6049846" y="3057402"/>
              <a:ext cx="854329" cy="853986"/>
            </a:xfrm>
            <a:prstGeom prst="rect">
              <a:avLst/>
            </a:prstGeom>
            <a:solidFill>
              <a:schemeClr val="accent6"/>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100">
                <a:solidFill>
                  <a:srgbClr val="FFFFFF"/>
                </a:solidFill>
              </a:endParaRPr>
            </a:p>
          </p:txBody>
        </p:sp>
      </p:grpSp>
      <p:sp>
        <p:nvSpPr>
          <p:cNvPr id="49" name="TextBox 48">
            <a:extLst>
              <a:ext uri="{FF2B5EF4-FFF2-40B4-BE49-F238E27FC236}">
                <a16:creationId xmlns:a16="http://schemas.microsoft.com/office/drawing/2014/main" id="{280102A1-069B-18C2-DF5A-6EFF859424DF}"/>
              </a:ext>
            </a:extLst>
          </p:cNvPr>
          <p:cNvSpPr txBox="1"/>
          <p:nvPr userDrawn="1"/>
        </p:nvSpPr>
        <p:spPr>
          <a:xfrm>
            <a:off x="12219914" y="2733324"/>
            <a:ext cx="495865" cy="1723549"/>
          </a:xfrm>
          <a:prstGeom prst="rect">
            <a:avLst/>
          </a:prstGeom>
          <a:noFill/>
        </p:spPr>
        <p:txBody>
          <a:bodyPr wrap="square" lIns="0" tIns="0" rIns="0" bIns="0" rtlCol="0">
            <a:spAutoFit/>
          </a:bodyPr>
          <a:lstStyle/>
          <a:p>
            <a:pPr algn="ctr"/>
            <a:r>
              <a:rPr lang="en-US" sz="1600"/>
              <a:t>93</a:t>
            </a:r>
          </a:p>
          <a:p>
            <a:pPr algn="ctr"/>
            <a:r>
              <a:rPr lang="en-US" sz="1600"/>
              <a:t>58</a:t>
            </a:r>
          </a:p>
          <a:p>
            <a:pPr algn="ctr"/>
            <a:r>
              <a:rPr lang="en-US" sz="1600"/>
              <a:t>36</a:t>
            </a:r>
          </a:p>
          <a:p>
            <a:pPr algn="ctr"/>
            <a:r>
              <a:rPr lang="en-US" sz="1600"/>
              <a:t>28</a:t>
            </a:r>
          </a:p>
          <a:p>
            <a:pPr algn="ctr"/>
            <a:r>
              <a:rPr lang="en-US" sz="1600"/>
              <a:t>20</a:t>
            </a:r>
          </a:p>
          <a:p>
            <a:pPr algn="ctr"/>
            <a:r>
              <a:rPr lang="en-US" sz="1600"/>
              <a:t>16</a:t>
            </a:r>
          </a:p>
          <a:p>
            <a:pPr algn="ctr"/>
            <a:r>
              <a:rPr lang="en-US" sz="1600"/>
              <a:t>12</a:t>
            </a:r>
          </a:p>
        </p:txBody>
      </p:sp>
    </p:spTree>
    <p:extLst>
      <p:ext uri="{BB962C8B-B14F-4D97-AF65-F5344CB8AC3E}">
        <p14:creationId xmlns:p14="http://schemas.microsoft.com/office/powerpoint/2010/main" val="766830685"/>
      </p:ext>
    </p:extLst>
  </p:cSld>
  <p:clrMap bg1="lt1" tx1="dk1" bg2="lt2" tx2="dk2" accent1="accent1" accent2="accent2" accent3="accent3" accent4="accent4" accent5="accent5" accent6="accent6" hlink="hlink" folHlink="folHlink"/>
  <p:sldLayoutIdLst>
    <p:sldLayoutId id="2147485625" r:id="rId1"/>
    <p:sldLayoutId id="2147485626" r:id="rId2"/>
    <p:sldLayoutId id="2147485627" r:id="rId3"/>
    <p:sldLayoutId id="2147485628" r:id="rId4"/>
    <p:sldLayoutId id="2147485629" r:id="rId5"/>
    <p:sldLayoutId id="2147485630" r:id="rId6"/>
    <p:sldLayoutId id="2147485631" r:id="rId7"/>
    <p:sldLayoutId id="2147485632" r:id="rId8"/>
    <p:sldLayoutId id="2147485633" r:id="rId9"/>
    <p:sldLayoutId id="2147485634" r:id="rId10"/>
    <p:sldLayoutId id="2147485635" r:id="rId11"/>
    <p:sldLayoutId id="2147485636" r:id="rId12"/>
    <p:sldLayoutId id="2147485637" r:id="rId13"/>
    <p:sldLayoutId id="2147485638" r:id="rId14"/>
    <p:sldLayoutId id="2147485639" r:id="rId15"/>
    <p:sldLayoutId id="2147485640" r:id="rId16"/>
    <p:sldLayoutId id="2147485641" r:id="rId17"/>
    <p:sldLayoutId id="2147485642" r:id="rId18"/>
    <p:sldLayoutId id="2147485643" r:id="rId19"/>
    <p:sldLayoutId id="2147485644" r:id="rId20"/>
    <p:sldLayoutId id="2147485645" r:id="rId21"/>
    <p:sldLayoutId id="2147485646" r:id="rId22"/>
    <p:sldLayoutId id="2147485647" r:id="rId23"/>
    <p:sldLayoutId id="2147485648" r:id="rId24"/>
    <p:sldLayoutId id="2147485649" r:id="rId25"/>
    <p:sldLayoutId id="2147485650" r:id="rId26"/>
    <p:sldLayoutId id="2147485651" r:id="rId27"/>
    <p:sldLayoutId id="2147485652" r:id="rId28"/>
    <p:sldLayoutId id="2147485653" r:id="rId29"/>
    <p:sldLayoutId id="2147485654" r:id="rId30"/>
    <p:sldLayoutId id="2147485655" r:id="rId31"/>
    <p:sldLayoutId id="2147485656" r:id="rId32"/>
    <p:sldLayoutId id="2147485657" r:id="rId33"/>
    <p:sldLayoutId id="2147485658" r:id="rId34"/>
    <p:sldLayoutId id="2147485659" r:id="rId35"/>
    <p:sldLayoutId id="2147485660" r:id="rId36"/>
    <p:sldLayoutId id="2147485661" r:id="rId37"/>
    <p:sldLayoutId id="2147485662" r:id="rId38"/>
    <p:sldLayoutId id="2147485663" r:id="rId39"/>
    <p:sldLayoutId id="2147485664" r:id="rId40"/>
    <p:sldLayoutId id="2147485665" r:id="rId41"/>
    <p:sldLayoutId id="2147485666" r:id="rId42"/>
    <p:sldLayoutId id="2147485667" r:id="rId43"/>
    <p:sldLayoutId id="2147485668" r:id="rId44"/>
    <p:sldLayoutId id="2147485669" r:id="rId45"/>
    <p:sldLayoutId id="2147485670" r:id="rId46"/>
    <p:sldLayoutId id="2147485671" r:id="rId47"/>
    <p:sldLayoutId id="2147485672" r:id="rId48"/>
    <p:sldLayoutId id="2147485673" r:id="rId49"/>
    <p:sldLayoutId id="2147485674" r:id="rId50"/>
    <p:sldLayoutId id="2147485675" r:id="rId51"/>
    <p:sldLayoutId id="2147485676" r:id="rId52"/>
    <p:sldLayoutId id="2147485677" r:id="rId53"/>
    <p:sldLayoutId id="2147485678" r:id="rId54"/>
    <p:sldLayoutId id="2147485679" r:id="rId55"/>
    <p:sldLayoutId id="2147485680" r:id="rId56"/>
    <p:sldLayoutId id="2147485681" r:id="rId57"/>
    <p:sldLayoutId id="2147485682" r:id="rId58"/>
    <p:sldLayoutId id="2147485683" r:id="rId59"/>
    <p:sldLayoutId id="2147485684" r:id="rId60"/>
    <p:sldLayoutId id="2147485685" r:id="rId6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image" Target="../media/image63.svg"/><Relationship Id="rId1" Type="http://schemas.openxmlformats.org/officeDocument/2006/relationships/slideLayout" Target="../slideLayouts/slideLayout9.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hyperlink" Target="https://techcommunity.microsoft.com/t5/microsoft-teams/ct-p/MicrosoftTeams" TargetMode="External"/><Relationship Id="rId3" Type="http://schemas.openxmlformats.org/officeDocument/2006/relationships/hyperlink" Target="https://aka.ms/newTeams" TargetMode="External"/><Relationship Id="rId7" Type="http://schemas.openxmlformats.org/officeDocument/2006/relationships/hyperlink" Target="https://support.microsoft.com/office/try-the-new-microsoft-teams-2d4a0c96-fa52-43f8-a006-4bfbc62cf6c5" TargetMode="External"/><Relationship Id="rId2" Type="http://schemas.openxmlformats.org/officeDocument/2006/relationships/image" Target="../media/image68.jpeg"/><Relationship Id="rId1" Type="http://schemas.openxmlformats.org/officeDocument/2006/relationships/slideLayout" Target="../slideLayouts/slideLayout9.xml"/><Relationship Id="rId6" Type="http://schemas.openxmlformats.org/officeDocument/2006/relationships/hyperlink" Target="https://aka.ms/newTeamsforIT" TargetMode="External"/><Relationship Id="rId5" Type="http://schemas.openxmlformats.org/officeDocument/2006/relationships/hyperlink" Target="https://aka.ms/newTeamsUpgrade" TargetMode="External"/><Relationship Id="rId4" Type="http://schemas.openxmlformats.org/officeDocument/2006/relationships/hyperlink" Target="https://aka.ms/newTeamsGA" TargetMode="External"/><Relationship Id="rId9" Type="http://schemas.openxmlformats.org/officeDocument/2006/relationships/hyperlink" Target="https://aka.ms/TeamsFeedback"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jpe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hyperlink" Target="https://aka.ms/newTeamsUpgrade" TargetMode="External"/><Relationship Id="rId7" Type="http://schemas.openxmlformats.org/officeDocument/2006/relationships/hyperlink" Target="https://support.microsoft.com/office/try-the-new-microsoft-teams-2d4a0c96-fa52-43f8-a006-4bfbc62cf6c5" TargetMode="External"/><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hyperlink" Target="https://learn.microsoft.com/microsoftteams/public-preview-doc-updates" TargetMode="External"/><Relationship Id="rId5" Type="http://schemas.openxmlformats.org/officeDocument/2006/relationships/hyperlink" Target="https://learn.microsoft.com/microsoftteams/new-teams-desktop-admin" TargetMode="External"/><Relationship Id="rId4" Type="http://schemas.openxmlformats.org/officeDocument/2006/relationships/hyperlink" Target="https://learn.microsoft.com/microsoftteams/new-teams-desktop-admin#new-teams-rollout-schedule-for-windows-clients"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aka.ms/NewTeamsArchitecture" TargetMode="External"/><Relationship Id="rId3" Type="http://schemas.openxmlformats.org/officeDocument/2006/relationships/hyperlink" Target="https://learn.microsoft.com/mem/intune/fundamentals/what-is-intune" TargetMode="External"/><Relationship Id="rId7" Type="http://schemas.openxmlformats.org/officeDocument/2006/relationships/hyperlink" Target="https://developer.microsoft.com/microsoft-edge/webview2/"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hyperlink" Target="https://developer.microsoft.com/fluentui#/" TargetMode="External"/><Relationship Id="rId5" Type="http://schemas.openxmlformats.org/officeDocument/2006/relationships/hyperlink" Target="https://reactjs.org/" TargetMode="External"/><Relationship Id="rId4" Type="http://schemas.openxmlformats.org/officeDocument/2006/relationships/hyperlink" Target="https://learn.microsoft.com/windows/msix/"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research.gigaom.com/report/new-microsoft-teams-performance-benchmark"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png"/><Relationship Id="rId5" Type="http://schemas.microsoft.com/office/2017/04/relationships/track" Target="../media/track1.vtt"/><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10C68-371E-9AC2-3EB4-124EE97B75E2}"/>
              </a:ext>
            </a:extLst>
          </p:cNvPr>
          <p:cNvSpPr>
            <a:spLocks noGrp="1"/>
          </p:cNvSpPr>
          <p:nvPr>
            <p:ph type="title"/>
          </p:nvPr>
        </p:nvSpPr>
        <p:spPr>
          <a:xfrm>
            <a:off x="540606" y="2910914"/>
            <a:ext cx="5018222" cy="1292662"/>
          </a:xfrm>
        </p:spPr>
        <p:txBody>
          <a:bodyPr/>
          <a:lstStyle/>
          <a:p>
            <a:r>
              <a:rPr lang="en-US" dirty="0"/>
              <a:t>Say hello to the new Microsoft Teams</a:t>
            </a:r>
          </a:p>
        </p:txBody>
      </p:sp>
      <p:sp>
        <p:nvSpPr>
          <p:cNvPr id="3" name="Text Placeholder 2">
            <a:extLst>
              <a:ext uri="{FF2B5EF4-FFF2-40B4-BE49-F238E27FC236}">
                <a16:creationId xmlns:a16="http://schemas.microsoft.com/office/drawing/2014/main" id="{11120FB6-985F-4A4E-653D-AAE33160E4D5}"/>
              </a:ext>
            </a:extLst>
          </p:cNvPr>
          <p:cNvSpPr>
            <a:spLocks noGrp="1"/>
          </p:cNvSpPr>
          <p:nvPr>
            <p:ph type="body" sz="quarter" idx="12"/>
          </p:nvPr>
        </p:nvSpPr>
        <p:spPr>
          <a:xfrm>
            <a:off x="586740" y="4485565"/>
            <a:ext cx="4164583" cy="738664"/>
          </a:xfrm>
        </p:spPr>
        <p:txBody>
          <a:bodyPr/>
          <a:lstStyle/>
          <a:p>
            <a:r>
              <a:rPr lang="en-US" dirty="0"/>
              <a:t>A guide for Champions, trainers, IT pros, tenant admins, and the Help Desk for all things new in Microsoft Teams</a:t>
            </a:r>
          </a:p>
        </p:txBody>
      </p:sp>
      <p:pic>
        <p:nvPicPr>
          <p:cNvPr id="14" name="Picture 13">
            <a:extLst>
              <a:ext uri="{FF2B5EF4-FFF2-40B4-BE49-F238E27FC236}">
                <a16:creationId xmlns:a16="http://schemas.microsoft.com/office/drawing/2014/main" id="{DAF260D6-D30E-D009-4D66-1B9F587263B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099303" y="1858"/>
            <a:ext cx="6092697" cy="6854284"/>
          </a:xfrm>
          <a:prstGeom prst="rect">
            <a:avLst/>
          </a:prstGeom>
        </p:spPr>
      </p:pic>
    </p:spTree>
    <p:extLst>
      <p:ext uri="{BB962C8B-B14F-4D97-AF65-F5344CB8AC3E}">
        <p14:creationId xmlns:p14="http://schemas.microsoft.com/office/powerpoint/2010/main" val="6721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Image of a man smiling and wearing a headset while sitting at a desk">
            <a:extLst>
              <a:ext uri="{FF2B5EF4-FFF2-40B4-BE49-F238E27FC236}">
                <a16:creationId xmlns:a16="http://schemas.microsoft.com/office/drawing/2014/main" id="{53A6AF8F-F697-181B-F28A-478FC817A9D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flipH="1">
            <a:off x="-1" y="0"/>
            <a:ext cx="12191999" cy="6858000"/>
          </a:xfrm>
          <a:prstGeom prst="rect">
            <a:avLst/>
          </a:prstGeom>
        </p:spPr>
      </p:pic>
      <p:sp>
        <p:nvSpPr>
          <p:cNvPr id="11" name="Rectangle: Rounded Corners 10">
            <a:extLst>
              <a:ext uri="{FF2B5EF4-FFF2-40B4-BE49-F238E27FC236}">
                <a16:creationId xmlns:a16="http://schemas.microsoft.com/office/drawing/2014/main" id="{8A9E1273-512B-427F-E1C8-7B98E6BB4870}"/>
              </a:ext>
              <a:ext uri="{C183D7F6-B498-43B3-948B-1728B52AA6E4}">
                <adec:decorative xmlns:adec="http://schemas.microsoft.com/office/drawing/2017/decorative" val="1"/>
              </a:ext>
            </a:extLst>
          </p:cNvPr>
          <p:cNvSpPr/>
          <p:nvPr/>
        </p:nvSpPr>
        <p:spPr bwMode="auto">
          <a:xfrm>
            <a:off x="588262" y="3617717"/>
            <a:ext cx="6705673" cy="2645431"/>
          </a:xfrm>
          <a:prstGeom prst="roundRect">
            <a:avLst>
              <a:gd name="adj" fmla="val 2601"/>
            </a:avLst>
          </a:prstGeom>
          <a:solidFill>
            <a:srgbClr val="3425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E56FB18E-3BD7-3874-9F04-FB5A3FB03057}"/>
              </a:ext>
            </a:extLst>
          </p:cNvPr>
          <p:cNvSpPr>
            <a:spLocks noGrp="1"/>
          </p:cNvSpPr>
          <p:nvPr>
            <p:ph type="title"/>
          </p:nvPr>
        </p:nvSpPr>
        <p:spPr>
          <a:xfrm>
            <a:off x="969298" y="3995050"/>
            <a:ext cx="5943600" cy="1846659"/>
          </a:xfrm>
        </p:spPr>
        <p:txBody>
          <a:bodyPr/>
          <a:lstStyle/>
          <a:p>
            <a:r>
              <a:rPr lang="en-US" sz="6000">
                <a:solidFill>
                  <a:schemeClr val="bg1"/>
                </a:solidFill>
              </a:rPr>
              <a:t>The new Teams for Help Desk</a:t>
            </a:r>
          </a:p>
        </p:txBody>
      </p:sp>
      <p:sp>
        <p:nvSpPr>
          <p:cNvPr id="13" name="TextBox 12">
            <a:extLst>
              <a:ext uri="{FF2B5EF4-FFF2-40B4-BE49-F238E27FC236}">
                <a16:creationId xmlns:a16="http://schemas.microsoft.com/office/drawing/2014/main" id="{BE4ABF12-1D3E-96D4-0DCC-0E5A8F651346}"/>
              </a:ext>
            </a:extLst>
          </p:cNvPr>
          <p:cNvSpPr txBox="1"/>
          <p:nvPr/>
        </p:nvSpPr>
        <p:spPr>
          <a:xfrm>
            <a:off x="7580378" y="6483553"/>
            <a:ext cx="4023360" cy="123111"/>
          </a:xfrm>
          <a:prstGeom prst="rect">
            <a:avLst/>
          </a:prstGeom>
          <a:noFill/>
        </p:spPr>
        <p:txBody>
          <a:bodyPr wrap="square" lIns="0" tIns="0" rIns="0" bIns="0" rtlCol="0" anchor="b">
            <a:spAutoFit/>
          </a:bodyPr>
          <a:lstStyle/>
          <a:p>
            <a:pPr marR="0" lvl="0" algn="r" defTabSz="914367" rtl="0" eaLnBrk="1" fontAlgn="auto" latinLnBrk="0" hangingPunct="1">
              <a:lnSpc>
                <a:spcPct val="100000"/>
              </a:lnSpc>
              <a:spcBef>
                <a:spcPts val="0"/>
              </a:spcBef>
              <a:spcAft>
                <a:spcPts val="0"/>
              </a:spcAft>
              <a:buClrTx/>
              <a:buSzTx/>
              <a:tabLst/>
              <a:defRPr/>
            </a:pPr>
            <a:r>
              <a:rPr lang="en-US" sz="800">
                <a:solidFill>
                  <a:schemeClr val="bg1"/>
                </a:solidFill>
                <a:latin typeface="Segoe UI"/>
              </a:rPr>
              <a:t>10  |  Introducing the new Microsoft Teams</a:t>
            </a:r>
          </a:p>
        </p:txBody>
      </p:sp>
    </p:spTree>
    <p:extLst>
      <p:ext uri="{BB962C8B-B14F-4D97-AF65-F5344CB8AC3E}">
        <p14:creationId xmlns:p14="http://schemas.microsoft.com/office/powerpoint/2010/main" val="401783379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12AE72-9245-5C29-C7CB-B40C5780780C}"/>
              </a:ext>
            </a:extLst>
          </p:cNvPr>
          <p:cNvSpPr txBox="1">
            <a:spLocks noGrp="1"/>
          </p:cNvSpPr>
          <p:nvPr>
            <p:ph type="title" idx="4294967295"/>
          </p:nvPr>
        </p:nvSpPr>
        <p:spPr>
          <a:xfrm>
            <a:off x="586738" y="593716"/>
            <a:ext cx="3200400" cy="1846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Segoe UI Semibold" panose="020B0702040204020203" pitchFamily="34" charset="0"/>
                <a:ea typeface="+mn-ea"/>
                <a:cs typeface="Segoe UI Semibold" panose="020B0702040204020203" pitchFamily="34" charset="0"/>
              </a:rPr>
              <a:t>Try the new Teams toggle </a:t>
            </a:r>
            <a:r>
              <a:rPr kumimoji="0" lang="en-US"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rPr>
              <a:t>for Help Desk</a:t>
            </a:r>
          </a:p>
        </p:txBody>
      </p:sp>
      <p:sp>
        <p:nvSpPr>
          <p:cNvPr id="2" name="Title 1">
            <a:extLst>
              <a:ext uri="{FF2B5EF4-FFF2-40B4-BE49-F238E27FC236}">
                <a16:creationId xmlns:a16="http://schemas.microsoft.com/office/drawing/2014/main" id="{3C2FF02E-2A45-8D73-0F53-A34E718E6CE3}"/>
              </a:ext>
            </a:extLst>
          </p:cNvPr>
          <p:cNvSpPr>
            <a:spLocks/>
          </p:cNvSpPr>
          <p:nvPr/>
        </p:nvSpPr>
        <p:spPr>
          <a:xfrm>
            <a:off x="586390" y="1253395"/>
            <a:ext cx="320040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742">
              <a:spcBef>
                <a:spcPct val="0"/>
              </a:spcBef>
              <a:defRPr/>
            </a:pPr>
            <a:r>
              <a:rPr lang="en-US" sz="1600">
                <a:ln w="3175">
                  <a:noFill/>
                </a:ln>
                <a:solidFill>
                  <a:schemeClr val="tx2"/>
                </a:solidFill>
                <a:latin typeface="+mj-lt"/>
                <a:cs typeface="Segoe UI"/>
              </a:rPr>
              <a:t>It's simpler than ever for your users to switch to the new Teams</a:t>
            </a:r>
            <a:endParaRPr lang="en-US" sz="1600" b="0" i="0" u="none" strike="noStrike" kern="1200" cap="none" spc="0" normalizeH="0" baseline="0" noProof="0">
              <a:ln w="3175">
                <a:noFill/>
              </a:ln>
              <a:solidFill>
                <a:schemeClr val="tx2"/>
              </a:solidFill>
              <a:effectLst/>
              <a:uLnTx/>
              <a:uFillTx/>
              <a:latin typeface="+mj-lt"/>
              <a:cs typeface="Segoe UI"/>
            </a:endParaRPr>
          </a:p>
        </p:txBody>
      </p:sp>
      <p:sp>
        <p:nvSpPr>
          <p:cNvPr id="25" name="Text Placeholder 2">
            <a:extLst>
              <a:ext uri="{FF2B5EF4-FFF2-40B4-BE49-F238E27FC236}">
                <a16:creationId xmlns:a16="http://schemas.microsoft.com/office/drawing/2014/main" id="{E5EB434B-6537-E545-3063-74AB9340C322}"/>
              </a:ext>
            </a:extLst>
          </p:cNvPr>
          <p:cNvSpPr txBox="1">
            <a:spLocks/>
          </p:cNvSpPr>
          <p:nvPr/>
        </p:nvSpPr>
        <p:spPr>
          <a:xfrm>
            <a:off x="607352" y="1838789"/>
            <a:ext cx="109610" cy="18466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b="1">
                <a:solidFill>
                  <a:schemeClr val="accent1"/>
                </a:solidFill>
              </a:rPr>
              <a:t>1</a:t>
            </a:r>
          </a:p>
        </p:txBody>
      </p:sp>
      <p:sp>
        <p:nvSpPr>
          <p:cNvPr id="3" name="Text Placeholder 2">
            <a:extLst>
              <a:ext uri="{FF2B5EF4-FFF2-40B4-BE49-F238E27FC236}">
                <a16:creationId xmlns:a16="http://schemas.microsoft.com/office/drawing/2014/main" id="{927168E1-CA37-B6A5-CCE7-8FF8D715DD39}"/>
              </a:ext>
            </a:extLst>
          </p:cNvPr>
          <p:cNvSpPr>
            <a:spLocks noGrp="1"/>
          </p:cNvSpPr>
          <p:nvPr>
            <p:ph type="body" sz="quarter" idx="10"/>
          </p:nvPr>
        </p:nvSpPr>
        <p:spPr>
          <a:xfrm>
            <a:off x="586389" y="2055946"/>
            <a:ext cx="3200396" cy="738664"/>
          </a:xfrm>
        </p:spPr>
        <p:txBody>
          <a:bodyPr/>
          <a:lstStyle/>
          <a:p>
            <a:r>
              <a:rPr lang="en-US" sz="1200"/>
              <a:t>Flip the toggle in the upper-left corner to switch from classic to new Teams. Users can always switch back using the same toggle in the new experience.</a:t>
            </a:r>
          </a:p>
        </p:txBody>
      </p:sp>
      <p:sp>
        <p:nvSpPr>
          <p:cNvPr id="27" name="Text Placeholder 2">
            <a:extLst>
              <a:ext uri="{FF2B5EF4-FFF2-40B4-BE49-F238E27FC236}">
                <a16:creationId xmlns:a16="http://schemas.microsoft.com/office/drawing/2014/main" id="{2216FD07-5DC3-4977-7A66-0B7D4039FC73}"/>
              </a:ext>
            </a:extLst>
          </p:cNvPr>
          <p:cNvSpPr txBox="1">
            <a:spLocks/>
          </p:cNvSpPr>
          <p:nvPr/>
        </p:nvSpPr>
        <p:spPr>
          <a:xfrm>
            <a:off x="607352" y="2888616"/>
            <a:ext cx="109610" cy="18466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b="1">
                <a:solidFill>
                  <a:schemeClr val="accent1"/>
                </a:solidFill>
              </a:rPr>
              <a:t>2</a:t>
            </a:r>
          </a:p>
        </p:txBody>
      </p:sp>
      <p:sp>
        <p:nvSpPr>
          <p:cNvPr id="18" name="Text Placeholder 2">
            <a:extLst>
              <a:ext uri="{FF2B5EF4-FFF2-40B4-BE49-F238E27FC236}">
                <a16:creationId xmlns:a16="http://schemas.microsoft.com/office/drawing/2014/main" id="{6BC27F29-9DDD-78A5-23B7-C278B3E7009B}"/>
              </a:ext>
            </a:extLst>
          </p:cNvPr>
          <p:cNvSpPr txBox="1">
            <a:spLocks/>
          </p:cNvSpPr>
          <p:nvPr/>
        </p:nvSpPr>
        <p:spPr>
          <a:xfrm>
            <a:off x="614112" y="3116190"/>
            <a:ext cx="3200400"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Personalize each account and organization with a color theme to quickly recognize which workspace you’re in.</a:t>
            </a:r>
          </a:p>
        </p:txBody>
      </p:sp>
      <p:pic>
        <p:nvPicPr>
          <p:cNvPr id="23" name="Graphic 22" descr="Icon of an exclamation point">
            <a:extLst>
              <a:ext uri="{FF2B5EF4-FFF2-40B4-BE49-F238E27FC236}">
                <a16:creationId xmlns:a16="http://schemas.microsoft.com/office/drawing/2014/main" id="{D1FD84CA-FCB8-2D8E-86F0-DA16BCB838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128" y="3764603"/>
            <a:ext cx="228600" cy="228600"/>
          </a:xfrm>
          <a:prstGeom prst="rect">
            <a:avLst/>
          </a:prstGeom>
        </p:spPr>
      </p:pic>
      <p:sp>
        <p:nvSpPr>
          <p:cNvPr id="35" name="Text Placeholder 2">
            <a:extLst>
              <a:ext uri="{FF2B5EF4-FFF2-40B4-BE49-F238E27FC236}">
                <a16:creationId xmlns:a16="http://schemas.microsoft.com/office/drawing/2014/main" id="{D09CF9FB-719F-A712-3C46-54C54BD64861}"/>
              </a:ext>
            </a:extLst>
          </p:cNvPr>
          <p:cNvSpPr txBox="1">
            <a:spLocks/>
          </p:cNvSpPr>
          <p:nvPr/>
        </p:nvSpPr>
        <p:spPr>
          <a:xfrm>
            <a:off x="607352" y="3767563"/>
            <a:ext cx="109610" cy="18466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b="1">
                <a:solidFill>
                  <a:schemeClr val="accent1"/>
                </a:solidFill>
              </a:rPr>
              <a:t>3</a:t>
            </a:r>
          </a:p>
        </p:txBody>
      </p:sp>
      <p:pic>
        <p:nvPicPr>
          <p:cNvPr id="10" name="Graphic 9">
            <a:extLst>
              <a:ext uri="{FF2B5EF4-FFF2-40B4-BE49-F238E27FC236}">
                <a16:creationId xmlns:a16="http://schemas.microsoft.com/office/drawing/2014/main" id="{78523A8B-402D-6DDF-D654-3B7CB6959FF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1948" y="4229192"/>
            <a:ext cx="137160" cy="137160"/>
          </a:xfrm>
          <a:prstGeom prst="rect">
            <a:avLst/>
          </a:prstGeom>
        </p:spPr>
      </p:pic>
      <p:sp>
        <p:nvSpPr>
          <p:cNvPr id="5" name="Text Placeholder 2">
            <a:extLst>
              <a:ext uri="{FF2B5EF4-FFF2-40B4-BE49-F238E27FC236}">
                <a16:creationId xmlns:a16="http://schemas.microsoft.com/office/drawing/2014/main" id="{D315CD46-CF1E-C536-95F9-BE9632F753AF}"/>
              </a:ext>
              <a:ext uri="{C183D7F6-B498-43B3-948B-1728B52AA6E4}">
                <adec:decorative xmlns:adec="http://schemas.microsoft.com/office/drawing/2017/decorative" val="1"/>
              </a:ext>
            </a:extLst>
          </p:cNvPr>
          <p:cNvSpPr txBox="1">
            <a:spLocks/>
          </p:cNvSpPr>
          <p:nvPr/>
        </p:nvSpPr>
        <p:spPr>
          <a:xfrm>
            <a:off x="441813" y="4018094"/>
            <a:ext cx="3306339" cy="110799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736"/>
            <a:r>
              <a:rPr lang="en-US" sz="1200" dirty="0">
                <a:solidFill>
                  <a:schemeClr val="tx2"/>
                </a:solidFill>
                <a:latin typeface="+mj-lt"/>
              </a:rPr>
              <a:t>Note</a:t>
            </a:r>
            <a:r>
              <a:rPr lang="en-US" sz="1200" dirty="0"/>
              <a:t>: Help has moved! Select </a:t>
            </a:r>
            <a:r>
              <a:rPr lang="en-US" sz="1200" dirty="0">
                <a:latin typeface="+mj-lt"/>
              </a:rPr>
              <a:t>Settings and more</a:t>
            </a:r>
            <a:r>
              <a:rPr lang="en-US" sz="1200" dirty="0"/>
              <a:t>      next to your profile picture at the top right of the new Teams, then select      </a:t>
            </a:r>
            <a:r>
              <a:rPr lang="en-US" sz="1200" dirty="0">
                <a:latin typeface="+mj-lt"/>
              </a:rPr>
              <a:t>Help</a:t>
            </a:r>
            <a:r>
              <a:rPr lang="en-US" sz="1200" dirty="0"/>
              <a:t> &gt; </a:t>
            </a:r>
            <a:r>
              <a:rPr lang="en-US" sz="1200" dirty="0">
                <a:latin typeface="+mj-lt"/>
              </a:rPr>
              <a:t>Suggest a feature</a:t>
            </a:r>
            <a:r>
              <a:rPr lang="en-US" sz="1200" dirty="0"/>
              <a:t> or </a:t>
            </a:r>
            <a:r>
              <a:rPr lang="en-US" sz="1200" dirty="0">
                <a:latin typeface="+mj-lt"/>
              </a:rPr>
              <a:t>Report a problem</a:t>
            </a:r>
            <a:r>
              <a:rPr lang="en-US" sz="1200" dirty="0"/>
              <a:t> to send feedback about how to improve the new Teams experience.</a:t>
            </a:r>
          </a:p>
        </p:txBody>
      </p:sp>
      <p:pic>
        <p:nvPicPr>
          <p:cNvPr id="21" name="Graphic 20" descr="Icon of a light bulb">
            <a:extLst>
              <a:ext uri="{FF2B5EF4-FFF2-40B4-BE49-F238E27FC236}">
                <a16:creationId xmlns:a16="http://schemas.microsoft.com/office/drawing/2014/main" id="{A70376C4-32A3-E51D-B098-96574BC116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2676" y="5216632"/>
            <a:ext cx="228600" cy="228600"/>
          </a:xfrm>
          <a:prstGeom prst="rect">
            <a:avLst/>
          </a:prstGeom>
        </p:spPr>
      </p:pic>
      <p:sp>
        <p:nvSpPr>
          <p:cNvPr id="36" name="Text Placeholder 2">
            <a:extLst>
              <a:ext uri="{FF2B5EF4-FFF2-40B4-BE49-F238E27FC236}">
                <a16:creationId xmlns:a16="http://schemas.microsoft.com/office/drawing/2014/main" id="{0CDD325C-306A-93A5-B718-BEC207868FCD}"/>
              </a:ext>
            </a:extLst>
          </p:cNvPr>
          <p:cNvSpPr txBox="1">
            <a:spLocks/>
          </p:cNvSpPr>
          <p:nvPr/>
        </p:nvSpPr>
        <p:spPr>
          <a:xfrm>
            <a:off x="607352" y="5221060"/>
            <a:ext cx="109610" cy="18466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b="1" dirty="0">
                <a:solidFill>
                  <a:schemeClr val="accent1"/>
                </a:solidFill>
              </a:rPr>
              <a:t>4</a:t>
            </a:r>
          </a:p>
        </p:txBody>
      </p:sp>
      <p:sp>
        <p:nvSpPr>
          <p:cNvPr id="12" name="Text Placeholder 2">
            <a:extLst>
              <a:ext uri="{FF2B5EF4-FFF2-40B4-BE49-F238E27FC236}">
                <a16:creationId xmlns:a16="http://schemas.microsoft.com/office/drawing/2014/main" id="{3DB52EEB-6FF0-F5EB-546F-4E3CFFA2E45F}"/>
              </a:ext>
            </a:extLst>
          </p:cNvPr>
          <p:cNvSpPr txBox="1">
            <a:spLocks/>
          </p:cNvSpPr>
          <p:nvPr/>
        </p:nvSpPr>
        <p:spPr>
          <a:xfrm>
            <a:off x="586388" y="5448220"/>
            <a:ext cx="3161764" cy="73866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736"/>
            <a:r>
              <a:rPr lang="en-US" sz="1200">
                <a:ln w="3175">
                  <a:noFill/>
                </a:ln>
                <a:solidFill>
                  <a:srgbClr val="34258E"/>
                </a:solidFill>
                <a:latin typeface="+mj-lt"/>
              </a:rPr>
              <a:t>Pro Tip</a:t>
            </a:r>
            <a:r>
              <a:rPr lang="en-US" sz="1200"/>
              <a:t>: You can always keep classic Teams running in a web browser window for quick </a:t>
            </a:r>
            <a:br>
              <a:rPr lang="en-US" sz="1200"/>
            </a:br>
            <a:r>
              <a:rPr lang="en-US" sz="1200"/>
              <a:t>and easy access if you find yourself switching frequently. </a:t>
            </a:r>
          </a:p>
        </p:txBody>
      </p:sp>
      <p:grpSp>
        <p:nvGrpSpPr>
          <p:cNvPr id="29" name="Group 28" descr="Four different screenshots of a group chat in Microsoft Teams show the user experience for flipping the toggle in the upper-left corner to switch from classic to new Teams">
            <a:extLst>
              <a:ext uri="{FF2B5EF4-FFF2-40B4-BE49-F238E27FC236}">
                <a16:creationId xmlns:a16="http://schemas.microsoft.com/office/drawing/2014/main" id="{A8DD3174-3140-68AD-64FC-E5C38C58B9AF}"/>
              </a:ext>
            </a:extLst>
          </p:cNvPr>
          <p:cNvGrpSpPr/>
          <p:nvPr/>
        </p:nvGrpSpPr>
        <p:grpSpPr>
          <a:xfrm>
            <a:off x="4425698" y="1144905"/>
            <a:ext cx="7320677" cy="4937760"/>
            <a:chOff x="4425698" y="1325880"/>
            <a:chExt cx="7320677" cy="4937760"/>
          </a:xfrm>
        </p:grpSpPr>
        <p:sp>
          <p:nvSpPr>
            <p:cNvPr id="20" name="Rectangle 19">
              <a:extLst>
                <a:ext uri="{FF2B5EF4-FFF2-40B4-BE49-F238E27FC236}">
                  <a16:creationId xmlns:a16="http://schemas.microsoft.com/office/drawing/2014/main" id="{D27CAF76-ED17-DE83-D4C3-60B1522DF867}"/>
                </a:ext>
                <a:ext uri="{C183D7F6-B498-43B3-948B-1728B52AA6E4}">
                  <adec:decorative xmlns:adec="http://schemas.microsoft.com/office/drawing/2017/decorative" val="1"/>
                </a:ext>
              </a:extLst>
            </p:cNvPr>
            <p:cNvSpPr/>
            <p:nvPr/>
          </p:nvSpPr>
          <p:spPr>
            <a:xfrm>
              <a:off x="4425698" y="1325880"/>
              <a:ext cx="7178040" cy="49377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screenshot of a group chat in Microsoft Teams">
              <a:extLst>
                <a:ext uri="{FF2B5EF4-FFF2-40B4-BE49-F238E27FC236}">
                  <a16:creationId xmlns:a16="http://schemas.microsoft.com/office/drawing/2014/main" id="{B79BDAEE-FDFB-4BC3-30F6-934EECE4813B}"/>
                </a:ext>
              </a:extLst>
            </p:cNvPr>
            <p:cNvPicPr>
              <a:picLocks noChangeAspect="1"/>
            </p:cNvPicPr>
            <p:nvPr/>
          </p:nvPicPr>
          <p:blipFill rotWithShape="1">
            <a:blip r:embed="rId9"/>
            <a:srcRect l="1198" t="1090" r="1309" b="3065"/>
            <a:stretch/>
          </p:blipFill>
          <p:spPr>
            <a:xfrm>
              <a:off x="4570640" y="1780602"/>
              <a:ext cx="3319272" cy="1866551"/>
            </a:xfrm>
            <a:prstGeom prst="roundRect">
              <a:avLst>
                <a:gd name="adj" fmla="val 1194"/>
              </a:avLst>
            </a:prstGeom>
            <a:effectLst>
              <a:glow rad="63500">
                <a:schemeClr val="tx1">
                  <a:alpha val="10000"/>
                </a:schemeClr>
              </a:glow>
            </a:effectLst>
          </p:spPr>
        </p:pic>
        <p:pic>
          <p:nvPicPr>
            <p:cNvPr id="43" name="Picture 42" descr="A callout showing the text &quot;Try the new Teams&quot; and the toggle icon">
              <a:extLst>
                <a:ext uri="{FF2B5EF4-FFF2-40B4-BE49-F238E27FC236}">
                  <a16:creationId xmlns:a16="http://schemas.microsoft.com/office/drawing/2014/main" id="{EEFE6701-35D8-D43D-77CD-E1DB588FC334}"/>
                </a:ext>
                <a:ext uri="{C183D7F6-B498-43B3-948B-1728B52AA6E4}">
                  <adec:decorative xmlns:adec="http://schemas.microsoft.com/office/drawing/2017/decorative" val="0"/>
                </a:ext>
              </a:extLst>
            </p:cNvPr>
            <p:cNvPicPr>
              <a:picLocks noChangeAspect="1"/>
            </p:cNvPicPr>
            <p:nvPr/>
          </p:nvPicPr>
          <p:blipFill rotWithShape="1">
            <a:blip r:embed="rId10"/>
            <a:srcRect r="1972"/>
            <a:stretch/>
          </p:blipFill>
          <p:spPr>
            <a:xfrm>
              <a:off x="4837399" y="1561199"/>
              <a:ext cx="2115023" cy="535602"/>
            </a:xfrm>
            <a:custGeom>
              <a:avLst/>
              <a:gdLst>
                <a:gd name="connsiteX0" fmla="*/ 44469 w 9134273"/>
                <a:gd name="connsiteY0" fmla="*/ 0 h 5134991"/>
                <a:gd name="connsiteX1" fmla="*/ 9089804 w 9134273"/>
                <a:gd name="connsiteY1" fmla="*/ 0 h 5134991"/>
                <a:gd name="connsiteX2" fmla="*/ 9134273 w 9134273"/>
                <a:gd name="connsiteY2" fmla="*/ 44469 h 5134991"/>
                <a:gd name="connsiteX3" fmla="*/ 9134273 w 9134273"/>
                <a:gd name="connsiteY3" fmla="*/ 5090522 h 5134991"/>
                <a:gd name="connsiteX4" fmla="*/ 9089804 w 9134273"/>
                <a:gd name="connsiteY4" fmla="*/ 5134991 h 5134991"/>
                <a:gd name="connsiteX5" fmla="*/ 44469 w 9134273"/>
                <a:gd name="connsiteY5" fmla="*/ 5134991 h 5134991"/>
                <a:gd name="connsiteX6" fmla="*/ 0 w 9134273"/>
                <a:gd name="connsiteY6" fmla="*/ 5090522 h 5134991"/>
                <a:gd name="connsiteX7" fmla="*/ 0 w 9134273"/>
                <a:gd name="connsiteY7" fmla="*/ 44469 h 5134991"/>
                <a:gd name="connsiteX8" fmla="*/ 44469 w 9134273"/>
                <a:gd name="connsiteY8" fmla="*/ 0 h 513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4273" h="5134991">
                  <a:moveTo>
                    <a:pt x="44469" y="0"/>
                  </a:moveTo>
                  <a:lnTo>
                    <a:pt x="9089804" y="0"/>
                  </a:lnTo>
                  <a:cubicBezTo>
                    <a:pt x="9114364" y="0"/>
                    <a:pt x="9134273" y="19909"/>
                    <a:pt x="9134273" y="44469"/>
                  </a:cubicBezTo>
                  <a:lnTo>
                    <a:pt x="9134273" y="5090522"/>
                  </a:lnTo>
                  <a:cubicBezTo>
                    <a:pt x="9134273" y="5115082"/>
                    <a:pt x="9114364" y="5134991"/>
                    <a:pt x="9089804" y="5134991"/>
                  </a:cubicBezTo>
                  <a:lnTo>
                    <a:pt x="44469" y="5134991"/>
                  </a:lnTo>
                  <a:cubicBezTo>
                    <a:pt x="19909" y="5134991"/>
                    <a:pt x="0" y="5115082"/>
                    <a:pt x="0" y="5090522"/>
                  </a:cubicBezTo>
                  <a:lnTo>
                    <a:pt x="0" y="44469"/>
                  </a:lnTo>
                  <a:cubicBezTo>
                    <a:pt x="0" y="19909"/>
                    <a:pt x="19909" y="0"/>
                    <a:pt x="44469" y="0"/>
                  </a:cubicBezTo>
                  <a:close/>
                </a:path>
              </a:pathLst>
            </a:custGeom>
            <a:ln w="38100">
              <a:solidFill>
                <a:schemeClr val="bg1"/>
              </a:solidFill>
            </a:ln>
            <a:effectLst>
              <a:glow rad="63500">
                <a:schemeClr val="tx1">
                  <a:alpha val="10000"/>
                </a:schemeClr>
              </a:glow>
            </a:effectLst>
          </p:spPr>
        </p:pic>
        <p:sp>
          <p:nvSpPr>
            <p:cNvPr id="37" name="Oval 36">
              <a:extLst>
                <a:ext uri="{FF2B5EF4-FFF2-40B4-BE49-F238E27FC236}">
                  <a16:creationId xmlns:a16="http://schemas.microsoft.com/office/drawing/2014/main" id="{93D40C99-7CCC-B07A-D646-B43F18B4410A}"/>
                </a:ext>
                <a:ext uri="{C183D7F6-B498-43B3-948B-1728B52AA6E4}">
                  <adec:decorative xmlns:adec="http://schemas.microsoft.com/office/drawing/2017/decorative" val="0"/>
                </a:ext>
              </a:extLst>
            </p:cNvPr>
            <p:cNvSpPr/>
            <p:nvPr/>
          </p:nvSpPr>
          <p:spPr bwMode="auto">
            <a:xfrm>
              <a:off x="7520606" y="1611946"/>
              <a:ext cx="542741" cy="542741"/>
            </a:xfrm>
            <a:prstGeom prst="ellipse">
              <a:avLst/>
            </a:prstGeom>
            <a:solidFill>
              <a:schemeClr val="accent1"/>
            </a:solidFill>
            <a:ln>
              <a:noFill/>
              <a:headEnd type="none" w="med" len="med"/>
              <a:tailEnd type="none" w="med" len="med"/>
            </a:ln>
            <a:effectLst>
              <a:glow rad="63500">
                <a:schemeClr val="tx1">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b="1">
                  <a:solidFill>
                    <a:schemeClr val="bg1"/>
                  </a:solidFill>
                  <a:latin typeface="+mj-lt"/>
                  <a:ea typeface="Segoe UI" pitchFamily="34" charset="0"/>
                  <a:cs typeface="Segoe UI" pitchFamily="34" charset="0"/>
                </a:rPr>
                <a:t>1</a:t>
              </a:r>
            </a:p>
          </p:txBody>
        </p:sp>
        <p:pic>
          <p:nvPicPr>
            <p:cNvPr id="50" name="Picture 49" descr="A screenshot of a group chat in Microsoft Teams shows a pop-up window with details about the new Teams and a button in the lower right corner with the text, &quot;Get it now&quot;">
              <a:extLst>
                <a:ext uri="{FF2B5EF4-FFF2-40B4-BE49-F238E27FC236}">
                  <a16:creationId xmlns:a16="http://schemas.microsoft.com/office/drawing/2014/main" id="{2B4AC441-18A9-EA7E-7C0F-0AE9AD64CD9A}"/>
                </a:ext>
              </a:extLst>
            </p:cNvPr>
            <p:cNvPicPr>
              <a:picLocks noChangeAspect="1"/>
            </p:cNvPicPr>
            <p:nvPr/>
          </p:nvPicPr>
          <p:blipFill>
            <a:blip r:embed="rId11"/>
            <a:srcRect l="1167" t="1053" r="1184" b="2949"/>
            <a:stretch>
              <a:fillRect/>
            </a:stretch>
          </p:blipFill>
          <p:spPr>
            <a:xfrm>
              <a:off x="8131483" y="1780602"/>
              <a:ext cx="3319272" cy="1866551"/>
            </a:xfrm>
            <a:custGeom>
              <a:avLst/>
              <a:gdLst>
                <a:gd name="connsiteX0" fmla="*/ 61663 w 9183757"/>
                <a:gd name="connsiteY0" fmla="*/ 0 h 5164372"/>
                <a:gd name="connsiteX1" fmla="*/ 9122094 w 9183757"/>
                <a:gd name="connsiteY1" fmla="*/ 0 h 5164372"/>
                <a:gd name="connsiteX2" fmla="*/ 9183757 w 9183757"/>
                <a:gd name="connsiteY2" fmla="*/ 61663 h 5164372"/>
                <a:gd name="connsiteX3" fmla="*/ 9183757 w 9183757"/>
                <a:gd name="connsiteY3" fmla="*/ 5102709 h 5164372"/>
                <a:gd name="connsiteX4" fmla="*/ 9122094 w 9183757"/>
                <a:gd name="connsiteY4" fmla="*/ 5164372 h 5164372"/>
                <a:gd name="connsiteX5" fmla="*/ 61663 w 9183757"/>
                <a:gd name="connsiteY5" fmla="*/ 5164372 h 5164372"/>
                <a:gd name="connsiteX6" fmla="*/ 0 w 9183757"/>
                <a:gd name="connsiteY6" fmla="*/ 5102709 h 5164372"/>
                <a:gd name="connsiteX7" fmla="*/ 0 w 9183757"/>
                <a:gd name="connsiteY7" fmla="*/ 61663 h 5164372"/>
                <a:gd name="connsiteX8" fmla="*/ 61663 w 9183757"/>
                <a:gd name="connsiteY8" fmla="*/ 0 h 516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3757" h="5164372">
                  <a:moveTo>
                    <a:pt x="61663" y="0"/>
                  </a:moveTo>
                  <a:lnTo>
                    <a:pt x="9122094" y="0"/>
                  </a:lnTo>
                  <a:cubicBezTo>
                    <a:pt x="9156150" y="0"/>
                    <a:pt x="9183757" y="27607"/>
                    <a:pt x="9183757" y="61663"/>
                  </a:cubicBezTo>
                  <a:lnTo>
                    <a:pt x="9183757" y="5102709"/>
                  </a:lnTo>
                  <a:cubicBezTo>
                    <a:pt x="9183757" y="5136765"/>
                    <a:pt x="9156150" y="5164372"/>
                    <a:pt x="9122094" y="5164372"/>
                  </a:cubicBezTo>
                  <a:lnTo>
                    <a:pt x="61663" y="5164372"/>
                  </a:lnTo>
                  <a:cubicBezTo>
                    <a:pt x="27607" y="5164372"/>
                    <a:pt x="0" y="5136765"/>
                    <a:pt x="0" y="5102709"/>
                  </a:cubicBezTo>
                  <a:lnTo>
                    <a:pt x="0" y="61663"/>
                  </a:lnTo>
                  <a:cubicBezTo>
                    <a:pt x="0" y="27607"/>
                    <a:pt x="27607" y="0"/>
                    <a:pt x="61663" y="0"/>
                  </a:cubicBezTo>
                  <a:close/>
                </a:path>
              </a:pathLst>
            </a:custGeom>
            <a:effectLst>
              <a:glow rad="63500">
                <a:schemeClr val="tx1">
                  <a:alpha val="10000"/>
                </a:schemeClr>
              </a:glow>
            </a:effectLst>
          </p:spPr>
        </p:pic>
        <p:sp>
          <p:nvSpPr>
            <p:cNvPr id="38" name="Oval 37">
              <a:extLst>
                <a:ext uri="{FF2B5EF4-FFF2-40B4-BE49-F238E27FC236}">
                  <a16:creationId xmlns:a16="http://schemas.microsoft.com/office/drawing/2014/main" id="{EB4E3F14-3DFE-5377-0843-884CB3C4A72E}"/>
                </a:ext>
                <a:ext uri="{C183D7F6-B498-43B3-948B-1728B52AA6E4}">
                  <adec:decorative xmlns:adec="http://schemas.microsoft.com/office/drawing/2017/decorative" val="0"/>
                </a:ext>
              </a:extLst>
            </p:cNvPr>
            <p:cNvSpPr/>
            <p:nvPr/>
          </p:nvSpPr>
          <p:spPr bwMode="auto">
            <a:xfrm>
              <a:off x="11173149" y="1611946"/>
              <a:ext cx="542741" cy="542741"/>
            </a:xfrm>
            <a:prstGeom prst="ellipse">
              <a:avLst/>
            </a:prstGeom>
            <a:solidFill>
              <a:schemeClr val="accent1"/>
            </a:solidFill>
            <a:ln>
              <a:noFill/>
              <a:headEnd type="none" w="med" len="med"/>
              <a:tailEnd type="none" w="med" len="med"/>
            </a:ln>
            <a:effectLst>
              <a:glow rad="63500">
                <a:schemeClr val="tx1">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b="1">
                  <a:solidFill>
                    <a:schemeClr val="bg1"/>
                  </a:solidFill>
                  <a:latin typeface="+mj-lt"/>
                  <a:cs typeface="Segoe UI" pitchFamily="34" charset="0"/>
                </a:rPr>
                <a:t>2</a:t>
              </a:r>
            </a:p>
          </p:txBody>
        </p:sp>
        <p:pic>
          <p:nvPicPr>
            <p:cNvPr id="14" name="Picture 13" descr="A screenshot of a group chat in the new Microsoft Teams shows the toggle &quot;New Teams&quot; flipped to the right">
              <a:extLst>
                <a:ext uri="{FF2B5EF4-FFF2-40B4-BE49-F238E27FC236}">
                  <a16:creationId xmlns:a16="http://schemas.microsoft.com/office/drawing/2014/main" id="{DFB57314-6188-8B60-418F-9EF1AF576745}"/>
                </a:ext>
              </a:extLst>
            </p:cNvPr>
            <p:cNvPicPr>
              <a:picLocks noChangeAspect="1"/>
            </p:cNvPicPr>
            <p:nvPr/>
          </p:nvPicPr>
          <p:blipFill>
            <a:blip r:embed="rId12"/>
            <a:srcRect l="4178" t="3656" r="4318" b="10401"/>
            <a:stretch>
              <a:fillRect/>
            </a:stretch>
          </p:blipFill>
          <p:spPr>
            <a:xfrm>
              <a:off x="4570640" y="4199069"/>
              <a:ext cx="3319272" cy="1866551"/>
            </a:xfrm>
            <a:custGeom>
              <a:avLst/>
              <a:gdLst>
                <a:gd name="connsiteX0" fmla="*/ 61663 w 9183757"/>
                <a:gd name="connsiteY0" fmla="*/ 0 h 5164372"/>
                <a:gd name="connsiteX1" fmla="*/ 9122094 w 9183757"/>
                <a:gd name="connsiteY1" fmla="*/ 0 h 5164372"/>
                <a:gd name="connsiteX2" fmla="*/ 9183757 w 9183757"/>
                <a:gd name="connsiteY2" fmla="*/ 61663 h 5164372"/>
                <a:gd name="connsiteX3" fmla="*/ 9183757 w 9183757"/>
                <a:gd name="connsiteY3" fmla="*/ 5102709 h 5164372"/>
                <a:gd name="connsiteX4" fmla="*/ 9122094 w 9183757"/>
                <a:gd name="connsiteY4" fmla="*/ 5164372 h 5164372"/>
                <a:gd name="connsiteX5" fmla="*/ 61663 w 9183757"/>
                <a:gd name="connsiteY5" fmla="*/ 5164372 h 5164372"/>
                <a:gd name="connsiteX6" fmla="*/ 0 w 9183757"/>
                <a:gd name="connsiteY6" fmla="*/ 5102709 h 5164372"/>
                <a:gd name="connsiteX7" fmla="*/ 0 w 9183757"/>
                <a:gd name="connsiteY7" fmla="*/ 61663 h 5164372"/>
                <a:gd name="connsiteX8" fmla="*/ 61663 w 9183757"/>
                <a:gd name="connsiteY8" fmla="*/ 0 h 516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3757" h="5164372">
                  <a:moveTo>
                    <a:pt x="61663" y="0"/>
                  </a:moveTo>
                  <a:lnTo>
                    <a:pt x="9122094" y="0"/>
                  </a:lnTo>
                  <a:cubicBezTo>
                    <a:pt x="9156150" y="0"/>
                    <a:pt x="9183757" y="27607"/>
                    <a:pt x="9183757" y="61663"/>
                  </a:cubicBezTo>
                  <a:lnTo>
                    <a:pt x="9183757" y="5102709"/>
                  </a:lnTo>
                  <a:cubicBezTo>
                    <a:pt x="9183757" y="5136765"/>
                    <a:pt x="9156150" y="5164372"/>
                    <a:pt x="9122094" y="5164372"/>
                  </a:cubicBezTo>
                  <a:lnTo>
                    <a:pt x="61663" y="5164372"/>
                  </a:lnTo>
                  <a:cubicBezTo>
                    <a:pt x="27607" y="5164372"/>
                    <a:pt x="0" y="5136765"/>
                    <a:pt x="0" y="5102709"/>
                  </a:cubicBezTo>
                  <a:lnTo>
                    <a:pt x="0" y="61663"/>
                  </a:lnTo>
                  <a:cubicBezTo>
                    <a:pt x="0" y="27607"/>
                    <a:pt x="27607" y="0"/>
                    <a:pt x="61663" y="0"/>
                  </a:cubicBezTo>
                  <a:close/>
                </a:path>
              </a:pathLst>
            </a:custGeom>
            <a:effectLst>
              <a:glow rad="63500">
                <a:schemeClr val="tx1">
                  <a:alpha val="10000"/>
                </a:schemeClr>
              </a:glow>
            </a:effectLst>
          </p:spPr>
        </p:pic>
        <p:sp>
          <p:nvSpPr>
            <p:cNvPr id="13" name="Oval 12">
              <a:extLst>
                <a:ext uri="{FF2B5EF4-FFF2-40B4-BE49-F238E27FC236}">
                  <a16:creationId xmlns:a16="http://schemas.microsoft.com/office/drawing/2014/main" id="{7ED97ADB-981E-3D49-5F3B-9ED6D97F4E98}"/>
                </a:ext>
                <a:ext uri="{C183D7F6-B498-43B3-948B-1728B52AA6E4}">
                  <adec:decorative xmlns:adec="http://schemas.microsoft.com/office/drawing/2017/decorative" val="0"/>
                </a:ext>
              </a:extLst>
            </p:cNvPr>
            <p:cNvSpPr/>
            <p:nvPr/>
          </p:nvSpPr>
          <p:spPr bwMode="auto">
            <a:xfrm>
              <a:off x="7520606" y="4031577"/>
              <a:ext cx="542741" cy="542741"/>
            </a:xfrm>
            <a:prstGeom prst="ellipse">
              <a:avLst/>
            </a:prstGeom>
            <a:solidFill>
              <a:schemeClr val="accent1"/>
            </a:solidFill>
            <a:ln>
              <a:noFill/>
              <a:headEnd type="none" w="med" len="med"/>
              <a:tailEnd type="none" w="med" len="med"/>
            </a:ln>
            <a:effectLst>
              <a:glow rad="63500">
                <a:schemeClr val="tx1">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b="1">
                  <a:solidFill>
                    <a:schemeClr val="bg1"/>
                  </a:solidFill>
                  <a:latin typeface="+mj-lt"/>
                  <a:cs typeface="Segoe UI" pitchFamily="34" charset="0"/>
                </a:rPr>
                <a:t>3</a:t>
              </a:r>
            </a:p>
          </p:txBody>
        </p:sp>
        <p:pic>
          <p:nvPicPr>
            <p:cNvPr id="9" name="Picture 8" descr="A callout showing an icon of a circle with a question mark inside and the text &quot;Help&quot;">
              <a:extLst>
                <a:ext uri="{FF2B5EF4-FFF2-40B4-BE49-F238E27FC236}">
                  <a16:creationId xmlns:a16="http://schemas.microsoft.com/office/drawing/2014/main" id="{BCD67150-DDB7-3637-2BE4-95F1458B0406}"/>
                </a:ext>
              </a:extLst>
            </p:cNvPr>
            <p:cNvPicPr>
              <a:picLocks noChangeAspect="1"/>
            </p:cNvPicPr>
            <p:nvPr/>
          </p:nvPicPr>
          <p:blipFill>
            <a:blip r:embed="rId13"/>
            <a:stretch>
              <a:fillRect/>
            </a:stretch>
          </p:blipFill>
          <p:spPr>
            <a:xfrm>
              <a:off x="4837399" y="3864212"/>
              <a:ext cx="2114224" cy="410099"/>
            </a:xfrm>
            <a:prstGeom prst="rect">
              <a:avLst/>
            </a:prstGeom>
            <a:ln w="38100">
              <a:solidFill>
                <a:schemeClr val="bg1"/>
              </a:solidFill>
            </a:ln>
          </p:spPr>
        </p:pic>
        <p:pic>
          <p:nvPicPr>
            <p:cNvPr id="26" name="Picture 25" descr="Graphical user interface, text, application&#10;&#10;Description automatically generated">
              <a:extLst>
                <a:ext uri="{FF2B5EF4-FFF2-40B4-BE49-F238E27FC236}">
                  <a16:creationId xmlns:a16="http://schemas.microsoft.com/office/drawing/2014/main" id="{D113B695-44B8-40CE-2D2E-A6ACF5A173EF}"/>
                </a:ext>
              </a:extLst>
            </p:cNvPr>
            <p:cNvPicPr>
              <a:picLocks noChangeAspect="1"/>
            </p:cNvPicPr>
            <p:nvPr/>
          </p:nvPicPr>
          <p:blipFill>
            <a:blip r:embed="rId14"/>
            <a:stretch>
              <a:fillRect/>
            </a:stretch>
          </p:blipFill>
          <p:spPr>
            <a:xfrm>
              <a:off x="8134531" y="4200244"/>
              <a:ext cx="3316224" cy="1865376"/>
            </a:xfrm>
            <a:prstGeom prst="roundRect">
              <a:avLst>
                <a:gd name="adj" fmla="val 1166"/>
              </a:avLst>
            </a:prstGeom>
            <a:effectLst>
              <a:glow rad="63500">
                <a:schemeClr val="tx1">
                  <a:alpha val="10000"/>
                </a:schemeClr>
              </a:glow>
            </a:effectLst>
          </p:spPr>
        </p:pic>
        <p:sp>
          <p:nvSpPr>
            <p:cNvPr id="15" name="Oval 14">
              <a:extLst>
                <a:ext uri="{FF2B5EF4-FFF2-40B4-BE49-F238E27FC236}">
                  <a16:creationId xmlns:a16="http://schemas.microsoft.com/office/drawing/2014/main" id="{2E077AC0-16AE-6D68-9E5B-24753F64FF91}"/>
                </a:ext>
                <a:ext uri="{C183D7F6-B498-43B3-948B-1728B52AA6E4}">
                  <adec:decorative xmlns:adec="http://schemas.microsoft.com/office/drawing/2017/decorative" val="0"/>
                </a:ext>
              </a:extLst>
            </p:cNvPr>
            <p:cNvSpPr/>
            <p:nvPr/>
          </p:nvSpPr>
          <p:spPr bwMode="auto">
            <a:xfrm>
              <a:off x="11203634" y="4004586"/>
              <a:ext cx="542741" cy="542741"/>
            </a:xfrm>
            <a:prstGeom prst="ellipse">
              <a:avLst/>
            </a:prstGeom>
            <a:solidFill>
              <a:schemeClr val="accent1"/>
            </a:solidFill>
            <a:ln>
              <a:noFill/>
              <a:headEnd type="none" w="med" len="med"/>
              <a:tailEnd type="none" w="med" len="med"/>
            </a:ln>
            <a:effectLst>
              <a:glow rad="63500">
                <a:schemeClr val="tx1">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b="1">
                  <a:solidFill>
                    <a:schemeClr val="bg1"/>
                  </a:solidFill>
                  <a:latin typeface="+mj-lt"/>
                  <a:cs typeface="Segoe UI" pitchFamily="34" charset="0"/>
                </a:rPr>
                <a:t>4</a:t>
              </a:r>
            </a:p>
          </p:txBody>
        </p:sp>
      </p:grpSp>
      <p:pic>
        <p:nvPicPr>
          <p:cNvPr id="24" name="Picture 23" descr="A screenshot of a group chat in Microsoft Teams shows a pop-up window with details about the new Teams and a button in the lower right corner with the text, &quot;Get it now&quot;">
            <a:extLst>
              <a:ext uri="{FF2B5EF4-FFF2-40B4-BE49-F238E27FC236}">
                <a16:creationId xmlns:a16="http://schemas.microsoft.com/office/drawing/2014/main" id="{88EFD56D-44A6-9561-499D-A9DF81682089}"/>
              </a:ext>
            </a:extLst>
          </p:cNvPr>
          <p:cNvPicPr>
            <a:picLocks noChangeAspect="1"/>
          </p:cNvPicPr>
          <p:nvPr/>
        </p:nvPicPr>
        <p:blipFill rotWithShape="1">
          <a:blip r:embed="rId11"/>
          <a:srcRect l="30881" t="14537" r="30869" b="15026"/>
          <a:stretch/>
        </p:blipFill>
        <p:spPr>
          <a:xfrm>
            <a:off x="8804774" y="1268252"/>
            <a:ext cx="1972690" cy="2077965"/>
          </a:xfrm>
          <a:custGeom>
            <a:avLst/>
            <a:gdLst>
              <a:gd name="connsiteX0" fmla="*/ 61663 w 9183757"/>
              <a:gd name="connsiteY0" fmla="*/ 0 h 5164372"/>
              <a:gd name="connsiteX1" fmla="*/ 9122094 w 9183757"/>
              <a:gd name="connsiteY1" fmla="*/ 0 h 5164372"/>
              <a:gd name="connsiteX2" fmla="*/ 9183757 w 9183757"/>
              <a:gd name="connsiteY2" fmla="*/ 61663 h 5164372"/>
              <a:gd name="connsiteX3" fmla="*/ 9183757 w 9183757"/>
              <a:gd name="connsiteY3" fmla="*/ 5102709 h 5164372"/>
              <a:gd name="connsiteX4" fmla="*/ 9122094 w 9183757"/>
              <a:gd name="connsiteY4" fmla="*/ 5164372 h 5164372"/>
              <a:gd name="connsiteX5" fmla="*/ 61663 w 9183757"/>
              <a:gd name="connsiteY5" fmla="*/ 5164372 h 5164372"/>
              <a:gd name="connsiteX6" fmla="*/ 0 w 9183757"/>
              <a:gd name="connsiteY6" fmla="*/ 5102709 h 5164372"/>
              <a:gd name="connsiteX7" fmla="*/ 0 w 9183757"/>
              <a:gd name="connsiteY7" fmla="*/ 61663 h 5164372"/>
              <a:gd name="connsiteX8" fmla="*/ 61663 w 9183757"/>
              <a:gd name="connsiteY8" fmla="*/ 0 h 516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3757" h="5164372">
                <a:moveTo>
                  <a:pt x="61663" y="0"/>
                </a:moveTo>
                <a:lnTo>
                  <a:pt x="9122094" y="0"/>
                </a:lnTo>
                <a:cubicBezTo>
                  <a:pt x="9156150" y="0"/>
                  <a:pt x="9183757" y="27607"/>
                  <a:pt x="9183757" y="61663"/>
                </a:cubicBezTo>
                <a:lnTo>
                  <a:pt x="9183757" y="5102709"/>
                </a:lnTo>
                <a:cubicBezTo>
                  <a:pt x="9183757" y="5136765"/>
                  <a:pt x="9156150" y="5164372"/>
                  <a:pt x="9122094" y="5164372"/>
                </a:cubicBezTo>
                <a:lnTo>
                  <a:pt x="61663" y="5164372"/>
                </a:lnTo>
                <a:cubicBezTo>
                  <a:pt x="27607" y="5164372"/>
                  <a:pt x="0" y="5136765"/>
                  <a:pt x="0" y="5102709"/>
                </a:cubicBezTo>
                <a:lnTo>
                  <a:pt x="0" y="61663"/>
                </a:lnTo>
                <a:cubicBezTo>
                  <a:pt x="0" y="27607"/>
                  <a:pt x="27607" y="0"/>
                  <a:pt x="61663" y="0"/>
                </a:cubicBezTo>
                <a:close/>
              </a:path>
            </a:pathLst>
          </a:custGeom>
          <a:effectLst>
            <a:glow rad="63500">
              <a:schemeClr val="tx1">
                <a:alpha val="10000"/>
              </a:schemeClr>
            </a:glow>
          </a:effectLst>
        </p:spPr>
      </p:pic>
      <p:grpSp>
        <p:nvGrpSpPr>
          <p:cNvPr id="16" name="Group 15">
            <a:extLst>
              <a:ext uri="{FF2B5EF4-FFF2-40B4-BE49-F238E27FC236}">
                <a16:creationId xmlns:a16="http://schemas.microsoft.com/office/drawing/2014/main" id="{C728D210-31B9-2547-C7E6-947BBA2753A1}"/>
              </a:ext>
              <a:ext uri="{C183D7F6-B498-43B3-948B-1728B52AA6E4}">
                <adec:decorative xmlns:adec="http://schemas.microsoft.com/office/drawing/2017/decorative" val="1"/>
              </a:ext>
            </a:extLst>
          </p:cNvPr>
          <p:cNvGrpSpPr/>
          <p:nvPr/>
        </p:nvGrpSpPr>
        <p:grpSpPr>
          <a:xfrm>
            <a:off x="3928533" y="1490262"/>
            <a:ext cx="749808" cy="1254843"/>
            <a:chOff x="3928533" y="1671237"/>
            <a:chExt cx="749808" cy="1463040"/>
          </a:xfrm>
        </p:grpSpPr>
        <p:cxnSp>
          <p:nvCxnSpPr>
            <p:cNvPr id="1251" name="Straight Connector 1250">
              <a:extLst>
                <a:ext uri="{FF2B5EF4-FFF2-40B4-BE49-F238E27FC236}">
                  <a16:creationId xmlns:a16="http://schemas.microsoft.com/office/drawing/2014/main" id="{49943EAA-0D59-1A51-CD53-CCAF67FBC33D}"/>
                </a:ext>
                <a:ext uri="{C183D7F6-B498-43B3-948B-1728B52AA6E4}">
                  <adec:decorative xmlns:adec="http://schemas.microsoft.com/office/drawing/2017/decorative" val="1"/>
                </a:ext>
              </a:extLst>
            </p:cNvPr>
            <p:cNvCxnSpPr>
              <a:cxnSpLocks/>
            </p:cNvCxnSpPr>
            <p:nvPr/>
          </p:nvCxnSpPr>
          <p:spPr>
            <a:xfrm>
              <a:off x="3928533" y="2402757"/>
              <a:ext cx="0" cy="73152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56" name="Connector: Elbow 1255">
              <a:extLst>
                <a:ext uri="{FF2B5EF4-FFF2-40B4-BE49-F238E27FC236}">
                  <a16:creationId xmlns:a16="http://schemas.microsoft.com/office/drawing/2014/main" id="{7235521D-0B81-B113-15C3-D63347858926}"/>
                </a:ext>
                <a:ext uri="{C183D7F6-B498-43B3-948B-1728B52AA6E4}">
                  <adec:decorative xmlns:adec="http://schemas.microsoft.com/office/drawing/2017/decorative" val="1"/>
                </a:ext>
              </a:extLst>
            </p:cNvPr>
            <p:cNvCxnSpPr>
              <a:cxnSpLocks/>
            </p:cNvCxnSpPr>
            <p:nvPr/>
          </p:nvCxnSpPr>
          <p:spPr>
            <a:xfrm flipV="1">
              <a:off x="3928533" y="1671237"/>
              <a:ext cx="749808" cy="1097280"/>
            </a:xfrm>
            <a:prstGeom prst="bentConnector3">
              <a:avLst>
                <a:gd name="adj1" fmla="val 35133"/>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pic>
        <p:nvPicPr>
          <p:cNvPr id="11" name="Graphic 10">
            <a:extLst>
              <a:ext uri="{FF2B5EF4-FFF2-40B4-BE49-F238E27FC236}">
                <a16:creationId xmlns:a16="http://schemas.microsoft.com/office/drawing/2014/main" id="{5AF10B72-446F-9E4D-DF58-DC286E46427D}"/>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92193" y="4376324"/>
            <a:ext cx="182880" cy="182880"/>
          </a:xfrm>
          <a:prstGeom prst="rect">
            <a:avLst/>
          </a:prstGeom>
        </p:spPr>
      </p:pic>
      <p:grpSp>
        <p:nvGrpSpPr>
          <p:cNvPr id="17" name="Group 16">
            <a:extLst>
              <a:ext uri="{FF2B5EF4-FFF2-40B4-BE49-F238E27FC236}">
                <a16:creationId xmlns:a16="http://schemas.microsoft.com/office/drawing/2014/main" id="{AFAD159F-FC69-FFC9-513D-5B5D97610B1C}"/>
              </a:ext>
              <a:ext uri="{C183D7F6-B498-43B3-948B-1728B52AA6E4}">
                <adec:decorative xmlns:adec="http://schemas.microsoft.com/office/drawing/2017/decorative" val="1"/>
              </a:ext>
            </a:extLst>
          </p:cNvPr>
          <p:cNvGrpSpPr/>
          <p:nvPr/>
        </p:nvGrpSpPr>
        <p:grpSpPr>
          <a:xfrm>
            <a:off x="3921588" y="3895294"/>
            <a:ext cx="749808" cy="1186554"/>
            <a:chOff x="3928533" y="3931920"/>
            <a:chExt cx="749808" cy="1186554"/>
          </a:xfrm>
        </p:grpSpPr>
        <p:cxnSp>
          <p:nvCxnSpPr>
            <p:cNvPr id="6" name="Straight Connector 5">
              <a:extLst>
                <a:ext uri="{FF2B5EF4-FFF2-40B4-BE49-F238E27FC236}">
                  <a16:creationId xmlns:a16="http://schemas.microsoft.com/office/drawing/2014/main" id="{39BC9DD9-8F04-371C-FFC1-56ABD96564BA}"/>
                </a:ext>
                <a:ext uri="{C183D7F6-B498-43B3-948B-1728B52AA6E4}">
                  <adec:decorative xmlns:adec="http://schemas.microsoft.com/office/drawing/2017/decorative" val="1"/>
                </a:ext>
              </a:extLst>
            </p:cNvPr>
            <p:cNvCxnSpPr>
              <a:cxnSpLocks/>
            </p:cNvCxnSpPr>
            <p:nvPr/>
          </p:nvCxnSpPr>
          <p:spPr>
            <a:xfrm>
              <a:off x="3928533" y="4021194"/>
              <a:ext cx="0" cy="109728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307B30EF-9E77-4D4B-00AF-F5CA1808FC05}"/>
                </a:ext>
                <a:ext uri="{C183D7F6-B498-43B3-948B-1728B52AA6E4}">
                  <adec:decorative xmlns:adec="http://schemas.microsoft.com/office/drawing/2017/decorative" val="1"/>
                </a:ext>
              </a:extLst>
            </p:cNvPr>
            <p:cNvCxnSpPr>
              <a:cxnSpLocks/>
            </p:cNvCxnSpPr>
            <p:nvPr/>
          </p:nvCxnSpPr>
          <p:spPr>
            <a:xfrm flipV="1">
              <a:off x="3928533" y="3931920"/>
              <a:ext cx="749808" cy="632556"/>
            </a:xfrm>
            <a:prstGeom prst="bentConnector3">
              <a:avLst>
                <a:gd name="adj1" fmla="val 35188"/>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C45462A4-E72D-24DD-B9E8-EC51C0AD98C9}"/>
              </a:ext>
              <a:ext uri="{C183D7F6-B498-43B3-948B-1728B52AA6E4}">
                <adec:decorative xmlns:adec="http://schemas.microsoft.com/office/drawing/2017/decorative" val="1"/>
              </a:ext>
            </a:extLst>
          </p:cNvPr>
          <p:cNvPicPr>
            <a:picLocks noChangeAspect="1"/>
          </p:cNvPicPr>
          <p:nvPr/>
        </p:nvPicPr>
        <p:blipFill rotWithShape="1">
          <a:blip r:embed="rId14"/>
          <a:srcRect l="3902" t="1071" r="82929" b="93128"/>
          <a:stretch/>
        </p:blipFill>
        <p:spPr>
          <a:xfrm>
            <a:off x="8193389" y="3746648"/>
            <a:ext cx="1739901" cy="431113"/>
          </a:xfrm>
          <a:prstGeom prst="roundRect">
            <a:avLst>
              <a:gd name="adj" fmla="val 1166"/>
            </a:avLst>
          </a:prstGeom>
          <a:effectLst>
            <a:glow rad="63500">
              <a:schemeClr val="tx1">
                <a:alpha val="10000"/>
              </a:schemeClr>
            </a:glow>
          </a:effectLst>
        </p:spPr>
      </p:pic>
      <p:grpSp>
        <p:nvGrpSpPr>
          <p:cNvPr id="28" name="Group 27">
            <a:extLst>
              <a:ext uri="{FF2B5EF4-FFF2-40B4-BE49-F238E27FC236}">
                <a16:creationId xmlns:a16="http://schemas.microsoft.com/office/drawing/2014/main" id="{3FDB8E2A-21DC-7A7F-C213-4145B01AB684}"/>
              </a:ext>
              <a:ext uri="{C183D7F6-B498-43B3-948B-1728B52AA6E4}">
                <adec:decorative xmlns:adec="http://schemas.microsoft.com/office/drawing/2017/decorative" val="1"/>
              </a:ext>
            </a:extLst>
          </p:cNvPr>
          <p:cNvGrpSpPr/>
          <p:nvPr/>
        </p:nvGrpSpPr>
        <p:grpSpPr>
          <a:xfrm>
            <a:off x="3928533" y="1702342"/>
            <a:ext cx="7787357" cy="2098937"/>
            <a:chOff x="3928533" y="687093"/>
            <a:chExt cx="7787357" cy="2447184"/>
          </a:xfrm>
        </p:grpSpPr>
        <p:cxnSp>
          <p:nvCxnSpPr>
            <p:cNvPr id="30" name="Straight Connector 29">
              <a:extLst>
                <a:ext uri="{FF2B5EF4-FFF2-40B4-BE49-F238E27FC236}">
                  <a16:creationId xmlns:a16="http://schemas.microsoft.com/office/drawing/2014/main" id="{A85E2AED-EE6D-F5AD-0121-4A135F8ABC3E}"/>
                </a:ext>
                <a:ext uri="{C183D7F6-B498-43B3-948B-1728B52AA6E4}">
                  <adec:decorative xmlns:adec="http://schemas.microsoft.com/office/drawing/2017/decorative" val="1"/>
                </a:ext>
              </a:extLst>
            </p:cNvPr>
            <p:cNvCxnSpPr>
              <a:cxnSpLocks/>
            </p:cNvCxnSpPr>
            <p:nvPr/>
          </p:nvCxnSpPr>
          <p:spPr>
            <a:xfrm>
              <a:off x="3928533" y="2402757"/>
              <a:ext cx="0" cy="73152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4D141699-7851-BFFA-ED38-B20B56D8ED4A}"/>
                </a:ext>
                <a:ext uri="{C183D7F6-B498-43B3-948B-1728B52AA6E4}">
                  <adec:decorative xmlns:adec="http://schemas.microsoft.com/office/drawing/2017/decorative" val="1"/>
                </a:ext>
              </a:extLst>
            </p:cNvPr>
            <p:cNvCxnSpPr>
              <a:cxnSpLocks/>
              <a:endCxn id="38" idx="6"/>
            </p:cNvCxnSpPr>
            <p:nvPr/>
          </p:nvCxnSpPr>
          <p:spPr>
            <a:xfrm flipV="1">
              <a:off x="4025346" y="687093"/>
              <a:ext cx="7690544" cy="2132639"/>
            </a:xfrm>
            <a:prstGeom prst="bentConnector3">
              <a:avLst>
                <a:gd name="adj1" fmla="val 102972"/>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131B4090-C83B-09A0-EA3C-32AF2CA989EC}"/>
              </a:ext>
              <a:ext uri="{C183D7F6-B498-43B3-948B-1728B52AA6E4}">
                <adec:decorative xmlns:adec="http://schemas.microsoft.com/office/drawing/2017/decorative" val="1"/>
              </a:ext>
            </a:extLst>
          </p:cNvPr>
          <p:cNvGrpSpPr/>
          <p:nvPr/>
        </p:nvGrpSpPr>
        <p:grpSpPr>
          <a:xfrm>
            <a:off x="3928533" y="4094982"/>
            <a:ext cx="7817842" cy="2161634"/>
            <a:chOff x="3928533" y="613994"/>
            <a:chExt cx="7817842" cy="2520283"/>
          </a:xfrm>
        </p:grpSpPr>
        <p:cxnSp>
          <p:nvCxnSpPr>
            <p:cNvPr id="40" name="Straight Connector 39">
              <a:extLst>
                <a:ext uri="{FF2B5EF4-FFF2-40B4-BE49-F238E27FC236}">
                  <a16:creationId xmlns:a16="http://schemas.microsoft.com/office/drawing/2014/main" id="{22DCC56E-4BE1-645A-3C6A-2AF691F82551}"/>
                </a:ext>
                <a:ext uri="{C183D7F6-B498-43B3-948B-1728B52AA6E4}">
                  <adec:decorative xmlns:adec="http://schemas.microsoft.com/office/drawing/2017/decorative" val="1"/>
                </a:ext>
              </a:extLst>
            </p:cNvPr>
            <p:cNvCxnSpPr>
              <a:cxnSpLocks/>
            </p:cNvCxnSpPr>
            <p:nvPr/>
          </p:nvCxnSpPr>
          <p:spPr>
            <a:xfrm>
              <a:off x="3928533" y="2402757"/>
              <a:ext cx="0" cy="73152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69FAF211-D86C-BED4-F9D3-6B6E896B4D59}"/>
                </a:ext>
                <a:ext uri="{C183D7F6-B498-43B3-948B-1728B52AA6E4}">
                  <adec:decorative xmlns:adec="http://schemas.microsoft.com/office/drawing/2017/decorative" val="1"/>
                </a:ext>
              </a:extLst>
            </p:cNvPr>
            <p:cNvCxnSpPr>
              <a:cxnSpLocks/>
              <a:endCxn id="15" idx="6"/>
            </p:cNvCxnSpPr>
            <p:nvPr/>
          </p:nvCxnSpPr>
          <p:spPr>
            <a:xfrm flipV="1">
              <a:off x="4055831" y="613994"/>
              <a:ext cx="7690544" cy="2174270"/>
            </a:xfrm>
            <a:prstGeom prst="bentConnector3">
              <a:avLst>
                <a:gd name="adj1" fmla="val 102972"/>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535FBEE9-D63E-BF9E-F5A7-9E5DF6A6090F}"/>
              </a:ext>
              <a:ext uri="{C183D7F6-B498-43B3-948B-1728B52AA6E4}">
                <adec:decorative xmlns:adec="http://schemas.microsoft.com/office/drawing/2017/decorative" val="1"/>
              </a:ext>
            </a:extLst>
          </p:cNvPr>
          <p:cNvPicPr>
            <a:picLocks noChangeAspect="1"/>
          </p:cNvPicPr>
          <p:nvPr/>
        </p:nvPicPr>
        <p:blipFill rotWithShape="1">
          <a:blip r:embed="rId17"/>
          <a:srcRect r="10744" b="23310"/>
          <a:stretch/>
        </p:blipFill>
        <p:spPr>
          <a:xfrm>
            <a:off x="4585838" y="4028716"/>
            <a:ext cx="106713" cy="100413"/>
          </a:xfrm>
          <a:prstGeom prst="rect">
            <a:avLst/>
          </a:prstGeom>
        </p:spPr>
      </p:pic>
      <p:sp>
        <p:nvSpPr>
          <p:cNvPr id="8" name="TextBox 7">
            <a:extLst>
              <a:ext uri="{FF2B5EF4-FFF2-40B4-BE49-F238E27FC236}">
                <a16:creationId xmlns:a16="http://schemas.microsoft.com/office/drawing/2014/main" id="{CA32BA92-8222-6600-8FA3-C32BBA8752D1}"/>
              </a:ext>
            </a:extLst>
          </p:cNvPr>
          <p:cNvSpPr txBox="1"/>
          <p:nvPr/>
        </p:nvSpPr>
        <p:spPr>
          <a:xfrm>
            <a:off x="7580378" y="6483553"/>
            <a:ext cx="4023360" cy="123111"/>
          </a:xfrm>
          <a:prstGeom prst="rect">
            <a:avLst/>
          </a:prstGeom>
          <a:noFill/>
        </p:spPr>
        <p:txBody>
          <a:bodyPr wrap="square" lIns="0" tIns="0" rIns="0" bIns="0" rtlCol="0" anchor="b">
            <a:spAutoFit/>
          </a:bodyPr>
          <a:lstStyle/>
          <a:p>
            <a:pPr marR="0" lvl="0" algn="r" defTabSz="914367" rtl="0" eaLnBrk="1" fontAlgn="auto" latinLnBrk="0" hangingPunct="1">
              <a:lnSpc>
                <a:spcPct val="100000"/>
              </a:lnSpc>
              <a:spcBef>
                <a:spcPts val="0"/>
              </a:spcBef>
              <a:spcAft>
                <a:spcPts val="0"/>
              </a:spcAft>
              <a:buClrTx/>
              <a:buSzTx/>
              <a:tabLst/>
              <a:defRPr/>
            </a:pPr>
            <a:r>
              <a:rPr lang="en-US" sz="800">
                <a:latin typeface="Segoe UI"/>
              </a:rPr>
              <a:t>11  |  Introducing the new Microsoft Teams</a:t>
            </a:r>
          </a:p>
        </p:txBody>
      </p:sp>
    </p:spTree>
    <p:extLst>
      <p:ext uri="{BB962C8B-B14F-4D97-AF65-F5344CB8AC3E}">
        <p14:creationId xmlns:p14="http://schemas.microsoft.com/office/powerpoint/2010/main" val="155459470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12AE72-9245-5C29-C7CB-B40C5780780C}"/>
              </a:ext>
            </a:extLst>
          </p:cNvPr>
          <p:cNvSpPr txBox="1">
            <a:spLocks noGrp="1"/>
          </p:cNvSpPr>
          <p:nvPr>
            <p:ph type="title" idx="4294967295"/>
          </p:nvPr>
        </p:nvSpPr>
        <p:spPr>
          <a:xfrm>
            <a:off x="586390" y="593716"/>
            <a:ext cx="3096497" cy="1846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Segoe UI Semibold" panose="020B0702040204020203" pitchFamily="34" charset="0"/>
                <a:ea typeface="+mn-ea"/>
                <a:cs typeface="Segoe UI Semibold" panose="020B0702040204020203" pitchFamily="34" charset="0"/>
              </a:rPr>
              <a:t>Multi-Tenant Multi-Account </a:t>
            </a:r>
            <a:r>
              <a:rPr kumimoji="0" lang="en-US" sz="1200" b="0" i="0" u="none" strike="noStrike" kern="1200" cap="none" spc="0" normalizeH="0" baseline="0" noProof="0">
                <a:ln>
                  <a:noFill/>
                </a:ln>
                <a:solidFill>
                  <a:schemeClr val="tx2"/>
                </a:solidFill>
                <a:effectLst/>
                <a:uLnTx/>
                <a:uFillTx/>
                <a:latin typeface="Segoe UI" panose="020B0502040204020203" pitchFamily="34" charset="0"/>
                <a:ea typeface="+mn-ea"/>
                <a:cs typeface="Segoe UI" panose="020B0502040204020203" pitchFamily="34" charset="0"/>
              </a:rPr>
              <a:t>for Help Desk</a:t>
            </a:r>
          </a:p>
        </p:txBody>
      </p:sp>
      <p:sp>
        <p:nvSpPr>
          <p:cNvPr id="2" name="Title 1">
            <a:extLst>
              <a:ext uri="{FF2B5EF4-FFF2-40B4-BE49-F238E27FC236}">
                <a16:creationId xmlns:a16="http://schemas.microsoft.com/office/drawing/2014/main" id="{3C2FF02E-2A45-8D73-0F53-A34E718E6CE3}"/>
              </a:ext>
            </a:extLst>
          </p:cNvPr>
          <p:cNvSpPr>
            <a:spLocks/>
          </p:cNvSpPr>
          <p:nvPr/>
        </p:nvSpPr>
        <p:spPr>
          <a:xfrm>
            <a:off x="586390" y="1434370"/>
            <a:ext cx="374904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742">
              <a:spcBef>
                <a:spcPct val="0"/>
              </a:spcBef>
              <a:defRPr/>
            </a:pPr>
            <a:r>
              <a:rPr lang="en-US" sz="1600">
                <a:ln w="3175">
                  <a:noFill/>
                </a:ln>
                <a:solidFill>
                  <a:schemeClr val="tx2"/>
                </a:solidFill>
                <a:latin typeface="+mj-lt"/>
                <a:cs typeface="Segoe UI"/>
              </a:rPr>
              <a:t>Seamlessly use</a:t>
            </a:r>
            <a:r>
              <a:rPr kumimoji="0" lang="en-US" sz="1600" b="0" i="0" u="none" strike="noStrike" kern="1200" cap="none" spc="0" normalizeH="0" baseline="0" noProof="0">
                <a:ln w="3175">
                  <a:noFill/>
                </a:ln>
                <a:solidFill>
                  <a:schemeClr val="tx2"/>
                </a:solidFill>
                <a:effectLst/>
                <a:uLnTx/>
                <a:uFillTx/>
                <a:latin typeface="+mj-lt"/>
                <a:ea typeface="+mn-ea"/>
                <a:cs typeface="Segoe UI"/>
              </a:rPr>
              <a:t> work or school accounts simultaneously </a:t>
            </a:r>
            <a:r>
              <a:rPr lang="en-US" sz="1600">
                <a:ln w="3175">
                  <a:noFill/>
                </a:ln>
                <a:solidFill>
                  <a:schemeClr val="tx2"/>
                </a:solidFill>
                <a:latin typeface="+mj-lt"/>
                <a:cs typeface="Segoe UI"/>
              </a:rPr>
              <a:t>within the same browser</a:t>
            </a:r>
            <a:endParaRPr kumimoji="0" lang="en-US" sz="1600" b="0" i="0" u="none" strike="noStrike" kern="1200" cap="none" spc="0" normalizeH="0" baseline="0" noProof="0">
              <a:ln w="3175">
                <a:noFill/>
              </a:ln>
              <a:solidFill>
                <a:schemeClr val="tx2"/>
              </a:solidFill>
              <a:effectLst/>
              <a:uLnTx/>
              <a:uFillTx/>
              <a:latin typeface="+mj-lt"/>
              <a:ea typeface="+mn-ea"/>
              <a:cs typeface="Segoe UI"/>
            </a:endParaRPr>
          </a:p>
        </p:txBody>
      </p:sp>
      <p:sp>
        <p:nvSpPr>
          <p:cNvPr id="3" name="Text Placeholder 2">
            <a:extLst>
              <a:ext uri="{FF2B5EF4-FFF2-40B4-BE49-F238E27FC236}">
                <a16:creationId xmlns:a16="http://schemas.microsoft.com/office/drawing/2014/main" id="{927168E1-CA37-B6A5-CCE7-8FF8D715DD39}"/>
              </a:ext>
            </a:extLst>
          </p:cNvPr>
          <p:cNvSpPr>
            <a:spLocks noGrp="1"/>
          </p:cNvSpPr>
          <p:nvPr>
            <p:ph type="body" sz="quarter" idx="10"/>
          </p:nvPr>
        </p:nvSpPr>
        <p:spPr>
          <a:xfrm>
            <a:off x="586390" y="2399186"/>
            <a:ext cx="3749040" cy="369332"/>
          </a:xfrm>
        </p:spPr>
        <p:txBody>
          <a:bodyPr/>
          <a:lstStyle/>
          <a:p>
            <a:pPr marL="171450" indent="-171450">
              <a:buFont typeface="Arial" panose="020B0604020202020204" pitchFamily="34" charset="0"/>
              <a:buChar char="•"/>
            </a:pPr>
            <a:r>
              <a:rPr lang="en-US" sz="1200"/>
              <a:t>Select your profile picture in the upper right to </a:t>
            </a:r>
            <a:br>
              <a:rPr lang="en-US" sz="1200"/>
            </a:br>
            <a:r>
              <a:rPr lang="en-US" sz="1200"/>
              <a:t>switch or add accounts and organizations</a:t>
            </a:r>
          </a:p>
        </p:txBody>
      </p:sp>
      <p:sp>
        <p:nvSpPr>
          <p:cNvPr id="1246" name="Text Placeholder 2">
            <a:extLst>
              <a:ext uri="{FF2B5EF4-FFF2-40B4-BE49-F238E27FC236}">
                <a16:creationId xmlns:a16="http://schemas.microsoft.com/office/drawing/2014/main" id="{347D6AE4-9D6F-FBC4-0E41-4121753B4F8B}"/>
              </a:ext>
            </a:extLst>
          </p:cNvPr>
          <p:cNvSpPr txBox="1">
            <a:spLocks/>
          </p:cNvSpPr>
          <p:nvPr/>
        </p:nvSpPr>
        <p:spPr>
          <a:xfrm>
            <a:off x="586390" y="2933211"/>
            <a:ext cx="3749040"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1200"/>
              <a:t>Set your status for each account and organization individually</a:t>
            </a:r>
          </a:p>
        </p:txBody>
      </p:sp>
      <p:sp>
        <p:nvSpPr>
          <p:cNvPr id="1247" name="Text Placeholder 2">
            <a:extLst>
              <a:ext uri="{FF2B5EF4-FFF2-40B4-BE49-F238E27FC236}">
                <a16:creationId xmlns:a16="http://schemas.microsoft.com/office/drawing/2014/main" id="{8654C138-C20E-7C04-05A6-7C0998E7E361}"/>
              </a:ext>
            </a:extLst>
          </p:cNvPr>
          <p:cNvSpPr txBox="1">
            <a:spLocks/>
          </p:cNvSpPr>
          <p:nvPr/>
        </p:nvSpPr>
        <p:spPr>
          <a:xfrm>
            <a:off x="586390" y="3467236"/>
            <a:ext cx="3749040"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1200"/>
              <a:t>Easily switch between multiple accounts and organizations without dropping from a call or meeting</a:t>
            </a:r>
          </a:p>
        </p:txBody>
      </p:sp>
      <p:sp>
        <p:nvSpPr>
          <p:cNvPr id="1248" name="Text Placeholder 2">
            <a:extLst>
              <a:ext uri="{FF2B5EF4-FFF2-40B4-BE49-F238E27FC236}">
                <a16:creationId xmlns:a16="http://schemas.microsoft.com/office/drawing/2014/main" id="{CF6D4013-257A-8F2F-48A5-5E5E45B3448F}"/>
              </a:ext>
            </a:extLst>
          </p:cNvPr>
          <p:cNvSpPr txBox="1">
            <a:spLocks/>
          </p:cNvSpPr>
          <p:nvPr/>
        </p:nvSpPr>
        <p:spPr>
          <a:xfrm>
            <a:off x="586390" y="4185926"/>
            <a:ext cx="3749040"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1200"/>
              <a:t>To add another account, select your profile picture </a:t>
            </a:r>
            <a:br>
              <a:rPr lang="en-US" sz="1200"/>
            </a:br>
            <a:r>
              <a:rPr lang="en-US" sz="1200"/>
              <a:t>at the top right of the new Teams, then select </a:t>
            </a:r>
            <a:r>
              <a:rPr lang="en-US" sz="1200">
                <a:latin typeface="+mj-lt"/>
              </a:rPr>
              <a:t>Add another account</a:t>
            </a:r>
            <a:endParaRPr lang="en-US" sz="1200"/>
          </a:p>
        </p:txBody>
      </p:sp>
      <p:grpSp>
        <p:nvGrpSpPr>
          <p:cNvPr id="5" name="Group 4" descr="A screenshot of the profile drop-down menu in the top right of the Teams app shows multiple user accounts, as well as the option to add another account">
            <a:extLst>
              <a:ext uri="{FF2B5EF4-FFF2-40B4-BE49-F238E27FC236}">
                <a16:creationId xmlns:a16="http://schemas.microsoft.com/office/drawing/2014/main" id="{3AA0D153-5B79-26FF-8EB5-4EEB8F847A55}"/>
              </a:ext>
              <a:ext uri="{C183D7F6-B498-43B3-948B-1728B52AA6E4}">
                <adec:decorative xmlns:adec="http://schemas.microsoft.com/office/drawing/2017/decorative" val="0"/>
              </a:ext>
            </a:extLst>
          </p:cNvPr>
          <p:cNvGrpSpPr/>
          <p:nvPr/>
        </p:nvGrpSpPr>
        <p:grpSpPr>
          <a:xfrm>
            <a:off x="5205612" y="807906"/>
            <a:ext cx="6400800" cy="5455734"/>
            <a:chOff x="5205612" y="807906"/>
            <a:chExt cx="6400800" cy="5455734"/>
          </a:xfrm>
        </p:grpSpPr>
        <p:grpSp>
          <p:nvGrpSpPr>
            <p:cNvPr id="1230" name="Group 1229" descr="A screenshot of a one-on-one chat in the new Teams shows multiple accounts in the profile drop-down menu on the top right of the app">
              <a:extLst>
                <a:ext uri="{FF2B5EF4-FFF2-40B4-BE49-F238E27FC236}">
                  <a16:creationId xmlns:a16="http://schemas.microsoft.com/office/drawing/2014/main" id="{9ADD1D65-C2AB-54DD-E34A-B7FFE2886CF7}"/>
                </a:ext>
              </a:extLst>
            </p:cNvPr>
            <p:cNvGrpSpPr/>
            <p:nvPr/>
          </p:nvGrpSpPr>
          <p:grpSpPr>
            <a:xfrm>
              <a:off x="5205612" y="1301639"/>
              <a:ext cx="6400800" cy="3601049"/>
              <a:chOff x="5205612" y="1179139"/>
              <a:chExt cx="6400800" cy="3601049"/>
            </a:xfrm>
          </p:grpSpPr>
          <p:pic>
            <p:nvPicPr>
              <p:cNvPr id="1229" name="Picture 1228" descr="A screenshot of a one-on-one chat in the new Teams shows multiple accounts in the profile drop-down menu on the top right of the app, as well as the option to add another account">
                <a:extLst>
                  <a:ext uri="{FF2B5EF4-FFF2-40B4-BE49-F238E27FC236}">
                    <a16:creationId xmlns:a16="http://schemas.microsoft.com/office/drawing/2014/main" id="{DDEC75BD-4A4D-7412-1579-0EDFF9483656}"/>
                  </a:ext>
                </a:extLst>
              </p:cNvPr>
              <p:cNvPicPr>
                <a:picLocks noChangeAspect="1"/>
              </p:cNvPicPr>
              <p:nvPr/>
            </p:nvPicPr>
            <p:blipFill>
              <a:blip r:embed="rId3"/>
              <a:stretch>
                <a:fillRect/>
              </a:stretch>
            </p:blipFill>
            <p:spPr>
              <a:xfrm>
                <a:off x="5205612" y="1179139"/>
                <a:ext cx="6400800" cy="3599085"/>
              </a:xfrm>
              <a:prstGeom prst="rect">
                <a:avLst/>
              </a:prstGeom>
            </p:spPr>
          </p:pic>
          <p:sp>
            <p:nvSpPr>
              <p:cNvPr id="14" name="Rectangle 13">
                <a:extLst>
                  <a:ext uri="{FF2B5EF4-FFF2-40B4-BE49-F238E27FC236}">
                    <a16:creationId xmlns:a16="http://schemas.microsoft.com/office/drawing/2014/main" id="{B1DE08C4-3A9D-8C88-C207-B03AF0072CAB}"/>
                  </a:ext>
                </a:extLst>
              </p:cNvPr>
              <p:cNvSpPr/>
              <p:nvPr/>
            </p:nvSpPr>
            <p:spPr bwMode="auto">
              <a:xfrm>
                <a:off x="5205612" y="1179139"/>
                <a:ext cx="6398125" cy="3601049"/>
              </a:xfrm>
              <a:prstGeom prst="rect">
                <a:avLst/>
              </a:prstGeom>
              <a:solidFill>
                <a:srgbClr val="FFFFFF">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5" name="Group 14" descr="A screenshot of the profile drop-down menu in the top right of the Teams app shows activity for multiple accounts, as well as the option to add another account">
              <a:extLst>
                <a:ext uri="{FF2B5EF4-FFF2-40B4-BE49-F238E27FC236}">
                  <a16:creationId xmlns:a16="http://schemas.microsoft.com/office/drawing/2014/main" id="{52A23FED-428C-882A-393F-D8A0255A9B70}"/>
                </a:ext>
              </a:extLst>
            </p:cNvPr>
            <p:cNvGrpSpPr/>
            <p:nvPr/>
          </p:nvGrpSpPr>
          <p:grpSpPr>
            <a:xfrm>
              <a:off x="6258841" y="807906"/>
              <a:ext cx="3219592" cy="5455734"/>
              <a:chOff x="8456657" y="702999"/>
              <a:chExt cx="3195461" cy="5393107"/>
            </a:xfrm>
          </p:grpSpPr>
          <p:pic>
            <p:nvPicPr>
              <p:cNvPr id="16" name="Picture 15" descr="A screenshot of the profile drop-down menu in the top right of the Teams app shows multiple user accounts, as well as the option to add another account">
                <a:extLst>
                  <a:ext uri="{FF2B5EF4-FFF2-40B4-BE49-F238E27FC236}">
                    <a16:creationId xmlns:a16="http://schemas.microsoft.com/office/drawing/2014/main" id="{27FE0E59-71EF-5A9B-350E-D213ABFBDFF8}"/>
                  </a:ext>
                </a:extLst>
              </p:cNvPr>
              <p:cNvPicPr>
                <a:picLocks noChangeAspect="1"/>
              </p:cNvPicPr>
              <p:nvPr/>
            </p:nvPicPr>
            <p:blipFill>
              <a:blip r:embed="rId4"/>
              <a:stretch>
                <a:fillRect/>
              </a:stretch>
            </p:blipFill>
            <p:spPr>
              <a:xfrm>
                <a:off x="8456657" y="702999"/>
                <a:ext cx="3195461" cy="5301561"/>
              </a:xfrm>
              <a:prstGeom prst="rect">
                <a:avLst/>
              </a:prstGeom>
            </p:spPr>
          </p:pic>
          <p:pic>
            <p:nvPicPr>
              <p:cNvPr id="17" name="Picture 16">
                <a:extLst>
                  <a:ext uri="{FF2B5EF4-FFF2-40B4-BE49-F238E27FC236}">
                    <a16:creationId xmlns:a16="http://schemas.microsoft.com/office/drawing/2014/main" id="{7A5C4556-5E83-83F6-476C-6E109B0AA180}"/>
                  </a:ext>
                </a:extLst>
              </p:cNvPr>
              <p:cNvPicPr>
                <a:picLocks noChangeAspect="1"/>
              </p:cNvPicPr>
              <p:nvPr/>
            </p:nvPicPr>
            <p:blipFill rotWithShape="1">
              <a:blip r:embed="rId4"/>
              <a:srcRect t="96035"/>
              <a:stretch/>
            </p:blipFill>
            <p:spPr>
              <a:xfrm>
                <a:off x="8456657" y="5885888"/>
                <a:ext cx="3195461" cy="210218"/>
              </a:xfrm>
              <a:prstGeom prst="rect">
                <a:avLst/>
              </a:prstGeom>
            </p:spPr>
          </p:pic>
        </p:grpSp>
      </p:grpSp>
      <p:grpSp>
        <p:nvGrpSpPr>
          <p:cNvPr id="7" name="Group 6">
            <a:extLst>
              <a:ext uri="{FF2B5EF4-FFF2-40B4-BE49-F238E27FC236}">
                <a16:creationId xmlns:a16="http://schemas.microsoft.com/office/drawing/2014/main" id="{953BBCFA-E39F-256A-8740-8F0BF69B4763}"/>
              </a:ext>
              <a:ext uri="{C183D7F6-B498-43B3-948B-1728B52AA6E4}">
                <adec:decorative xmlns:adec="http://schemas.microsoft.com/office/drawing/2017/decorative" val="1"/>
              </a:ext>
            </a:extLst>
          </p:cNvPr>
          <p:cNvGrpSpPr/>
          <p:nvPr/>
        </p:nvGrpSpPr>
        <p:grpSpPr>
          <a:xfrm>
            <a:off x="4335430" y="1114440"/>
            <a:ext cx="2239261" cy="1650506"/>
            <a:chOff x="4335430" y="1114440"/>
            <a:chExt cx="2239261" cy="1650506"/>
          </a:xfrm>
        </p:grpSpPr>
        <p:cxnSp>
          <p:nvCxnSpPr>
            <p:cNvPr id="1251" name="Straight Connector 1250">
              <a:extLst>
                <a:ext uri="{FF2B5EF4-FFF2-40B4-BE49-F238E27FC236}">
                  <a16:creationId xmlns:a16="http://schemas.microsoft.com/office/drawing/2014/main" id="{49943EAA-0D59-1A51-CD53-CCAF67FBC33D}"/>
                </a:ext>
                <a:ext uri="{C183D7F6-B498-43B3-948B-1728B52AA6E4}">
                  <adec:decorative xmlns:adec="http://schemas.microsoft.com/office/drawing/2017/decorative" val="1"/>
                </a:ext>
              </a:extLst>
            </p:cNvPr>
            <p:cNvCxnSpPr>
              <a:cxnSpLocks/>
            </p:cNvCxnSpPr>
            <p:nvPr/>
          </p:nvCxnSpPr>
          <p:spPr>
            <a:xfrm>
              <a:off x="4335430" y="2399186"/>
              <a:ext cx="0" cy="36576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E6EF8EE7-2010-AD11-8918-3F266EE954BF}"/>
                </a:ext>
                <a:ext uri="{C183D7F6-B498-43B3-948B-1728B52AA6E4}">
                  <adec:decorative xmlns:adec="http://schemas.microsoft.com/office/drawing/2017/decorative" val="1"/>
                </a:ext>
              </a:extLst>
            </p:cNvPr>
            <p:cNvCxnSpPr>
              <a:cxnSpLocks/>
            </p:cNvCxnSpPr>
            <p:nvPr/>
          </p:nvCxnSpPr>
          <p:spPr>
            <a:xfrm flipV="1">
              <a:off x="4335430" y="1114440"/>
              <a:ext cx="2239261" cy="1463040"/>
            </a:xfrm>
            <a:prstGeom prst="bentConnector3">
              <a:avLst>
                <a:gd name="adj1" fmla="val 32027"/>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2490814-3EB6-7F6E-E160-86F74473A15F}"/>
              </a:ext>
              <a:ext uri="{C183D7F6-B498-43B3-948B-1728B52AA6E4}">
                <adec:decorative xmlns:adec="http://schemas.microsoft.com/office/drawing/2017/decorative" val="1"/>
              </a:ext>
            </a:extLst>
          </p:cNvPr>
          <p:cNvGrpSpPr/>
          <p:nvPr/>
        </p:nvGrpSpPr>
        <p:grpSpPr>
          <a:xfrm>
            <a:off x="4335430" y="2933806"/>
            <a:ext cx="2605021" cy="568714"/>
            <a:chOff x="4335430" y="2933806"/>
            <a:chExt cx="2605021" cy="568714"/>
          </a:xfrm>
        </p:grpSpPr>
        <p:cxnSp>
          <p:nvCxnSpPr>
            <p:cNvPr id="1252" name="Straight Connector 1251">
              <a:extLst>
                <a:ext uri="{FF2B5EF4-FFF2-40B4-BE49-F238E27FC236}">
                  <a16:creationId xmlns:a16="http://schemas.microsoft.com/office/drawing/2014/main" id="{FCDB4ADE-76E6-7081-B2DA-FECB4E785008}"/>
                </a:ext>
                <a:ext uri="{C183D7F6-B498-43B3-948B-1728B52AA6E4}">
                  <adec:decorative xmlns:adec="http://schemas.microsoft.com/office/drawing/2017/decorative" val="1"/>
                </a:ext>
              </a:extLst>
            </p:cNvPr>
            <p:cNvCxnSpPr>
              <a:cxnSpLocks/>
            </p:cNvCxnSpPr>
            <p:nvPr/>
          </p:nvCxnSpPr>
          <p:spPr>
            <a:xfrm>
              <a:off x="4335430" y="2933806"/>
              <a:ext cx="0" cy="36576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66FE8E51-1333-B1D7-71EA-EF554A0B4875}"/>
                </a:ext>
                <a:ext uri="{C183D7F6-B498-43B3-948B-1728B52AA6E4}">
                  <adec:decorative xmlns:adec="http://schemas.microsoft.com/office/drawing/2017/decorative" val="1"/>
                </a:ext>
              </a:extLst>
            </p:cNvPr>
            <p:cNvCxnSpPr>
              <a:cxnSpLocks/>
              <a:stCxn id="1246" idx="3"/>
            </p:cNvCxnSpPr>
            <p:nvPr/>
          </p:nvCxnSpPr>
          <p:spPr>
            <a:xfrm>
              <a:off x="4335430" y="3117877"/>
              <a:ext cx="2605021" cy="384643"/>
            </a:xfrm>
            <a:prstGeom prst="bentConnector3">
              <a:avLst>
                <a:gd name="adj1" fmla="val 27447"/>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C4A71DE2-DEAA-08F2-5559-1B0C381AC00A}"/>
              </a:ext>
              <a:ext uri="{C183D7F6-B498-43B3-948B-1728B52AA6E4}">
                <adec:decorative xmlns:adec="http://schemas.microsoft.com/office/drawing/2017/decorative" val="1"/>
              </a:ext>
            </a:extLst>
          </p:cNvPr>
          <p:cNvGrpSpPr/>
          <p:nvPr/>
        </p:nvGrpSpPr>
        <p:grpSpPr>
          <a:xfrm>
            <a:off x="4335430" y="3468426"/>
            <a:ext cx="2056381" cy="843926"/>
            <a:chOff x="4335430" y="3468426"/>
            <a:chExt cx="2056381" cy="843926"/>
          </a:xfrm>
        </p:grpSpPr>
        <p:cxnSp>
          <p:nvCxnSpPr>
            <p:cNvPr id="1253" name="Straight Connector 1252">
              <a:extLst>
                <a:ext uri="{FF2B5EF4-FFF2-40B4-BE49-F238E27FC236}">
                  <a16:creationId xmlns:a16="http://schemas.microsoft.com/office/drawing/2014/main" id="{5B6E4ECC-D7B2-D15E-DA76-448AD458C537}"/>
                </a:ext>
                <a:ext uri="{C183D7F6-B498-43B3-948B-1728B52AA6E4}">
                  <adec:decorative xmlns:adec="http://schemas.microsoft.com/office/drawing/2017/decorative" val="1"/>
                </a:ext>
              </a:extLst>
            </p:cNvPr>
            <p:cNvCxnSpPr>
              <a:cxnSpLocks/>
            </p:cNvCxnSpPr>
            <p:nvPr/>
          </p:nvCxnSpPr>
          <p:spPr>
            <a:xfrm>
              <a:off x="4335430" y="346842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810EF4E7-E214-6E81-F42B-759A99451474}"/>
                </a:ext>
                <a:ext uri="{C183D7F6-B498-43B3-948B-1728B52AA6E4}">
                  <adec:decorative xmlns:adec="http://schemas.microsoft.com/office/drawing/2017/decorative" val="1"/>
                </a:ext>
              </a:extLst>
            </p:cNvPr>
            <p:cNvCxnSpPr>
              <a:cxnSpLocks/>
              <a:stCxn id="1247" idx="3"/>
            </p:cNvCxnSpPr>
            <p:nvPr/>
          </p:nvCxnSpPr>
          <p:spPr>
            <a:xfrm>
              <a:off x="4335430" y="3744235"/>
              <a:ext cx="2056381" cy="568117"/>
            </a:xfrm>
            <a:prstGeom prst="bentConnector3">
              <a:avLst>
                <a:gd name="adj1" fmla="val 34748"/>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352CF5B9-5276-E3D1-13AC-1A1CE9DCFBF7}"/>
              </a:ext>
              <a:ext uri="{C183D7F6-B498-43B3-948B-1728B52AA6E4}">
                <adec:decorative xmlns:adec="http://schemas.microsoft.com/office/drawing/2017/decorative" val="1"/>
              </a:ext>
            </a:extLst>
          </p:cNvPr>
          <p:cNvGrpSpPr/>
          <p:nvPr/>
        </p:nvGrpSpPr>
        <p:grpSpPr>
          <a:xfrm>
            <a:off x="4335430" y="4181631"/>
            <a:ext cx="2103120" cy="1602879"/>
            <a:chOff x="4335430" y="4185926"/>
            <a:chExt cx="2103120" cy="1602879"/>
          </a:xfrm>
        </p:grpSpPr>
        <p:cxnSp>
          <p:nvCxnSpPr>
            <p:cNvPr id="1254" name="Straight Connector 1253">
              <a:extLst>
                <a:ext uri="{FF2B5EF4-FFF2-40B4-BE49-F238E27FC236}">
                  <a16:creationId xmlns:a16="http://schemas.microsoft.com/office/drawing/2014/main" id="{FF361CC7-DFC4-0540-15B3-D534B2F91161}"/>
                </a:ext>
                <a:ext uri="{C183D7F6-B498-43B3-948B-1728B52AA6E4}">
                  <adec:decorative xmlns:adec="http://schemas.microsoft.com/office/drawing/2017/decorative" val="1"/>
                </a:ext>
              </a:extLst>
            </p:cNvPr>
            <p:cNvCxnSpPr>
              <a:cxnSpLocks/>
            </p:cNvCxnSpPr>
            <p:nvPr/>
          </p:nvCxnSpPr>
          <p:spPr>
            <a:xfrm>
              <a:off x="4335430" y="418592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CA6B9ACC-FBC7-8BC8-A8E5-D40E874CCF3C}"/>
                </a:ext>
                <a:ext uri="{C183D7F6-B498-43B3-948B-1728B52AA6E4}">
                  <adec:decorative xmlns:adec="http://schemas.microsoft.com/office/drawing/2017/decorative" val="1"/>
                </a:ext>
              </a:extLst>
            </p:cNvPr>
            <p:cNvCxnSpPr>
              <a:cxnSpLocks/>
            </p:cNvCxnSpPr>
            <p:nvPr/>
          </p:nvCxnSpPr>
          <p:spPr>
            <a:xfrm>
              <a:off x="4335430" y="4462925"/>
              <a:ext cx="2103120" cy="1325880"/>
            </a:xfrm>
            <a:prstGeom prst="bentConnector3">
              <a:avLst>
                <a:gd name="adj1" fmla="val 34055"/>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9FB528A4-21C7-80E7-C827-63D6DBD991DD}"/>
              </a:ext>
            </a:extLst>
          </p:cNvPr>
          <p:cNvSpPr txBox="1"/>
          <p:nvPr/>
        </p:nvSpPr>
        <p:spPr>
          <a:xfrm>
            <a:off x="7580378" y="6483553"/>
            <a:ext cx="4023360" cy="123111"/>
          </a:xfrm>
          <a:prstGeom prst="rect">
            <a:avLst/>
          </a:prstGeom>
          <a:noFill/>
        </p:spPr>
        <p:txBody>
          <a:bodyPr wrap="square" lIns="0" tIns="0" rIns="0" bIns="0" rtlCol="0" anchor="b">
            <a:spAutoFit/>
          </a:bodyPr>
          <a:lstStyle/>
          <a:p>
            <a:pPr marR="0" lvl="0" algn="r" defTabSz="914367" rtl="0" eaLnBrk="1" fontAlgn="auto" latinLnBrk="0" hangingPunct="1">
              <a:lnSpc>
                <a:spcPct val="100000"/>
              </a:lnSpc>
              <a:spcBef>
                <a:spcPts val="0"/>
              </a:spcBef>
              <a:spcAft>
                <a:spcPts val="0"/>
              </a:spcAft>
              <a:buClrTx/>
              <a:buSzTx/>
              <a:tabLst/>
              <a:defRPr/>
            </a:pPr>
            <a:r>
              <a:rPr lang="en-US" sz="800">
                <a:latin typeface="Segoe UI"/>
              </a:rPr>
              <a:t>12  |  Introducing the new Microsoft Teams</a:t>
            </a:r>
          </a:p>
        </p:txBody>
      </p:sp>
    </p:spTree>
    <p:extLst>
      <p:ext uri="{BB962C8B-B14F-4D97-AF65-F5344CB8AC3E}">
        <p14:creationId xmlns:p14="http://schemas.microsoft.com/office/powerpoint/2010/main" val="313120793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12AE72-9245-5C29-C7CB-B40C5780780C}"/>
              </a:ext>
            </a:extLst>
          </p:cNvPr>
          <p:cNvSpPr txBox="1">
            <a:spLocks noGrp="1"/>
          </p:cNvSpPr>
          <p:nvPr>
            <p:ph type="title" idx="4294967295"/>
          </p:nvPr>
        </p:nvSpPr>
        <p:spPr>
          <a:xfrm>
            <a:off x="586390" y="593716"/>
            <a:ext cx="3749040" cy="1846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Segoe UI Semibold" panose="020B0702040204020203" pitchFamily="34" charset="0"/>
                <a:ea typeface="+mn-ea"/>
                <a:cs typeface="Segoe UI Semibold" panose="020B0702040204020203" pitchFamily="34" charset="0"/>
              </a:rPr>
              <a:t>Multi-Tenant Multi-Account </a:t>
            </a:r>
            <a:r>
              <a:rPr kumimoji="0" lang="en-US" sz="1200" b="0" i="0" u="none" strike="noStrike" kern="1200" cap="none" spc="0" normalizeH="0" baseline="0" noProof="0">
                <a:ln>
                  <a:noFill/>
                </a:ln>
                <a:solidFill>
                  <a:schemeClr val="tx2"/>
                </a:solidFill>
                <a:effectLst/>
                <a:uLnTx/>
                <a:uFillTx/>
                <a:latin typeface="Segoe UI" panose="020B0502040204020203" pitchFamily="34" charset="0"/>
                <a:ea typeface="+mn-ea"/>
                <a:cs typeface="Segoe UI" panose="020B0502040204020203" pitchFamily="34" charset="0"/>
              </a:rPr>
              <a:t>for Help Desk</a:t>
            </a:r>
            <a:r>
              <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(continued)</a:t>
            </a:r>
          </a:p>
        </p:txBody>
      </p:sp>
      <p:sp>
        <p:nvSpPr>
          <p:cNvPr id="2" name="Title 1">
            <a:extLst>
              <a:ext uri="{FF2B5EF4-FFF2-40B4-BE49-F238E27FC236}">
                <a16:creationId xmlns:a16="http://schemas.microsoft.com/office/drawing/2014/main" id="{3C2FF02E-2A45-8D73-0F53-A34E718E6CE3}"/>
              </a:ext>
            </a:extLst>
          </p:cNvPr>
          <p:cNvSpPr>
            <a:spLocks/>
          </p:cNvSpPr>
          <p:nvPr/>
        </p:nvSpPr>
        <p:spPr>
          <a:xfrm>
            <a:off x="586390" y="1434370"/>
            <a:ext cx="365760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2"/>
                </a:solidFill>
                <a:effectLst/>
                <a:uLnTx/>
                <a:uFillTx/>
                <a:latin typeface="+mj-lt"/>
                <a:ea typeface="+mn-ea"/>
                <a:cs typeface="Segoe UI" pitchFamily="34" charset="0"/>
              </a:rPr>
              <a:t>Enable users to easily communicate and collaborate with who they need to</a:t>
            </a:r>
          </a:p>
        </p:txBody>
      </p:sp>
      <p:sp>
        <p:nvSpPr>
          <p:cNvPr id="3" name="Text Placeholder 2">
            <a:extLst>
              <a:ext uri="{FF2B5EF4-FFF2-40B4-BE49-F238E27FC236}">
                <a16:creationId xmlns:a16="http://schemas.microsoft.com/office/drawing/2014/main" id="{927168E1-CA37-B6A5-CCE7-8FF8D715DD39}"/>
              </a:ext>
            </a:extLst>
          </p:cNvPr>
          <p:cNvSpPr>
            <a:spLocks noGrp="1"/>
          </p:cNvSpPr>
          <p:nvPr>
            <p:ph type="body" sz="quarter" idx="10"/>
          </p:nvPr>
        </p:nvSpPr>
        <p:spPr>
          <a:xfrm>
            <a:off x="586389" y="2153656"/>
            <a:ext cx="3749040" cy="553998"/>
          </a:xfrm>
        </p:spPr>
        <p:txBody>
          <a:bodyPr/>
          <a:lstStyle/>
          <a:p>
            <a:pPr marL="171450" indent="-171450">
              <a:buFont typeface="Arial" panose="020B0604020202020204" pitchFamily="34" charset="0"/>
              <a:buChar char="•"/>
            </a:pPr>
            <a:r>
              <a:rPr lang="en-US" sz="1200"/>
              <a:t>See activity and receive real-time notifications from all your accounts and associated organizations in </a:t>
            </a:r>
            <a:br>
              <a:rPr lang="en-US" sz="1200"/>
            </a:br>
            <a:r>
              <a:rPr lang="en-US" sz="1200"/>
              <a:t>one place</a:t>
            </a:r>
          </a:p>
        </p:txBody>
      </p:sp>
      <p:sp>
        <p:nvSpPr>
          <p:cNvPr id="494" name="Text Placeholder 2">
            <a:extLst>
              <a:ext uri="{FF2B5EF4-FFF2-40B4-BE49-F238E27FC236}">
                <a16:creationId xmlns:a16="http://schemas.microsoft.com/office/drawing/2014/main" id="{9E6E795B-4BAE-B165-B1CC-6B60696F7A24}"/>
              </a:ext>
            </a:extLst>
          </p:cNvPr>
          <p:cNvSpPr txBox="1">
            <a:spLocks/>
          </p:cNvSpPr>
          <p:nvPr/>
        </p:nvSpPr>
        <p:spPr>
          <a:xfrm>
            <a:off x="586389" y="2869370"/>
            <a:ext cx="3749040"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1200"/>
              <a:t>Personalize each account and organization with a color theme to quickly recognize which workspace you’re in</a:t>
            </a:r>
          </a:p>
        </p:txBody>
      </p:sp>
      <p:sp>
        <p:nvSpPr>
          <p:cNvPr id="497" name="Text Placeholder 2">
            <a:extLst>
              <a:ext uri="{FF2B5EF4-FFF2-40B4-BE49-F238E27FC236}">
                <a16:creationId xmlns:a16="http://schemas.microsoft.com/office/drawing/2014/main" id="{56F048D3-29E0-8780-7208-9465DA258647}"/>
              </a:ext>
            </a:extLst>
          </p:cNvPr>
          <p:cNvSpPr txBox="1">
            <a:spLocks/>
          </p:cNvSpPr>
          <p:nvPr/>
        </p:nvSpPr>
        <p:spPr>
          <a:xfrm>
            <a:off x="586388" y="3585084"/>
            <a:ext cx="3749040"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1200"/>
              <a:t>Easily mute notifications, copy links from a chat, manage your apps, or leave an account or organization from a simple options list</a:t>
            </a:r>
          </a:p>
        </p:txBody>
      </p:sp>
      <p:grpSp>
        <p:nvGrpSpPr>
          <p:cNvPr id="5" name="Group 4" descr="A screenshot of the profile drop-down menu in the top right of the Teams app shows activity for multiple accounts, as well as options to mute notifications, copy links from a chat, manage apps, and leave an account or organization">
            <a:extLst>
              <a:ext uri="{FF2B5EF4-FFF2-40B4-BE49-F238E27FC236}">
                <a16:creationId xmlns:a16="http://schemas.microsoft.com/office/drawing/2014/main" id="{8FFEC60D-625F-E463-F976-A33182BCE24D}"/>
              </a:ext>
            </a:extLst>
          </p:cNvPr>
          <p:cNvGrpSpPr/>
          <p:nvPr/>
        </p:nvGrpSpPr>
        <p:grpSpPr>
          <a:xfrm>
            <a:off x="5202937" y="807906"/>
            <a:ext cx="6400800" cy="4754880"/>
            <a:chOff x="5202937" y="807906"/>
            <a:chExt cx="6400800" cy="4754880"/>
          </a:xfrm>
        </p:grpSpPr>
        <p:grpSp>
          <p:nvGrpSpPr>
            <p:cNvPr id="8" name="Group 7" descr="A screenshot of a group chat in the new Teams shows activity for multiple accounts in the profile drop-down menu on the top right of the app">
              <a:extLst>
                <a:ext uri="{FF2B5EF4-FFF2-40B4-BE49-F238E27FC236}">
                  <a16:creationId xmlns:a16="http://schemas.microsoft.com/office/drawing/2014/main" id="{B3752FE0-C191-BE4F-36D6-B1175B7407A9}"/>
                </a:ext>
              </a:extLst>
            </p:cNvPr>
            <p:cNvGrpSpPr/>
            <p:nvPr/>
          </p:nvGrpSpPr>
          <p:grpSpPr>
            <a:xfrm>
              <a:off x="5202937" y="1301639"/>
              <a:ext cx="6400800" cy="3598029"/>
              <a:chOff x="5202937" y="1301639"/>
              <a:chExt cx="6400800" cy="3598029"/>
            </a:xfrm>
          </p:grpSpPr>
          <p:pic>
            <p:nvPicPr>
              <p:cNvPr id="7" name="Picture 6" descr="A screenshot of a group chat in the new Teams shows activity for multiple accounts in the profile drop-down menu on the top right of the app, as well as options to mute notifications, copy links from a chat, manage apps, and leave an account or organization">
                <a:extLst>
                  <a:ext uri="{FF2B5EF4-FFF2-40B4-BE49-F238E27FC236}">
                    <a16:creationId xmlns:a16="http://schemas.microsoft.com/office/drawing/2014/main" id="{4E2F60FF-57FD-60EF-ABBF-5E3BF42DAD97}"/>
                  </a:ext>
                </a:extLst>
              </p:cNvPr>
              <p:cNvPicPr>
                <a:picLocks noChangeAspect="1"/>
              </p:cNvPicPr>
              <p:nvPr/>
            </p:nvPicPr>
            <p:blipFill>
              <a:blip r:embed="rId2"/>
              <a:stretch>
                <a:fillRect/>
              </a:stretch>
            </p:blipFill>
            <p:spPr>
              <a:xfrm>
                <a:off x="5202937" y="1301639"/>
                <a:ext cx="6400800" cy="3598029"/>
              </a:xfrm>
              <a:prstGeom prst="rect">
                <a:avLst/>
              </a:prstGeom>
            </p:spPr>
          </p:pic>
          <p:sp>
            <p:nvSpPr>
              <p:cNvPr id="485" name="Rectangle 484">
                <a:extLst>
                  <a:ext uri="{FF2B5EF4-FFF2-40B4-BE49-F238E27FC236}">
                    <a16:creationId xmlns:a16="http://schemas.microsoft.com/office/drawing/2014/main" id="{E724CA6D-E2D2-F2D7-94B9-2AFB8DEF7A64}"/>
                  </a:ext>
                </a:extLst>
              </p:cNvPr>
              <p:cNvSpPr/>
              <p:nvPr/>
            </p:nvSpPr>
            <p:spPr bwMode="auto">
              <a:xfrm>
                <a:off x="5205612" y="1301639"/>
                <a:ext cx="6398125" cy="3598029"/>
              </a:xfrm>
              <a:prstGeom prst="rect">
                <a:avLst/>
              </a:prstGeom>
              <a:solidFill>
                <a:srgbClr val="FFFFFF">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487" name="Picture 486" descr="A screenshot of the profile drop-down menu in the top right of the Teams app shows activity for multiple accounts, as well as options to mute notifications, copy links from a chat, manage apps, and leave an account or organization">
              <a:extLst>
                <a:ext uri="{FF2B5EF4-FFF2-40B4-BE49-F238E27FC236}">
                  <a16:creationId xmlns:a16="http://schemas.microsoft.com/office/drawing/2014/main" id="{3EECDD4D-B8BB-72D4-75DD-24DA9DEC283F}"/>
                </a:ext>
              </a:extLst>
            </p:cNvPr>
            <p:cNvPicPr>
              <a:picLocks noChangeAspect="1"/>
            </p:cNvPicPr>
            <p:nvPr/>
          </p:nvPicPr>
          <p:blipFill>
            <a:blip r:embed="rId3"/>
            <a:stretch>
              <a:fillRect/>
            </a:stretch>
          </p:blipFill>
          <p:spPr>
            <a:xfrm>
              <a:off x="6258843" y="807906"/>
              <a:ext cx="3460573" cy="4754880"/>
            </a:xfrm>
            <a:prstGeom prst="rect">
              <a:avLst/>
            </a:prstGeom>
          </p:spPr>
        </p:pic>
      </p:grpSp>
      <p:grpSp>
        <p:nvGrpSpPr>
          <p:cNvPr id="9" name="Group 8">
            <a:extLst>
              <a:ext uri="{FF2B5EF4-FFF2-40B4-BE49-F238E27FC236}">
                <a16:creationId xmlns:a16="http://schemas.microsoft.com/office/drawing/2014/main" id="{A7EAD0F9-F43D-F91E-2CA0-4EEB95B745D1}"/>
              </a:ext>
              <a:ext uri="{C183D7F6-B498-43B3-948B-1728B52AA6E4}">
                <adec:decorative xmlns:adec="http://schemas.microsoft.com/office/drawing/2017/decorative" val="1"/>
              </a:ext>
            </a:extLst>
          </p:cNvPr>
          <p:cNvGrpSpPr/>
          <p:nvPr/>
        </p:nvGrpSpPr>
        <p:grpSpPr>
          <a:xfrm>
            <a:off x="4335428" y="1428700"/>
            <a:ext cx="2286000" cy="1273596"/>
            <a:chOff x="4335428" y="1428700"/>
            <a:chExt cx="2286000" cy="1273596"/>
          </a:xfrm>
        </p:grpSpPr>
        <p:cxnSp>
          <p:nvCxnSpPr>
            <p:cNvPr id="502" name="Straight Connector 501">
              <a:extLst>
                <a:ext uri="{FF2B5EF4-FFF2-40B4-BE49-F238E27FC236}">
                  <a16:creationId xmlns:a16="http://schemas.microsoft.com/office/drawing/2014/main" id="{BB69C15B-0920-49C5-80F9-1366D25F2F09}"/>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4" name="Connector: Elbow 503">
              <a:extLst>
                <a:ext uri="{FF2B5EF4-FFF2-40B4-BE49-F238E27FC236}">
                  <a16:creationId xmlns:a16="http://schemas.microsoft.com/office/drawing/2014/main" id="{8BABE05A-3D35-CA96-B08A-C7EA706F5C54}"/>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31296"/>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376C5DCC-A92C-FBEC-17BB-03D5AAD48EBD}"/>
              </a:ext>
              <a:ext uri="{C183D7F6-B498-43B3-948B-1728B52AA6E4}">
                <adec:decorative xmlns:adec="http://schemas.microsoft.com/office/drawing/2017/decorative" val="1"/>
              </a:ext>
            </a:extLst>
          </p:cNvPr>
          <p:cNvGrpSpPr/>
          <p:nvPr/>
        </p:nvGrpSpPr>
        <p:grpSpPr>
          <a:xfrm>
            <a:off x="4335429" y="2869370"/>
            <a:ext cx="2880360" cy="935367"/>
            <a:chOff x="4335429" y="2869370"/>
            <a:chExt cx="2880360" cy="935367"/>
          </a:xfrm>
        </p:grpSpPr>
        <p:cxnSp>
          <p:nvCxnSpPr>
            <p:cNvPr id="506" name="Straight Connector 505">
              <a:extLst>
                <a:ext uri="{FF2B5EF4-FFF2-40B4-BE49-F238E27FC236}">
                  <a16:creationId xmlns:a16="http://schemas.microsoft.com/office/drawing/2014/main" id="{4226A623-37EC-E3F5-7CB5-99B763134052}"/>
                </a:ext>
                <a:ext uri="{C183D7F6-B498-43B3-948B-1728B52AA6E4}">
                  <adec:decorative xmlns:adec="http://schemas.microsoft.com/office/drawing/2017/decorative" val="1"/>
                </a:ext>
              </a:extLst>
            </p:cNvPr>
            <p:cNvCxnSpPr>
              <a:cxnSpLocks/>
            </p:cNvCxnSpPr>
            <p:nvPr/>
          </p:nvCxnSpPr>
          <p:spPr>
            <a:xfrm>
              <a:off x="4335429" y="2869370"/>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8" name="Connector: Elbow 507">
              <a:extLst>
                <a:ext uri="{FF2B5EF4-FFF2-40B4-BE49-F238E27FC236}">
                  <a16:creationId xmlns:a16="http://schemas.microsoft.com/office/drawing/2014/main" id="{EA8DA203-8D3F-E282-8FD9-684D57355245}"/>
                </a:ext>
                <a:ext uri="{C183D7F6-B498-43B3-948B-1728B52AA6E4}">
                  <adec:decorative xmlns:adec="http://schemas.microsoft.com/office/drawing/2017/decorative" val="1"/>
                </a:ext>
              </a:extLst>
            </p:cNvPr>
            <p:cNvCxnSpPr>
              <a:cxnSpLocks/>
              <a:stCxn id="494" idx="3"/>
            </p:cNvCxnSpPr>
            <p:nvPr/>
          </p:nvCxnSpPr>
          <p:spPr>
            <a:xfrm>
              <a:off x="4335429" y="3146369"/>
              <a:ext cx="2880360" cy="658368"/>
            </a:xfrm>
            <a:prstGeom prst="bentConnector3">
              <a:avLst>
                <a:gd name="adj1" fmla="val 24675"/>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FDCFA34-3B38-893F-49CE-4525A69291BD}"/>
              </a:ext>
              <a:ext uri="{C183D7F6-B498-43B3-948B-1728B52AA6E4}">
                <adec:decorative xmlns:adec="http://schemas.microsoft.com/office/drawing/2017/decorative" val="1"/>
              </a:ext>
            </a:extLst>
          </p:cNvPr>
          <p:cNvGrpSpPr/>
          <p:nvPr/>
        </p:nvGrpSpPr>
        <p:grpSpPr>
          <a:xfrm>
            <a:off x="4335428" y="3585084"/>
            <a:ext cx="2880360" cy="615327"/>
            <a:chOff x="4335428" y="3585084"/>
            <a:chExt cx="2880360" cy="615327"/>
          </a:xfrm>
        </p:grpSpPr>
        <p:cxnSp>
          <p:nvCxnSpPr>
            <p:cNvPr id="510" name="Straight Connector 509">
              <a:extLst>
                <a:ext uri="{FF2B5EF4-FFF2-40B4-BE49-F238E27FC236}">
                  <a16:creationId xmlns:a16="http://schemas.microsoft.com/office/drawing/2014/main" id="{6B2ECCA3-8FE6-38ED-9946-9CBFD2FFDF0C}"/>
                </a:ext>
                <a:ext uri="{C183D7F6-B498-43B3-948B-1728B52AA6E4}">
                  <adec:decorative xmlns:adec="http://schemas.microsoft.com/office/drawing/2017/decorative" val="1"/>
                </a:ext>
              </a:extLst>
            </p:cNvPr>
            <p:cNvCxnSpPr>
              <a:cxnSpLocks/>
            </p:cNvCxnSpPr>
            <p:nvPr/>
          </p:nvCxnSpPr>
          <p:spPr>
            <a:xfrm>
              <a:off x="4335428" y="3585084"/>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2" name="Connector: Elbow 511">
              <a:extLst>
                <a:ext uri="{FF2B5EF4-FFF2-40B4-BE49-F238E27FC236}">
                  <a16:creationId xmlns:a16="http://schemas.microsoft.com/office/drawing/2014/main" id="{43EE6387-DCCF-912D-08FC-C4136CD42A00}"/>
                </a:ext>
                <a:ext uri="{C183D7F6-B498-43B3-948B-1728B52AA6E4}">
                  <adec:decorative xmlns:adec="http://schemas.microsoft.com/office/drawing/2017/decorative" val="1"/>
                </a:ext>
              </a:extLst>
            </p:cNvPr>
            <p:cNvCxnSpPr>
              <a:cxnSpLocks/>
              <a:stCxn id="497" idx="3"/>
            </p:cNvCxnSpPr>
            <p:nvPr/>
          </p:nvCxnSpPr>
          <p:spPr>
            <a:xfrm>
              <a:off x="4335428" y="3862083"/>
              <a:ext cx="2880360" cy="338328"/>
            </a:xfrm>
            <a:prstGeom prst="bentConnector3">
              <a:avLst>
                <a:gd name="adj1" fmla="val 12668"/>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493DC59E-9F3E-D07E-1B85-3BC3625021D9}"/>
              </a:ext>
            </a:extLst>
          </p:cNvPr>
          <p:cNvSpPr txBox="1"/>
          <p:nvPr/>
        </p:nvSpPr>
        <p:spPr>
          <a:xfrm>
            <a:off x="7580378" y="6483553"/>
            <a:ext cx="4023360" cy="123111"/>
          </a:xfrm>
          <a:prstGeom prst="rect">
            <a:avLst/>
          </a:prstGeom>
          <a:noFill/>
        </p:spPr>
        <p:txBody>
          <a:bodyPr wrap="square" lIns="0" tIns="0" rIns="0" bIns="0" rtlCol="0" anchor="b">
            <a:spAutoFit/>
          </a:bodyPr>
          <a:lstStyle/>
          <a:p>
            <a:pPr marR="0" lvl="0" algn="r" defTabSz="914367" rtl="0" eaLnBrk="1" fontAlgn="auto" latinLnBrk="0" hangingPunct="1">
              <a:lnSpc>
                <a:spcPct val="100000"/>
              </a:lnSpc>
              <a:spcBef>
                <a:spcPts val="0"/>
              </a:spcBef>
              <a:spcAft>
                <a:spcPts val="0"/>
              </a:spcAft>
              <a:buClrTx/>
              <a:buSzTx/>
              <a:tabLst/>
              <a:defRPr/>
            </a:pPr>
            <a:r>
              <a:rPr lang="en-US" sz="800">
                <a:latin typeface="Segoe UI"/>
              </a:rPr>
              <a:t>13  |  Introducing the new Microsoft Teams</a:t>
            </a:r>
          </a:p>
        </p:txBody>
      </p:sp>
    </p:spTree>
    <p:extLst>
      <p:ext uri="{BB962C8B-B14F-4D97-AF65-F5344CB8AC3E}">
        <p14:creationId xmlns:p14="http://schemas.microsoft.com/office/powerpoint/2010/main" val="103627247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82">
            <a:extLst>
              <a:ext uri="{FF2B5EF4-FFF2-40B4-BE49-F238E27FC236}">
                <a16:creationId xmlns:a16="http://schemas.microsoft.com/office/drawing/2014/main" id="{108F4DB1-BDE2-4E25-5A5B-165D9DB5C71C}"/>
              </a:ext>
            </a:extLst>
          </p:cNvPr>
          <p:cNvSpPr>
            <a:spLocks noGrp="1"/>
          </p:cNvSpPr>
          <p:nvPr>
            <p:ph type="title"/>
          </p:nvPr>
        </p:nvSpPr>
        <p:spPr>
          <a:xfrm>
            <a:off x="5385818" y="1189026"/>
            <a:ext cx="6217920" cy="646331"/>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0"/>
              </a:spcBef>
            </a:pPr>
            <a:r>
              <a:rPr lang="en-US" sz="3200" b="1">
                <a:solidFill>
                  <a:schemeClr val="tx2"/>
                </a:solidFill>
                <a:cs typeface="Segoe UI Semilight" panose="020B0402040204020203" pitchFamily="34" charset="0"/>
              </a:rPr>
              <a:t>Resources to get started</a:t>
            </a:r>
          </a:p>
        </p:txBody>
      </p:sp>
      <p:pic>
        <p:nvPicPr>
          <p:cNvPr id="86" name="Picture 85" descr="Camera view of a young woman smiling and looking at a laptop while in indoors">
            <a:extLst>
              <a:ext uri="{FF2B5EF4-FFF2-40B4-BE49-F238E27FC236}">
                <a16:creationId xmlns:a16="http://schemas.microsoft.com/office/drawing/2014/main" id="{B19B0137-C2A3-F8F8-A4A1-6E28F7AB74E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86740" y="590348"/>
            <a:ext cx="4206240" cy="5669280"/>
          </a:xfrm>
          <a:prstGeom prst="rect">
            <a:avLst/>
          </a:prstGeom>
        </p:spPr>
      </p:pic>
      <p:sp>
        <p:nvSpPr>
          <p:cNvPr id="85" name="Text Placeholder 84">
            <a:extLst>
              <a:ext uri="{FF2B5EF4-FFF2-40B4-BE49-F238E27FC236}">
                <a16:creationId xmlns:a16="http://schemas.microsoft.com/office/drawing/2014/main" id="{5D30BEF8-82AC-5703-CBE3-3AABBC020E8D}"/>
              </a:ext>
            </a:extLst>
          </p:cNvPr>
          <p:cNvSpPr>
            <a:spLocks noGrp="1"/>
          </p:cNvSpPr>
          <p:nvPr>
            <p:ph type="body" sz="quarter" idx="10"/>
          </p:nvPr>
        </p:nvSpPr>
        <p:spPr>
          <a:xfrm>
            <a:off x="5385818" y="2059282"/>
            <a:ext cx="6217920" cy="3877985"/>
          </a:xfrm>
        </p:spPr>
        <p:txBody>
          <a:bodyPr/>
          <a:lstStyle/>
          <a:p>
            <a:pPr>
              <a:spcBef>
                <a:spcPts val="0"/>
              </a:spcBef>
              <a:spcAft>
                <a:spcPts val="1200"/>
              </a:spcAft>
              <a:tabLst>
                <a:tab pos="1828800" algn="l"/>
              </a:tabLst>
              <a:defRPr/>
            </a:pPr>
            <a:r>
              <a:rPr lang="en-US" sz="1600" dirty="0">
                <a:solidFill>
                  <a:schemeClr val="tx2"/>
                </a:solidFill>
                <a:hlinkClick r:id="rId3"/>
              </a:rPr>
              <a:t>Microsoft Adoption</a:t>
            </a:r>
            <a:r>
              <a:rPr lang="en-US" sz="1600" dirty="0">
                <a:solidFill>
                  <a:schemeClr val="tx2"/>
                </a:solidFill>
              </a:rPr>
              <a:t>: </a:t>
            </a:r>
            <a:r>
              <a:rPr lang="en-US" sz="1600" dirty="0"/>
              <a:t>Get started and find resources for your org</a:t>
            </a:r>
          </a:p>
          <a:p>
            <a:pPr>
              <a:spcBef>
                <a:spcPts val="0"/>
              </a:spcBef>
              <a:spcAft>
                <a:spcPts val="1200"/>
              </a:spcAft>
              <a:tabLst>
                <a:tab pos="1828800" algn="l"/>
              </a:tabLst>
              <a:defRPr/>
            </a:pPr>
            <a:r>
              <a:rPr lang="en-US" sz="1600" dirty="0">
                <a:hlinkClick r:id="rId4"/>
              </a:rPr>
              <a:t>Microsoft Teams Tech Community Blog</a:t>
            </a:r>
            <a:r>
              <a:rPr lang="en-US" sz="1600" dirty="0"/>
              <a:t>: Read the new Teams GA announcement</a:t>
            </a:r>
          </a:p>
          <a:p>
            <a:pPr>
              <a:spcBef>
                <a:spcPts val="0"/>
              </a:spcBef>
              <a:spcAft>
                <a:spcPts val="1200"/>
              </a:spcAft>
              <a:tabLst>
                <a:tab pos="1828800" algn="l"/>
              </a:tabLst>
              <a:defRPr/>
            </a:pPr>
            <a:r>
              <a:rPr lang="en-US" sz="1600" dirty="0">
                <a:hlinkClick r:id="rId5"/>
              </a:rPr>
              <a:t>Enable new Teams in your organization</a:t>
            </a:r>
            <a:r>
              <a:rPr lang="en-US" sz="1600" dirty="0"/>
              <a:t>: Upgrade to new Teams now!</a:t>
            </a:r>
          </a:p>
          <a:p>
            <a:pPr>
              <a:spcBef>
                <a:spcPts val="0"/>
              </a:spcBef>
              <a:spcAft>
                <a:spcPts val="1200"/>
              </a:spcAft>
              <a:tabLst>
                <a:tab pos="1828800" algn="l"/>
              </a:tabLst>
              <a:defRPr/>
            </a:pPr>
            <a:r>
              <a:rPr lang="en-US" sz="1600" dirty="0">
                <a:hlinkClick r:id="rId6"/>
              </a:rPr>
              <a:t>Microsoft Teams technical documentation</a:t>
            </a:r>
            <a:r>
              <a:rPr lang="en-US" sz="1600" dirty="0"/>
              <a:t>: find a more detailed release schedule, step-by-step instructions on how to enable the new Teams, and a known issues list</a:t>
            </a:r>
          </a:p>
          <a:p>
            <a:pPr>
              <a:spcBef>
                <a:spcPts val="0"/>
              </a:spcBef>
              <a:spcAft>
                <a:spcPts val="1200"/>
              </a:spcAft>
              <a:tabLst>
                <a:tab pos="1828800" algn="l"/>
              </a:tabLst>
              <a:defRPr/>
            </a:pPr>
            <a:r>
              <a:rPr lang="en-US" sz="1600" dirty="0">
                <a:hlinkClick r:id="rId7"/>
              </a:rPr>
              <a:t>End-user guidance</a:t>
            </a:r>
            <a:r>
              <a:rPr lang="en-US" sz="1600" dirty="0"/>
              <a:t>: Learn on how to start using new Teams today</a:t>
            </a:r>
          </a:p>
          <a:p>
            <a:pPr>
              <a:spcBef>
                <a:spcPts val="0"/>
              </a:spcBef>
              <a:spcAft>
                <a:spcPts val="1200"/>
              </a:spcAft>
              <a:tabLst>
                <a:tab pos="1828800" algn="l"/>
              </a:tabLst>
              <a:defRPr/>
            </a:pPr>
            <a:r>
              <a:rPr lang="en-US" sz="1600" dirty="0">
                <a:hlinkClick r:id="rId8"/>
              </a:rPr>
              <a:t>Microsoft Tech Community Forum</a:t>
            </a:r>
            <a:r>
              <a:rPr lang="en-US" sz="1600" dirty="0"/>
              <a:t>: Share your experience with other customers in the community</a:t>
            </a:r>
          </a:p>
          <a:p>
            <a:pPr>
              <a:spcBef>
                <a:spcPts val="0"/>
              </a:spcBef>
              <a:spcAft>
                <a:spcPts val="1200"/>
              </a:spcAft>
              <a:tabLst>
                <a:tab pos="1828800" algn="l"/>
              </a:tabLst>
              <a:defRPr/>
            </a:pPr>
            <a:r>
              <a:rPr lang="en-US" sz="1600" dirty="0">
                <a:hlinkClick r:id="rId9"/>
              </a:rPr>
              <a:t>Microsoft Teams Feedback portal</a:t>
            </a:r>
            <a:r>
              <a:rPr lang="en-US" sz="1600" dirty="0"/>
              <a:t>: Send suggestions to improve the new Teams experience</a:t>
            </a:r>
          </a:p>
        </p:txBody>
      </p:sp>
      <p:sp>
        <p:nvSpPr>
          <p:cNvPr id="3" name="TextBox 2">
            <a:extLst>
              <a:ext uri="{FF2B5EF4-FFF2-40B4-BE49-F238E27FC236}">
                <a16:creationId xmlns:a16="http://schemas.microsoft.com/office/drawing/2014/main" id="{4ECB0EA2-84D7-695C-D611-060719C143ED}"/>
              </a:ext>
            </a:extLst>
          </p:cNvPr>
          <p:cNvSpPr txBox="1"/>
          <p:nvPr/>
        </p:nvSpPr>
        <p:spPr>
          <a:xfrm>
            <a:off x="7580378" y="6483553"/>
            <a:ext cx="4023360" cy="123111"/>
          </a:xfrm>
          <a:prstGeom prst="rect">
            <a:avLst/>
          </a:prstGeom>
          <a:noFill/>
        </p:spPr>
        <p:txBody>
          <a:bodyPr wrap="square" lIns="0" tIns="0" rIns="0" bIns="0" rtlCol="0" anchor="b">
            <a:spAutoFit/>
          </a:bodyPr>
          <a:lstStyle/>
          <a:p>
            <a:pPr marR="0" lvl="0" algn="r" defTabSz="914367" rtl="0" eaLnBrk="1" fontAlgn="auto" latinLnBrk="0" hangingPunct="1">
              <a:lnSpc>
                <a:spcPct val="100000"/>
              </a:lnSpc>
              <a:spcBef>
                <a:spcPts val="0"/>
              </a:spcBef>
              <a:spcAft>
                <a:spcPts val="0"/>
              </a:spcAft>
              <a:buClrTx/>
              <a:buSzTx/>
              <a:tabLst/>
              <a:defRPr/>
            </a:pPr>
            <a:r>
              <a:rPr lang="en-US" sz="800" dirty="0">
                <a:latin typeface="Segoe UI"/>
              </a:rPr>
              <a:t>14  |  Introducing the new Microsoft Teams</a:t>
            </a:r>
          </a:p>
        </p:txBody>
      </p:sp>
    </p:spTree>
    <p:extLst>
      <p:ext uri="{BB962C8B-B14F-4D97-AF65-F5344CB8AC3E}">
        <p14:creationId xmlns:p14="http://schemas.microsoft.com/office/powerpoint/2010/main" val="54038702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1161D6D-6176-05C4-80B0-12F50D52F3B2}"/>
              </a:ext>
            </a:extLst>
          </p:cNvPr>
          <p:cNvSpPr txBox="1">
            <a:spLocks noGrp="1"/>
          </p:cNvSpPr>
          <p:nvPr>
            <p:ph type="title" idx="4294967295"/>
          </p:nvPr>
        </p:nvSpPr>
        <p:spPr>
          <a:xfrm>
            <a:off x="586740" y="5890296"/>
            <a:ext cx="6676137"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a:t>
            </a:r>
            <a:r>
              <a:rPr kumimoji="0" lang="en-US" sz="800" b="0" i="0" u="none" strike="noStrike" kern="1200" cap="none" spc="0" normalizeH="0" baseline="0" noProof="0">
                <a:ln>
                  <a:noFill/>
                </a:ln>
                <a:solidFill>
                  <a:schemeClr val="tx1"/>
                </a:solidFill>
                <a:effectLst/>
                <a:uLnTx/>
                <a:uFillTx/>
                <a:latin typeface="+mn-lt"/>
                <a:ea typeface="+mn-ea"/>
                <a:cs typeface="+mn-cs"/>
              </a:rPr>
              <a:t>2023 Microsoft Corporation. All rights reserved. This document is provided “as-is”. Information and views expressed in this document, including URL and other Internet website references, may change without notice. You bear the risk of using it. This document does not provide you with any legal rights to any intellectual property in any Microsoft product. You may copy and use this document for your internal reference purposes.</a:t>
            </a:r>
          </a:p>
        </p:txBody>
      </p:sp>
      <p:pic>
        <p:nvPicPr>
          <p:cNvPr id="7" name="Picture 6" descr="Microsoft Teams Logo">
            <a:extLst>
              <a:ext uri="{FF2B5EF4-FFF2-40B4-BE49-F238E27FC236}">
                <a16:creationId xmlns:a16="http://schemas.microsoft.com/office/drawing/2014/main" id="{040DA01A-941C-E42D-B792-517ACE1295D5}"/>
              </a:ext>
            </a:extLst>
          </p:cNvPr>
          <p:cNvPicPr>
            <a:picLocks noChangeAspect="1"/>
          </p:cNvPicPr>
          <p:nvPr/>
        </p:nvPicPr>
        <p:blipFill>
          <a:blip r:embed="rId2"/>
          <a:stretch>
            <a:fillRect/>
          </a:stretch>
        </p:blipFill>
        <p:spPr>
          <a:xfrm>
            <a:off x="402668" y="396405"/>
            <a:ext cx="2011680" cy="655321"/>
          </a:xfrm>
          <a:prstGeom prst="rect">
            <a:avLst/>
          </a:prstGeom>
        </p:spPr>
      </p:pic>
    </p:spTree>
    <p:extLst>
      <p:ext uri="{BB962C8B-B14F-4D97-AF65-F5344CB8AC3E}">
        <p14:creationId xmlns:p14="http://schemas.microsoft.com/office/powerpoint/2010/main" val="324610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8258-7DA4-26F1-D95A-08059D7D2B87}"/>
              </a:ext>
            </a:extLst>
          </p:cNvPr>
          <p:cNvSpPr>
            <a:spLocks noGrp="1"/>
          </p:cNvSpPr>
          <p:nvPr>
            <p:ph type="title"/>
          </p:nvPr>
        </p:nvSpPr>
        <p:spPr>
          <a:xfrm>
            <a:off x="586738" y="590348"/>
            <a:ext cx="6719226" cy="49244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0"/>
              </a:spcBef>
            </a:pPr>
            <a:r>
              <a:rPr lang="en-US" sz="3200" b="1" dirty="0">
                <a:solidFill>
                  <a:schemeClr val="tx2"/>
                </a:solidFill>
                <a:cs typeface="Segoe UI Semilight" panose="020B0402040204020203" pitchFamily="34" charset="0"/>
              </a:rPr>
              <a:t>New Teams is now generally available</a:t>
            </a:r>
          </a:p>
        </p:txBody>
      </p:sp>
      <p:sp>
        <p:nvSpPr>
          <p:cNvPr id="3" name="TextBox 2">
            <a:extLst>
              <a:ext uri="{FF2B5EF4-FFF2-40B4-BE49-F238E27FC236}">
                <a16:creationId xmlns:a16="http://schemas.microsoft.com/office/drawing/2014/main" id="{77D70DA2-22A5-36DF-ACAC-2E553999C8E0}"/>
              </a:ext>
            </a:extLst>
          </p:cNvPr>
          <p:cNvSpPr txBox="1"/>
          <p:nvPr/>
        </p:nvSpPr>
        <p:spPr>
          <a:xfrm>
            <a:off x="577333" y="1214296"/>
            <a:ext cx="6528317" cy="498919"/>
          </a:xfrm>
          <a:prstGeom prst="rect">
            <a:avLst/>
          </a:prstGeom>
          <a:noFill/>
        </p:spPr>
        <p:txBody>
          <a:bodyPr wrap="square" lIns="0" tIns="0" rIns="0" bIns="0" rtlCol="0" anchor="t">
            <a:spAutoFit/>
          </a:bodyPr>
          <a:lstStyle/>
          <a:p>
            <a:pPr>
              <a:lnSpc>
                <a:spcPct val="105000"/>
              </a:lnSpc>
              <a:spcAft>
                <a:spcPts val="1200"/>
              </a:spcAft>
            </a:pPr>
            <a:r>
              <a:rPr lang="en-US" sz="1600">
                <a:solidFill>
                  <a:srgbClr val="000000"/>
                </a:solidFill>
                <a:cs typeface="Segoe UI Semilight"/>
              </a:rPr>
              <a:t>We have made notable progress since the launch of new Teams in public preview. New </a:t>
            </a:r>
            <a:r>
              <a:rPr lang="en-US" sz="1600" dirty="0">
                <a:solidFill>
                  <a:srgbClr val="000000"/>
                </a:solidFill>
                <a:cs typeface="Segoe UI Semilight"/>
              </a:rPr>
              <a:t>Teams </a:t>
            </a:r>
            <a:r>
              <a:rPr lang="en-US" sz="1600">
                <a:solidFill>
                  <a:srgbClr val="000000"/>
                </a:solidFill>
                <a:cs typeface="Segoe UI Semilight"/>
              </a:rPr>
              <a:t>now has full feature parity </a:t>
            </a:r>
            <a:r>
              <a:rPr lang="en-US" sz="1600" dirty="0">
                <a:solidFill>
                  <a:srgbClr val="000000"/>
                </a:solidFill>
                <a:cs typeface="Segoe UI Semilight"/>
              </a:rPr>
              <a:t>for </a:t>
            </a:r>
            <a:r>
              <a:rPr lang="en-US" sz="1600">
                <a:solidFill>
                  <a:srgbClr val="000000"/>
                </a:solidFill>
                <a:cs typeface="Segoe UI Semilight"/>
              </a:rPr>
              <a:t>almost all features.</a:t>
            </a:r>
            <a:endParaRPr lang="en-US" sz="1600" dirty="0">
              <a:solidFill>
                <a:srgbClr val="000000"/>
              </a:solidFill>
              <a:cs typeface="Segoe UI Semilight"/>
            </a:endParaRPr>
          </a:p>
        </p:txBody>
      </p:sp>
      <p:grpSp>
        <p:nvGrpSpPr>
          <p:cNvPr id="5" name="Group 4">
            <a:extLst>
              <a:ext uri="{FF2B5EF4-FFF2-40B4-BE49-F238E27FC236}">
                <a16:creationId xmlns:a16="http://schemas.microsoft.com/office/drawing/2014/main" id="{37F3CFFA-07D7-0F04-0247-A98CB51F1A32}"/>
              </a:ext>
              <a:ext uri="{C183D7F6-B498-43B3-948B-1728B52AA6E4}">
                <adec:decorative xmlns:adec="http://schemas.microsoft.com/office/drawing/2017/decorative" val="1"/>
              </a:ext>
            </a:extLst>
          </p:cNvPr>
          <p:cNvGrpSpPr/>
          <p:nvPr/>
        </p:nvGrpSpPr>
        <p:grpSpPr>
          <a:xfrm>
            <a:off x="586739" y="2022128"/>
            <a:ext cx="6240019" cy="45719"/>
            <a:chOff x="586739" y="2022128"/>
            <a:chExt cx="6240019" cy="45719"/>
          </a:xfrm>
        </p:grpSpPr>
        <p:cxnSp>
          <p:nvCxnSpPr>
            <p:cNvPr id="13" name="Straight Connector 12">
              <a:extLst>
                <a:ext uri="{FF2B5EF4-FFF2-40B4-BE49-F238E27FC236}">
                  <a16:creationId xmlns:a16="http://schemas.microsoft.com/office/drawing/2014/main" id="{A2B45730-616E-5C49-09A5-6EAA94F20BCD}"/>
                </a:ext>
                <a:ext uri="{C183D7F6-B498-43B3-948B-1728B52AA6E4}">
                  <adec:decorative xmlns:adec="http://schemas.microsoft.com/office/drawing/2017/decorative" val="1"/>
                </a:ext>
              </a:extLst>
            </p:cNvPr>
            <p:cNvCxnSpPr>
              <a:cxnSpLocks/>
            </p:cNvCxnSpPr>
            <p:nvPr/>
          </p:nvCxnSpPr>
          <p:spPr>
            <a:xfrm>
              <a:off x="586739" y="2045986"/>
              <a:ext cx="6240019" cy="0"/>
            </a:xfrm>
            <a:prstGeom prst="line">
              <a:avLst/>
            </a:prstGeom>
            <a:noFill/>
            <a:ln w="6350" cap="flat" cmpd="sng" algn="ctr">
              <a:solidFill>
                <a:srgbClr val="727372"/>
              </a:solidFill>
              <a:prstDash val="solid"/>
              <a:headEnd type="none" w="lg" len="med"/>
              <a:tailEnd type="none" w="sm" len="sm"/>
            </a:ln>
            <a:effectLst/>
          </p:spPr>
        </p:cxnSp>
        <p:sp>
          <p:nvSpPr>
            <p:cNvPr id="18" name="Rectangle: Rounded Corners 17">
              <a:extLst>
                <a:ext uri="{FF2B5EF4-FFF2-40B4-BE49-F238E27FC236}">
                  <a16:creationId xmlns:a16="http://schemas.microsoft.com/office/drawing/2014/main" id="{C5FF596E-94A1-E13A-C1AE-FAEA7F89CD89}"/>
                </a:ext>
                <a:ext uri="{C183D7F6-B498-43B3-948B-1728B52AA6E4}">
                  <adec:decorative xmlns:adec="http://schemas.microsoft.com/office/drawing/2017/decorative" val="1"/>
                </a:ext>
              </a:extLst>
            </p:cNvPr>
            <p:cNvSpPr/>
            <p:nvPr/>
          </p:nvSpPr>
          <p:spPr bwMode="auto">
            <a:xfrm rot="16200000" flipH="1">
              <a:off x="1112520" y="1496348"/>
              <a:ext cx="45719" cy="1097280"/>
            </a:xfrm>
            <a:prstGeom prst="roundRect">
              <a:avLst>
                <a:gd name="adj" fmla="val 50000"/>
              </a:avLst>
            </a:prstGeom>
            <a:solidFill>
              <a:srgbClr val="34258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4" name="TextBox 13">
            <a:extLst>
              <a:ext uri="{FF2B5EF4-FFF2-40B4-BE49-F238E27FC236}">
                <a16:creationId xmlns:a16="http://schemas.microsoft.com/office/drawing/2014/main" id="{E8A6317A-32D9-69EC-371B-F8B955BEAA6C}"/>
              </a:ext>
            </a:extLst>
          </p:cNvPr>
          <p:cNvSpPr txBox="1"/>
          <p:nvPr/>
        </p:nvSpPr>
        <p:spPr>
          <a:xfrm>
            <a:off x="577333" y="2290437"/>
            <a:ext cx="3324451" cy="4249708"/>
          </a:xfrm>
          <a:prstGeom prst="rect">
            <a:avLst/>
          </a:prstGeom>
          <a:noFill/>
        </p:spPr>
        <p:txBody>
          <a:bodyPr wrap="square" lIns="0" tIns="0" rIns="0" bIns="0" rtlCol="0" anchor="t">
            <a:spAutoFit/>
          </a:bodyPr>
          <a:lstStyle/>
          <a:p>
            <a:pPr>
              <a:lnSpc>
                <a:spcPct val="105000"/>
              </a:lnSpc>
              <a:spcAft>
                <a:spcPts val="1200"/>
              </a:spcAft>
            </a:pPr>
            <a:r>
              <a:rPr lang="en-US" sz="2400" dirty="0">
                <a:solidFill>
                  <a:srgbClr val="34258E"/>
                </a:solidFill>
                <a:latin typeface="+mj-lt"/>
                <a:cs typeface="Segoe UI Semilight" panose="020B0402040204020203" pitchFamily="34" charset="0"/>
              </a:rPr>
              <a:t>Faster</a:t>
            </a:r>
            <a:br>
              <a:rPr lang="en-US" sz="1400" dirty="0">
                <a:solidFill>
                  <a:srgbClr val="000000"/>
                </a:solidFill>
                <a:cs typeface="Segoe UI Semilight" panose="020B0402040204020203" pitchFamily="34" charset="0"/>
              </a:rPr>
            </a:br>
            <a:r>
              <a:rPr lang="en-US" sz="1400" dirty="0">
                <a:solidFill>
                  <a:srgbClr val="34258E"/>
                </a:solidFill>
                <a:cs typeface="Segoe UI Semilight" panose="020B0402040204020203" pitchFamily="34" charset="0"/>
              </a:rPr>
              <a:t>The app will be up to twice as fast while consuming up to 50% fewer resources</a:t>
            </a:r>
            <a:endParaRPr lang="en-US" sz="1400" baseline="30000" dirty="0">
              <a:solidFill>
                <a:srgbClr val="34258E"/>
              </a:solidFill>
              <a:cs typeface="Segoe UI Semilight" panose="020B0402040204020203" pitchFamily="34" charset="0"/>
            </a:endParaRPr>
          </a:p>
          <a:p>
            <a:pPr>
              <a:lnSpc>
                <a:spcPct val="105000"/>
              </a:lnSpc>
              <a:spcAft>
                <a:spcPts val="1200"/>
              </a:spcAft>
            </a:pPr>
            <a:r>
              <a:rPr lang="en-US" sz="2400" dirty="0">
                <a:solidFill>
                  <a:srgbClr val="34258E"/>
                </a:solidFill>
                <a:latin typeface="+mj-lt"/>
                <a:cs typeface="Segoe UI Semilight"/>
              </a:rPr>
              <a:t>Simpler</a:t>
            </a:r>
            <a:br>
              <a:rPr lang="en-US" sz="1400" dirty="0">
                <a:cs typeface="Segoe UI Semilight" panose="020B0402040204020203" pitchFamily="34" charset="0"/>
              </a:rPr>
            </a:br>
            <a:r>
              <a:rPr lang="en-US" sz="1400" dirty="0">
                <a:solidFill>
                  <a:srgbClr val="34258E"/>
                </a:solidFill>
                <a:cs typeface="Segoe UI Semilight"/>
              </a:rPr>
              <a:t>A more polished, responsive UX that’s easier to navigate and get more done</a:t>
            </a:r>
          </a:p>
          <a:p>
            <a:pPr>
              <a:lnSpc>
                <a:spcPct val="105000"/>
              </a:lnSpc>
              <a:spcAft>
                <a:spcPts val="1200"/>
              </a:spcAft>
            </a:pPr>
            <a:r>
              <a:rPr lang="en-US" sz="2400" dirty="0">
                <a:solidFill>
                  <a:srgbClr val="34258E"/>
                </a:solidFill>
                <a:latin typeface="+mj-lt"/>
                <a:cs typeface="Segoe UI Semilight"/>
              </a:rPr>
              <a:t>Smarter</a:t>
            </a:r>
            <a:br>
              <a:rPr lang="en-US" sz="1400" dirty="0">
                <a:solidFill>
                  <a:srgbClr val="34258E"/>
                </a:solidFill>
                <a:cs typeface="Segoe UI Semilight" panose="020B0402040204020203" pitchFamily="34" charset="0"/>
              </a:rPr>
            </a:br>
            <a:r>
              <a:rPr lang="en-US" sz="1400" dirty="0">
                <a:solidFill>
                  <a:srgbClr val="34258E"/>
                </a:solidFill>
                <a:ea typeface="+mn-lt"/>
                <a:cs typeface="+mn-lt"/>
              </a:rPr>
              <a:t>The foundation for next-generation AI experiences to help you work smarter and level up your productivity</a:t>
            </a:r>
          </a:p>
          <a:p>
            <a:pPr>
              <a:lnSpc>
                <a:spcPct val="105000"/>
              </a:lnSpc>
              <a:spcAft>
                <a:spcPts val="1200"/>
              </a:spcAft>
            </a:pPr>
            <a:r>
              <a:rPr lang="en-US" sz="2400" dirty="0">
                <a:solidFill>
                  <a:srgbClr val="34258E"/>
                </a:solidFill>
                <a:latin typeface="+mj-lt"/>
                <a:cs typeface="Segoe UI Semilight" panose="020B0402040204020203" pitchFamily="34" charset="0"/>
              </a:rPr>
              <a:t>More flexible</a:t>
            </a:r>
            <a:br>
              <a:rPr lang="en-US" sz="1400" dirty="0">
                <a:solidFill>
                  <a:srgbClr val="34258E"/>
                </a:solidFill>
                <a:cs typeface="Segoe UI Semilight" panose="020B0402040204020203" pitchFamily="34" charset="0"/>
              </a:rPr>
            </a:br>
            <a:r>
              <a:rPr lang="en-US" sz="1400" dirty="0">
                <a:solidFill>
                  <a:srgbClr val="34258E"/>
                </a:solidFill>
                <a:cs typeface="Segoe UI Semilight" panose="020B0402040204020203" pitchFamily="34" charset="0"/>
              </a:rPr>
              <a:t>Innovations that streamline multiple tenants or accounts and enable seamless cross-tenant communication </a:t>
            </a:r>
          </a:p>
        </p:txBody>
      </p:sp>
      <p:sp>
        <p:nvSpPr>
          <p:cNvPr id="9" name="Rectangle 8">
            <a:extLst>
              <a:ext uri="{FF2B5EF4-FFF2-40B4-BE49-F238E27FC236}">
                <a16:creationId xmlns:a16="http://schemas.microsoft.com/office/drawing/2014/main" id="{C4A43313-57F8-40BA-6121-1F0A202674B2}"/>
              </a:ext>
            </a:extLst>
          </p:cNvPr>
          <p:cNvSpPr/>
          <p:nvPr/>
        </p:nvSpPr>
        <p:spPr bwMode="auto">
          <a:xfrm>
            <a:off x="4324625" y="2367853"/>
            <a:ext cx="2502133" cy="32026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338328" rIns="274320" bIns="0" rtlCol="0" anchor="t"/>
          <a:lstStyle/>
          <a:p>
            <a:r>
              <a:rPr lang="en-US" sz="1600" dirty="0">
                <a:solidFill>
                  <a:schemeClr val="tx1"/>
                </a:solidFill>
              </a:rPr>
              <a:t>This e-book is meant </a:t>
            </a:r>
            <a:br>
              <a:rPr lang="en-US" sz="1600" dirty="0">
                <a:solidFill>
                  <a:schemeClr val="tx1"/>
                </a:solidFill>
              </a:rPr>
            </a:br>
            <a:r>
              <a:rPr lang="en-US" sz="1600" dirty="0">
                <a:solidFill>
                  <a:schemeClr val="tx1"/>
                </a:solidFill>
              </a:rPr>
              <a:t>to help </a:t>
            </a:r>
            <a:r>
              <a:rPr lang="en-US" sz="1600" dirty="0">
                <a:solidFill>
                  <a:srgbClr val="34258E"/>
                </a:solidFill>
                <a:latin typeface="+mj-lt"/>
              </a:rPr>
              <a:t>Champions, trainers, IT pros, tenant admins, and the Help Desk</a:t>
            </a:r>
            <a:r>
              <a:rPr lang="en-US" sz="1600" dirty="0">
                <a:solidFill>
                  <a:schemeClr val="tx1"/>
                </a:solidFill>
              </a:rPr>
              <a:t> get started with the new Teams and support their end users.</a:t>
            </a:r>
          </a:p>
        </p:txBody>
      </p:sp>
      <p:pic>
        <p:nvPicPr>
          <p:cNvPr id="37" name="Graphic 36" descr="Icon of a star">
            <a:extLst>
              <a:ext uri="{FF2B5EF4-FFF2-40B4-BE49-F238E27FC236}">
                <a16:creationId xmlns:a16="http://schemas.microsoft.com/office/drawing/2014/main" id="{AF5D9630-AD54-DB00-C050-C7360F79AA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1836" y="4946308"/>
            <a:ext cx="295989" cy="295989"/>
          </a:xfrm>
          <a:prstGeom prst="rect">
            <a:avLst/>
          </a:prstGeom>
        </p:spPr>
      </p:pic>
      <p:pic>
        <p:nvPicPr>
          <p:cNvPr id="41" name="Graphic 40" descr="Icon of a person behind a podium">
            <a:extLst>
              <a:ext uri="{FF2B5EF4-FFF2-40B4-BE49-F238E27FC236}">
                <a16:creationId xmlns:a16="http://schemas.microsoft.com/office/drawing/2014/main" id="{EEA043AA-744E-7BF6-7470-C543D5EABA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75046" y="4946308"/>
            <a:ext cx="295989" cy="295989"/>
          </a:xfrm>
          <a:prstGeom prst="rect">
            <a:avLst/>
          </a:prstGeom>
        </p:spPr>
      </p:pic>
      <p:pic>
        <p:nvPicPr>
          <p:cNvPr id="35" name="Graphic 34" descr="Icon of a computer monitor">
            <a:extLst>
              <a:ext uri="{FF2B5EF4-FFF2-40B4-BE49-F238E27FC236}">
                <a16:creationId xmlns:a16="http://schemas.microsoft.com/office/drawing/2014/main" id="{84526E43-D2A8-B4D4-E4D7-EA94BC5A9F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86928" y="4946308"/>
            <a:ext cx="295989" cy="295989"/>
          </a:xfrm>
          <a:prstGeom prst="rect">
            <a:avLst/>
          </a:prstGeom>
        </p:spPr>
      </p:pic>
      <p:pic>
        <p:nvPicPr>
          <p:cNvPr id="33" name="Graphic 32" descr="Icon of a map drive">
            <a:extLst>
              <a:ext uri="{FF2B5EF4-FFF2-40B4-BE49-F238E27FC236}">
                <a16:creationId xmlns:a16="http://schemas.microsoft.com/office/drawing/2014/main" id="{AA621B95-F84A-AB75-6086-0C6808C48D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37837" y="4946308"/>
            <a:ext cx="295989" cy="295989"/>
          </a:xfrm>
          <a:prstGeom prst="rect">
            <a:avLst/>
          </a:prstGeom>
        </p:spPr>
      </p:pic>
      <p:pic>
        <p:nvPicPr>
          <p:cNvPr id="39" name="Graphic 38" descr="Icon of a headset with a microphone">
            <a:extLst>
              <a:ext uri="{FF2B5EF4-FFF2-40B4-BE49-F238E27FC236}">
                <a16:creationId xmlns:a16="http://schemas.microsoft.com/office/drawing/2014/main" id="{E0072DB7-34DF-69F4-DAC1-5A0DEE4116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36709" y="4946308"/>
            <a:ext cx="295989" cy="295989"/>
          </a:xfrm>
          <a:prstGeom prst="rect">
            <a:avLst/>
          </a:prstGeom>
        </p:spPr>
      </p:pic>
      <p:pic>
        <p:nvPicPr>
          <p:cNvPr id="4" name="Picture 3" descr="Camera view of a woman smiling and covering her mouth with both hands while in an office setting">
            <a:extLst>
              <a:ext uri="{FF2B5EF4-FFF2-40B4-BE49-F238E27FC236}">
                <a16:creationId xmlns:a16="http://schemas.microsoft.com/office/drawing/2014/main" id="{5D4E2F76-9229-BDA3-BF99-00FC562141E6}"/>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7397498" y="590348"/>
            <a:ext cx="4206240" cy="5672648"/>
          </a:xfrm>
          <a:prstGeom prst="rect">
            <a:avLst/>
          </a:prstGeom>
        </p:spPr>
      </p:pic>
      <p:sp>
        <p:nvSpPr>
          <p:cNvPr id="8" name="TextBox 7">
            <a:extLst>
              <a:ext uri="{FF2B5EF4-FFF2-40B4-BE49-F238E27FC236}">
                <a16:creationId xmlns:a16="http://schemas.microsoft.com/office/drawing/2014/main" id="{A7846831-6923-BD95-E837-8072E05EBD52}"/>
              </a:ext>
            </a:extLst>
          </p:cNvPr>
          <p:cNvSpPr txBox="1"/>
          <p:nvPr/>
        </p:nvSpPr>
        <p:spPr>
          <a:xfrm>
            <a:off x="7580378" y="6483553"/>
            <a:ext cx="4023360" cy="123111"/>
          </a:xfrm>
          <a:prstGeom prst="rect">
            <a:avLst/>
          </a:prstGeom>
          <a:noFill/>
        </p:spPr>
        <p:txBody>
          <a:bodyPr wrap="square" lIns="0" tIns="0" rIns="0" bIns="0" rtlCol="0" anchor="b">
            <a:spAutoFit/>
          </a:bodyPr>
          <a:lstStyle/>
          <a:p>
            <a:pPr marR="0" lvl="0" algn="r" defTabSz="914367" rtl="0" eaLnBrk="1" fontAlgn="auto" latinLnBrk="0" hangingPunct="1">
              <a:lnSpc>
                <a:spcPct val="100000"/>
              </a:lnSpc>
              <a:spcBef>
                <a:spcPts val="0"/>
              </a:spcBef>
              <a:spcAft>
                <a:spcPts val="0"/>
              </a:spcAft>
              <a:buClrTx/>
              <a:buSzTx/>
              <a:tabLst/>
              <a:defRPr/>
            </a:pPr>
            <a:r>
              <a:rPr lang="en-US" sz="800">
                <a:latin typeface="Segoe UI"/>
              </a:rPr>
              <a:t>02  |  Introducing the new Microsoft Teams</a:t>
            </a:r>
          </a:p>
        </p:txBody>
      </p:sp>
    </p:spTree>
    <p:extLst>
      <p:ext uri="{BB962C8B-B14F-4D97-AF65-F5344CB8AC3E}">
        <p14:creationId xmlns:p14="http://schemas.microsoft.com/office/powerpoint/2010/main" val="225637349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D17C72C-40A7-1DDF-7B7B-00922CC93864}"/>
              </a:ext>
            </a:extLst>
          </p:cNvPr>
          <p:cNvSpPr>
            <a:spLocks noGrp="1"/>
          </p:cNvSpPr>
          <p:nvPr>
            <p:ph type="title" idx="4294967295"/>
          </p:nvPr>
        </p:nvSpPr>
        <p:spPr>
          <a:xfrm>
            <a:off x="586739" y="541963"/>
            <a:ext cx="5484262"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3175">
                  <a:noFill/>
                </a:ln>
                <a:solidFill>
                  <a:schemeClr val="tx2"/>
                </a:solidFill>
                <a:effectLst/>
                <a:uLnTx/>
                <a:uFillTx/>
                <a:latin typeface="+mj-lt"/>
                <a:ea typeface="+mn-ea"/>
                <a:cs typeface="Segoe UI Semilight" panose="020B0402040204020203" pitchFamily="34" charset="0"/>
              </a:rPr>
              <a:t>Switch to new Teams by flipping the toggle, it’s easy!</a:t>
            </a:r>
          </a:p>
        </p:txBody>
      </p:sp>
      <p:sp>
        <p:nvSpPr>
          <p:cNvPr id="17" name="TextBox 16">
            <a:extLst>
              <a:ext uri="{FF2B5EF4-FFF2-40B4-BE49-F238E27FC236}">
                <a16:creationId xmlns:a16="http://schemas.microsoft.com/office/drawing/2014/main" id="{CFBCAE42-0CDA-E8C7-991D-1159BCF56035}"/>
              </a:ext>
            </a:extLst>
          </p:cNvPr>
          <p:cNvSpPr txBox="1"/>
          <p:nvPr/>
        </p:nvSpPr>
        <p:spPr>
          <a:xfrm>
            <a:off x="584600" y="1883915"/>
            <a:ext cx="5287470" cy="1274516"/>
          </a:xfrm>
          <a:prstGeom prst="rect">
            <a:avLst/>
          </a:prstGeom>
          <a:noFill/>
        </p:spPr>
        <p:txBody>
          <a:bodyPr wrap="square" lIns="0" tIns="0" rIns="0" bIns="0" rtlCol="0">
            <a:spAutoFit/>
          </a:bodyPr>
          <a:lstStyle/>
          <a:p>
            <a:pPr>
              <a:lnSpc>
                <a:spcPct val="105000"/>
              </a:lnSpc>
            </a:pPr>
            <a:r>
              <a:rPr lang="en-US" sz="1600" dirty="0">
                <a:solidFill>
                  <a:srgbClr val="34258E"/>
                </a:solidFill>
                <a:latin typeface="+mj-lt"/>
                <a:cs typeface="Segoe UI Semilight" panose="020B0402040204020203" pitchFamily="34" charset="0"/>
              </a:rPr>
              <a:t>Upgrading to new Teams is quick and seamless – no migration is required</a:t>
            </a:r>
            <a:r>
              <a:rPr lang="en-US" sz="1600" dirty="0">
                <a:solidFill>
                  <a:srgbClr val="000000"/>
                </a:solidFill>
                <a:cs typeface="Segoe UI Semilight" panose="020B0402040204020203" pitchFamily="34" charset="0"/>
              </a:rPr>
              <a:t>! Classic Teams users will be automatically upgraded to new Teams in the coming months. To get started with new Teams today, users can </a:t>
            </a:r>
            <a:r>
              <a:rPr lang="en-US" sz="1600" dirty="0">
                <a:solidFill>
                  <a:srgbClr val="34258E"/>
                </a:solidFill>
                <a:latin typeface="+mj-lt"/>
                <a:cs typeface="Segoe UI Semilight" panose="020B0402040204020203" pitchFamily="34" charset="0"/>
              </a:rPr>
              <a:t>simply flip the toggle</a:t>
            </a:r>
            <a:r>
              <a:rPr lang="en-US" sz="1600" dirty="0">
                <a:solidFill>
                  <a:srgbClr val="000000"/>
                </a:solidFill>
                <a:cs typeface="Segoe UI Semilight" panose="020B0402040204020203" pitchFamily="34" charset="0"/>
              </a:rPr>
              <a:t> in the classic Teams app. </a:t>
            </a:r>
          </a:p>
        </p:txBody>
      </p:sp>
      <p:grpSp>
        <p:nvGrpSpPr>
          <p:cNvPr id="23" name="Group 22">
            <a:extLst>
              <a:ext uri="{FF2B5EF4-FFF2-40B4-BE49-F238E27FC236}">
                <a16:creationId xmlns:a16="http://schemas.microsoft.com/office/drawing/2014/main" id="{72723D41-921D-B08B-1384-40ACD7EC6BAA}"/>
              </a:ext>
              <a:ext uri="{C183D7F6-B498-43B3-948B-1728B52AA6E4}">
                <adec:decorative xmlns:adec="http://schemas.microsoft.com/office/drawing/2017/decorative" val="1"/>
              </a:ext>
            </a:extLst>
          </p:cNvPr>
          <p:cNvGrpSpPr/>
          <p:nvPr/>
        </p:nvGrpSpPr>
        <p:grpSpPr>
          <a:xfrm>
            <a:off x="586739" y="3456544"/>
            <a:ext cx="5287471" cy="45719"/>
            <a:chOff x="586739" y="3989189"/>
            <a:chExt cx="5287471" cy="45719"/>
          </a:xfrm>
        </p:grpSpPr>
        <p:cxnSp>
          <p:nvCxnSpPr>
            <p:cNvPr id="24" name="Straight Connector 23">
              <a:extLst>
                <a:ext uri="{FF2B5EF4-FFF2-40B4-BE49-F238E27FC236}">
                  <a16:creationId xmlns:a16="http://schemas.microsoft.com/office/drawing/2014/main" id="{A2CC185F-68AF-AC45-E423-1BC435DA520F}"/>
                </a:ext>
              </a:extLst>
            </p:cNvPr>
            <p:cNvCxnSpPr>
              <a:cxnSpLocks/>
            </p:cNvCxnSpPr>
            <p:nvPr/>
          </p:nvCxnSpPr>
          <p:spPr>
            <a:xfrm>
              <a:off x="586739" y="4010373"/>
              <a:ext cx="5287471" cy="0"/>
            </a:xfrm>
            <a:prstGeom prst="line">
              <a:avLst/>
            </a:prstGeom>
            <a:noFill/>
            <a:ln w="6350" cap="flat" cmpd="sng" algn="ctr">
              <a:solidFill>
                <a:srgbClr val="727372"/>
              </a:solidFill>
              <a:prstDash val="solid"/>
              <a:headEnd type="none" w="lg" len="med"/>
              <a:tailEnd type="none" w="sm" len="sm"/>
            </a:ln>
            <a:effectLst/>
          </p:spPr>
        </p:cxnSp>
        <p:sp>
          <p:nvSpPr>
            <p:cNvPr id="25" name="Rectangle: Rounded Corners 24">
              <a:extLst>
                <a:ext uri="{FF2B5EF4-FFF2-40B4-BE49-F238E27FC236}">
                  <a16:creationId xmlns:a16="http://schemas.microsoft.com/office/drawing/2014/main" id="{A0769C1B-2A0B-2723-C740-20A7B8B4E759}"/>
                </a:ext>
              </a:extLst>
            </p:cNvPr>
            <p:cNvSpPr/>
            <p:nvPr/>
          </p:nvSpPr>
          <p:spPr bwMode="auto">
            <a:xfrm rot="16200000" flipH="1">
              <a:off x="1112520" y="3463409"/>
              <a:ext cx="45719" cy="1097280"/>
            </a:xfrm>
            <a:prstGeom prst="roundRect">
              <a:avLst>
                <a:gd name="adj" fmla="val 50000"/>
              </a:avLst>
            </a:prstGeom>
            <a:solidFill>
              <a:srgbClr val="34258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1" name="Rectangle 20">
            <a:extLst>
              <a:ext uri="{FF2B5EF4-FFF2-40B4-BE49-F238E27FC236}">
                <a16:creationId xmlns:a16="http://schemas.microsoft.com/office/drawing/2014/main" id="{BB753B87-AB63-FEA9-0F0F-62865E210F21}"/>
              </a:ext>
              <a:ext uri="{C183D7F6-B498-43B3-948B-1728B52AA6E4}">
                <adec:decorative xmlns:adec="http://schemas.microsoft.com/office/drawing/2017/decorative" val="1"/>
              </a:ext>
            </a:extLst>
          </p:cNvPr>
          <p:cNvSpPr/>
          <p:nvPr/>
        </p:nvSpPr>
        <p:spPr>
          <a:xfrm>
            <a:off x="586739" y="3774895"/>
            <a:ext cx="5287471" cy="19860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A1797A6-D131-DB80-9BF3-14FBB02F7806}"/>
              </a:ext>
            </a:extLst>
          </p:cNvPr>
          <p:cNvSpPr txBox="1"/>
          <p:nvPr/>
        </p:nvSpPr>
        <p:spPr>
          <a:xfrm>
            <a:off x="719886" y="3858700"/>
            <a:ext cx="5021176" cy="1633717"/>
          </a:xfrm>
          <a:prstGeom prst="rect">
            <a:avLst/>
          </a:prstGeom>
          <a:noFill/>
        </p:spPr>
        <p:txBody>
          <a:bodyPr wrap="square" lIns="0" tIns="0" rIns="0" bIns="0" rtlCol="0">
            <a:spAutoFit/>
          </a:bodyPr>
          <a:lstStyle/>
          <a:p>
            <a:pPr>
              <a:lnSpc>
                <a:spcPct val="105000"/>
              </a:lnSpc>
              <a:spcAft>
                <a:spcPts val="600"/>
              </a:spcAft>
              <a:buClr>
                <a:srgbClr val="225B62"/>
              </a:buClr>
            </a:pPr>
            <a:r>
              <a:rPr lang="en-US" sz="1600" dirty="0">
                <a:solidFill>
                  <a:schemeClr val="bg1"/>
                </a:solidFill>
                <a:latin typeface="+mj-lt"/>
                <a:cs typeface="Segoe UI" panose="020B0502040204020203" pitchFamily="34" charset="0"/>
              </a:rPr>
              <a:t>For admins:</a:t>
            </a:r>
          </a:p>
          <a:p>
            <a:pPr>
              <a:lnSpc>
                <a:spcPct val="105000"/>
              </a:lnSpc>
              <a:spcAft>
                <a:spcPts val="600"/>
              </a:spcAft>
              <a:buClr>
                <a:srgbClr val="FFFFFF"/>
              </a:buClr>
            </a:pPr>
            <a:r>
              <a:rPr lang="en-US" sz="1200" dirty="0">
                <a:solidFill>
                  <a:schemeClr val="bg1"/>
                </a:solidFill>
                <a:cs typeface="Segoe UI" panose="020B0502040204020203" pitchFamily="34" charset="0"/>
              </a:rPr>
              <a:t>Learn about the new Teams release schedule for your organization:</a:t>
            </a:r>
          </a:p>
          <a:p>
            <a:pPr marL="384048" indent="-137160">
              <a:lnSpc>
                <a:spcPct val="105000"/>
              </a:lnSpc>
              <a:spcAft>
                <a:spcPts val="600"/>
              </a:spcAft>
              <a:buClr>
                <a:srgbClr val="FFFFFF"/>
              </a:buClr>
              <a:buFont typeface="Arial" panose="020B0604020202020204" pitchFamily="34" charset="0"/>
              <a:buChar char="•"/>
            </a:pPr>
            <a:r>
              <a:rPr lang="en-US" sz="1000" dirty="0">
                <a:solidFill>
                  <a:schemeClr val="bg1"/>
                </a:solidFill>
                <a:latin typeface="+mj-lt"/>
                <a:cs typeface="Segoe UI" panose="020B0502040204020203" pitchFamily="34" charset="0"/>
              </a:rPr>
              <a:t>General availability</a:t>
            </a:r>
            <a:r>
              <a:rPr lang="en-US" sz="1000" dirty="0">
                <a:solidFill>
                  <a:schemeClr val="bg1"/>
                </a:solidFill>
                <a:cs typeface="Segoe UI" panose="020B0502040204020203" pitchFamily="34" charset="0"/>
              </a:rPr>
              <a:t>: Windows and Mac, including education.</a:t>
            </a:r>
          </a:p>
          <a:p>
            <a:pPr marL="841231" lvl="1" indent="-137160">
              <a:lnSpc>
                <a:spcPct val="105000"/>
              </a:lnSpc>
              <a:spcAft>
                <a:spcPts val="600"/>
              </a:spcAft>
              <a:buClr>
                <a:srgbClr val="FFFFFF"/>
              </a:buClr>
              <a:buFont typeface="Arial" panose="020B0604020202020204" pitchFamily="34" charset="0"/>
              <a:buChar char="•"/>
            </a:pPr>
            <a:r>
              <a:rPr lang="en-US" sz="1000" dirty="0">
                <a:solidFill>
                  <a:schemeClr val="bg1"/>
                </a:solidFill>
                <a:cs typeface="Segoe UI" panose="020B0502040204020203" pitchFamily="34" charset="0"/>
              </a:rPr>
              <a:t>End users will start seeing the "Try the new Teams" toggle and new Teams will become the default app.</a:t>
            </a:r>
          </a:p>
          <a:p>
            <a:pPr marL="384048" indent="-137160">
              <a:lnSpc>
                <a:spcPct val="105000"/>
              </a:lnSpc>
              <a:spcAft>
                <a:spcPts val="600"/>
              </a:spcAft>
              <a:buClr>
                <a:srgbClr val="FFFFFF"/>
              </a:buClr>
              <a:buFont typeface="Arial" panose="020B0604020202020204" pitchFamily="34" charset="0"/>
              <a:buChar char="•"/>
            </a:pPr>
            <a:r>
              <a:rPr lang="en-US" sz="1000" dirty="0">
                <a:solidFill>
                  <a:schemeClr val="bg1"/>
                </a:solidFill>
                <a:latin typeface="+mj-lt"/>
                <a:cs typeface="Segoe UI" panose="020B0502040204020203" pitchFamily="34" charset="0"/>
              </a:rPr>
              <a:t>Public Preview</a:t>
            </a:r>
            <a:r>
              <a:rPr lang="en-US" sz="1000" dirty="0">
                <a:solidFill>
                  <a:schemeClr val="bg1"/>
                </a:solidFill>
                <a:cs typeface="Segoe UI" panose="020B0502040204020203" pitchFamily="34" charset="0"/>
              </a:rPr>
              <a:t>: VDI and government </a:t>
            </a:r>
            <a:r>
              <a:rPr lang="en-US" sz="1000">
                <a:solidFill>
                  <a:schemeClr val="bg1"/>
                </a:solidFill>
                <a:cs typeface="Segoe UI" panose="020B0502040204020203" pitchFamily="34" charset="0"/>
              </a:rPr>
              <a:t>cloud (GCC and GCC-High).</a:t>
            </a:r>
            <a:endParaRPr lang="en-US" sz="1000" dirty="0">
              <a:solidFill>
                <a:schemeClr val="bg1"/>
              </a:solidFill>
              <a:cs typeface="Segoe UI" panose="020B0502040204020203" pitchFamily="34" charset="0"/>
            </a:endParaRPr>
          </a:p>
          <a:p>
            <a:pPr marL="841231" lvl="1" indent="-137160">
              <a:lnSpc>
                <a:spcPct val="105000"/>
              </a:lnSpc>
              <a:spcAft>
                <a:spcPts val="600"/>
              </a:spcAft>
              <a:buClr>
                <a:srgbClr val="FFFFFF"/>
              </a:buClr>
              <a:buFont typeface="Arial" panose="020B0604020202020204" pitchFamily="34" charset="0"/>
              <a:buChar char="•"/>
            </a:pPr>
            <a:r>
              <a:rPr lang="en-US" sz="1000" dirty="0">
                <a:solidFill>
                  <a:schemeClr val="bg1"/>
                </a:solidFill>
                <a:cs typeface="Segoe UI" panose="020B0502040204020203" pitchFamily="34" charset="0"/>
              </a:rPr>
              <a:t>Educate users that the toggle is available now.</a:t>
            </a:r>
          </a:p>
        </p:txBody>
      </p:sp>
      <p:sp>
        <p:nvSpPr>
          <p:cNvPr id="18" name="Rectangle 17">
            <a:extLst>
              <a:ext uri="{FF2B5EF4-FFF2-40B4-BE49-F238E27FC236}">
                <a16:creationId xmlns:a16="http://schemas.microsoft.com/office/drawing/2014/main" id="{D1AEDA94-9991-D4B4-6ED2-C04FAE366EB5}"/>
              </a:ext>
              <a:ext uri="{C183D7F6-B498-43B3-948B-1728B52AA6E4}">
                <adec:decorative xmlns:adec="http://schemas.microsoft.com/office/drawing/2017/decorative" val="1"/>
              </a:ext>
            </a:extLst>
          </p:cNvPr>
          <p:cNvSpPr/>
          <p:nvPr/>
        </p:nvSpPr>
        <p:spPr>
          <a:xfrm>
            <a:off x="6121000" y="334474"/>
            <a:ext cx="5486400" cy="5835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shows the new Teams toggle in the upper-left corner of the Teams app being revealed">
            <a:extLst>
              <a:ext uri="{FF2B5EF4-FFF2-40B4-BE49-F238E27FC236}">
                <a16:creationId xmlns:a16="http://schemas.microsoft.com/office/drawing/2014/main" id="{A903C6F6-B0DE-E1D0-86F0-1AF56F464ED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26825" y="541963"/>
            <a:ext cx="5074750" cy="3751131"/>
          </a:xfrm>
          <a:prstGeom prst="rect">
            <a:avLst/>
          </a:prstGeom>
        </p:spPr>
      </p:pic>
      <p:sp>
        <p:nvSpPr>
          <p:cNvPr id="2" name="TextBox 1">
            <a:extLst>
              <a:ext uri="{FF2B5EF4-FFF2-40B4-BE49-F238E27FC236}">
                <a16:creationId xmlns:a16="http://schemas.microsoft.com/office/drawing/2014/main" id="{EF86721C-642F-CD8E-20EC-D963A9237886}"/>
              </a:ext>
            </a:extLst>
          </p:cNvPr>
          <p:cNvSpPr txBox="1"/>
          <p:nvPr/>
        </p:nvSpPr>
        <p:spPr>
          <a:xfrm>
            <a:off x="6345990" y="4602769"/>
            <a:ext cx="5074920" cy="1328249"/>
          </a:xfrm>
          <a:prstGeom prst="rect">
            <a:avLst/>
          </a:prstGeom>
          <a:noFill/>
        </p:spPr>
        <p:txBody>
          <a:bodyPr wrap="square" lIns="0" tIns="0" rIns="0" bIns="0" rtlCol="0">
            <a:spAutoFit/>
          </a:bodyPr>
          <a:lstStyle/>
          <a:p>
            <a:pPr>
              <a:lnSpc>
                <a:spcPct val="105000"/>
              </a:lnSpc>
              <a:spcAft>
                <a:spcPts val="600"/>
              </a:spcAft>
            </a:pPr>
            <a:r>
              <a:rPr lang="en-US" sz="1600" dirty="0">
                <a:solidFill>
                  <a:schemeClr val="tx2"/>
                </a:solidFill>
                <a:latin typeface="Segoe UI Semibold" panose="020B0702040204020203" pitchFamily="34" charset="0"/>
                <a:cs typeface="Segoe UI Semibold" panose="020B0702040204020203" pitchFamily="34" charset="0"/>
              </a:rPr>
              <a:t>Learn more</a:t>
            </a:r>
          </a:p>
          <a:p>
            <a:pPr marL="137160" indent="-137160">
              <a:lnSpc>
                <a:spcPct val="105000"/>
              </a:lnSpc>
              <a:spcAft>
                <a:spcPts val="600"/>
              </a:spcAft>
              <a:buClr>
                <a:schemeClr val="tx2"/>
              </a:buClr>
              <a:buFont typeface="Arial" panose="020B0604020202020204" pitchFamily="34" charset="0"/>
              <a:buChar char="•"/>
            </a:pPr>
            <a:r>
              <a:rPr lang="en-US" sz="1200">
                <a:latin typeface="Segoe UI" panose="020B0502040204020203" pitchFamily="34" charset="0"/>
                <a:cs typeface="Segoe UI" panose="020B0502040204020203" pitchFamily="34" charset="0"/>
                <a:hlinkClick r:id="rId3"/>
              </a:rPr>
              <a:t>Enable new Teams for your organization</a:t>
            </a:r>
            <a:endParaRPr lang="en-US" sz="1200">
              <a:latin typeface="Segoe UI" panose="020B0502040204020203" pitchFamily="34" charset="0"/>
              <a:cs typeface="Segoe UI" panose="020B0502040204020203" pitchFamily="34" charset="0"/>
            </a:endParaRPr>
          </a:p>
          <a:p>
            <a:pPr marL="137160" indent="-137160">
              <a:lnSpc>
                <a:spcPct val="105000"/>
              </a:lnSpc>
              <a:spcAft>
                <a:spcPts val="600"/>
              </a:spcAft>
              <a:buClr>
                <a:schemeClr val="tx2"/>
              </a:buClr>
              <a:buFont typeface="Arial" panose="020B0604020202020204" pitchFamily="34" charset="0"/>
              <a:buChar char="•"/>
            </a:pPr>
            <a:r>
              <a:rPr lang="en-US" sz="1200" dirty="0">
                <a:latin typeface="Segoe UI" panose="020B0502040204020203" pitchFamily="34" charset="0"/>
                <a:cs typeface="Segoe UI" panose="020B0502040204020203" pitchFamily="34" charset="0"/>
                <a:hlinkClick r:id="rId4"/>
              </a:rPr>
              <a:t>New Teams rollout schedule</a:t>
            </a:r>
            <a:endParaRPr lang="en-US" sz="1200" dirty="0">
              <a:latin typeface="Segoe UI" panose="020B0502040204020203" pitchFamily="34" charset="0"/>
              <a:cs typeface="Segoe UI" panose="020B0502040204020203" pitchFamily="34" charset="0"/>
            </a:endParaRPr>
          </a:p>
          <a:p>
            <a:pPr marL="137160" indent="-137160">
              <a:lnSpc>
                <a:spcPct val="105000"/>
              </a:lnSpc>
              <a:spcAft>
                <a:spcPts val="600"/>
              </a:spcAft>
              <a:buClr>
                <a:schemeClr val="tx2"/>
              </a:buClr>
              <a:buFont typeface="Arial" panose="020B0604020202020204" pitchFamily="34" charset="0"/>
              <a:buChar char="•"/>
            </a:pPr>
            <a:r>
              <a:rPr lang="en-US" sz="1200" dirty="0">
                <a:latin typeface="Segoe UI" panose="020B0502040204020203" pitchFamily="34" charset="0"/>
                <a:cs typeface="Segoe UI" panose="020B0502040204020203" pitchFamily="34" charset="0"/>
                <a:hlinkClick r:id="rId5"/>
              </a:rPr>
              <a:t>Technical documentation with installation instructions</a:t>
            </a:r>
            <a:endParaRPr lang="en-US" sz="1200" dirty="0">
              <a:latin typeface="Segoe UI" panose="020B0502040204020203" pitchFamily="34" charset="0"/>
              <a:cs typeface="Segoe UI" panose="020B0502040204020203" pitchFamily="34" charset="0"/>
              <a:hlinkClick r:id="rId6"/>
            </a:endParaRPr>
          </a:p>
          <a:p>
            <a:pPr marL="137160" indent="-137160">
              <a:lnSpc>
                <a:spcPct val="105000"/>
              </a:lnSpc>
              <a:spcAft>
                <a:spcPts val="600"/>
              </a:spcAft>
              <a:buClr>
                <a:schemeClr val="tx2"/>
              </a:buClr>
              <a:buFont typeface="Arial" panose="020B0604020202020204" pitchFamily="34" charset="0"/>
              <a:buChar char="•"/>
            </a:pPr>
            <a:r>
              <a:rPr lang="en-US" sz="1200" dirty="0">
                <a:latin typeface="Segoe UI" panose="020B0502040204020203" pitchFamily="34" charset="0"/>
                <a:cs typeface="Segoe UI" panose="020B0502040204020203" pitchFamily="34" charset="0"/>
                <a:hlinkClick r:id="rId7"/>
              </a:rPr>
              <a:t>End user guidance</a:t>
            </a:r>
            <a:endParaRPr lang="en-US" sz="1200" dirty="0">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65335D7C-A55F-E5E9-8A08-FC0713593C80}"/>
              </a:ext>
            </a:extLst>
          </p:cNvPr>
          <p:cNvSpPr txBox="1"/>
          <p:nvPr/>
        </p:nvSpPr>
        <p:spPr>
          <a:xfrm>
            <a:off x="7580378" y="6483553"/>
            <a:ext cx="4023360" cy="123111"/>
          </a:xfrm>
          <a:prstGeom prst="rect">
            <a:avLst/>
          </a:prstGeom>
          <a:noFill/>
        </p:spPr>
        <p:txBody>
          <a:bodyPr wrap="square" lIns="0" tIns="0" rIns="0" bIns="0" rtlCol="0" anchor="b">
            <a:spAutoFit/>
          </a:bodyPr>
          <a:lstStyle/>
          <a:p>
            <a:pPr marR="0" lvl="0" algn="r" defTabSz="914367" rtl="0" eaLnBrk="1" fontAlgn="auto" latinLnBrk="0" hangingPunct="1">
              <a:lnSpc>
                <a:spcPct val="100000"/>
              </a:lnSpc>
              <a:spcBef>
                <a:spcPts val="0"/>
              </a:spcBef>
              <a:spcAft>
                <a:spcPts val="0"/>
              </a:spcAft>
              <a:buClrTx/>
              <a:buSzTx/>
              <a:tabLst/>
              <a:defRPr/>
            </a:pPr>
            <a:r>
              <a:rPr lang="en-US" sz="800" dirty="0">
                <a:latin typeface="Segoe UI"/>
              </a:rPr>
              <a:t>03  |  Introducing the new Microsoft Teams</a:t>
            </a:r>
          </a:p>
        </p:txBody>
      </p:sp>
    </p:spTree>
    <p:extLst>
      <p:ext uri="{BB962C8B-B14F-4D97-AF65-F5344CB8AC3E}">
        <p14:creationId xmlns:p14="http://schemas.microsoft.com/office/powerpoint/2010/main" val="259180517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8258-7DA4-26F1-D95A-08059D7D2B87}"/>
              </a:ext>
            </a:extLst>
          </p:cNvPr>
          <p:cNvSpPr>
            <a:spLocks noGrp="1"/>
          </p:cNvSpPr>
          <p:nvPr>
            <p:ph type="title"/>
          </p:nvPr>
        </p:nvSpPr>
        <p:spPr>
          <a:xfrm>
            <a:off x="586740" y="593716"/>
            <a:ext cx="10948930" cy="49244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0"/>
              </a:spcBef>
            </a:pPr>
            <a:r>
              <a:rPr lang="en-US" sz="3200" b="1" dirty="0">
                <a:solidFill>
                  <a:schemeClr val="tx2"/>
                </a:solidFill>
                <a:cs typeface="Segoe UI Semilight" panose="020B0402040204020203" pitchFamily="34" charset="0"/>
              </a:rPr>
              <a:t>A high-performing, more secure Microsoft Teams</a:t>
            </a:r>
          </a:p>
        </p:txBody>
      </p:sp>
      <p:sp>
        <p:nvSpPr>
          <p:cNvPr id="7" name="TextBox 6">
            <a:extLst>
              <a:ext uri="{FF2B5EF4-FFF2-40B4-BE49-F238E27FC236}">
                <a16:creationId xmlns:a16="http://schemas.microsoft.com/office/drawing/2014/main" id="{27A44BBF-8004-1DC8-F158-4477005CC1F6}"/>
              </a:ext>
            </a:extLst>
          </p:cNvPr>
          <p:cNvSpPr txBox="1"/>
          <p:nvPr/>
        </p:nvSpPr>
        <p:spPr>
          <a:xfrm>
            <a:off x="586739" y="1458621"/>
            <a:ext cx="5986077" cy="915828"/>
          </a:xfrm>
          <a:prstGeom prst="rect">
            <a:avLst/>
          </a:prstGeom>
          <a:noFill/>
        </p:spPr>
        <p:txBody>
          <a:bodyPr wrap="square" lIns="0" tIns="0" rIns="0" bIns="0" rtlCol="0" anchor="t">
            <a:spAutoFit/>
          </a:bodyPr>
          <a:lstStyle/>
          <a:p>
            <a:pPr>
              <a:lnSpc>
                <a:spcPct val="105000"/>
              </a:lnSpc>
              <a:spcAft>
                <a:spcPts val="1200"/>
              </a:spcAft>
            </a:pPr>
            <a:r>
              <a:rPr lang="en-US" sz="1200">
                <a:solidFill>
                  <a:srgbClr val="000000"/>
                </a:solidFill>
                <a:cs typeface="Segoe UI Semilight" panose="020B0402040204020203" pitchFamily="34" charset="0"/>
              </a:rPr>
              <a:t>Years of research, benchmarking, and prototypes helped us find the right modern tech to deliver a high-performing Teams app that’s also more secure and easier to manage.</a:t>
            </a:r>
          </a:p>
          <a:p>
            <a:pPr>
              <a:lnSpc>
                <a:spcPct val="105000"/>
              </a:lnSpc>
              <a:spcAft>
                <a:spcPts val="1200"/>
              </a:spcAft>
            </a:pPr>
            <a:r>
              <a:rPr lang="en-US" sz="1200">
                <a:solidFill>
                  <a:srgbClr val="000000"/>
                </a:solidFill>
                <a:cs typeface="Segoe UI Semilight" panose="020B0402040204020203" pitchFamily="34" charset="0"/>
              </a:rPr>
              <a:t>In the new Teams, users can switch between apps, respond to chat messages, and join meetings and calls more quickly while using less battery and memory.</a:t>
            </a:r>
          </a:p>
        </p:txBody>
      </p:sp>
      <p:sp>
        <p:nvSpPr>
          <p:cNvPr id="6" name="TextBox 5">
            <a:extLst>
              <a:ext uri="{FF2B5EF4-FFF2-40B4-BE49-F238E27FC236}">
                <a16:creationId xmlns:a16="http://schemas.microsoft.com/office/drawing/2014/main" id="{A56EF2AD-8B0B-74A6-A866-399FC2F38DEC}"/>
              </a:ext>
            </a:extLst>
          </p:cNvPr>
          <p:cNvSpPr txBox="1"/>
          <p:nvPr/>
        </p:nvSpPr>
        <p:spPr>
          <a:xfrm>
            <a:off x="586740" y="2576795"/>
            <a:ext cx="2950086" cy="568041"/>
          </a:xfrm>
          <a:prstGeom prst="rect">
            <a:avLst/>
          </a:prstGeom>
          <a:noFill/>
        </p:spPr>
        <p:txBody>
          <a:bodyPr wrap="square" lIns="0" tIns="0" rIns="0" bIns="0" rtlCol="0" anchor="t">
            <a:spAutoFit/>
          </a:bodyPr>
          <a:lstStyle/>
          <a:p>
            <a:pPr>
              <a:lnSpc>
                <a:spcPct val="105000"/>
              </a:lnSpc>
              <a:spcAft>
                <a:spcPts val="1200"/>
              </a:spcAft>
            </a:pPr>
            <a:r>
              <a:rPr lang="en-US" sz="1200">
                <a:solidFill>
                  <a:srgbClr val="34258E"/>
                </a:solidFill>
                <a:latin typeface="+mj-lt"/>
                <a:cs typeface="Segoe UI Semilight" panose="020B0402040204020203" pitchFamily="34" charset="0"/>
              </a:rPr>
              <a:t>Performance enhancements</a:t>
            </a:r>
            <a:r>
              <a:rPr lang="en-US" sz="1200">
                <a:solidFill>
                  <a:srgbClr val="000000"/>
                </a:solidFill>
                <a:cs typeface="Segoe UI Semilight" panose="020B0402040204020203" pitchFamily="34" charset="0"/>
              </a:rPr>
              <a:t>, which embrace open-source code as part of our development commitment, include:</a:t>
            </a:r>
          </a:p>
        </p:txBody>
      </p:sp>
      <p:sp>
        <p:nvSpPr>
          <p:cNvPr id="14" name="TextBox 13">
            <a:extLst>
              <a:ext uri="{FF2B5EF4-FFF2-40B4-BE49-F238E27FC236}">
                <a16:creationId xmlns:a16="http://schemas.microsoft.com/office/drawing/2014/main" id="{25657D86-5FD5-FF00-9470-6A47063D089C}"/>
              </a:ext>
            </a:extLst>
          </p:cNvPr>
          <p:cNvSpPr txBox="1"/>
          <p:nvPr/>
        </p:nvSpPr>
        <p:spPr>
          <a:xfrm>
            <a:off x="1194554" y="3261940"/>
            <a:ext cx="2171386" cy="1703736"/>
          </a:xfrm>
          <a:prstGeom prst="rect">
            <a:avLst/>
          </a:prstGeom>
          <a:noFill/>
        </p:spPr>
        <p:txBody>
          <a:bodyPr wrap="square">
            <a:spAutoFit/>
          </a:bodyPr>
          <a:lstStyle/>
          <a:p>
            <a:pPr marR="0" lvl="0" algn="l" defTabSz="914367" rtl="0" eaLnBrk="1" fontAlgn="auto" latinLnBrk="0" hangingPunct="1">
              <a:lnSpc>
                <a:spcPct val="105000"/>
              </a:lnSpc>
              <a:spcBef>
                <a:spcPts val="0"/>
              </a:spcBef>
              <a:spcAft>
                <a:spcPts val="1800"/>
              </a:spcAft>
              <a:buClrTx/>
              <a:buSzTx/>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Semilight"/>
              </a:rPr>
              <a:t>Improved meeting quality and stability </a:t>
            </a:r>
          </a:p>
          <a:p>
            <a:pPr marR="0" lvl="0" algn="l" defTabSz="914367" rtl="0" eaLnBrk="1" fontAlgn="auto" latinLnBrk="0" hangingPunct="1">
              <a:lnSpc>
                <a:spcPct val="105000"/>
              </a:lnSpc>
              <a:spcBef>
                <a:spcPts val="0"/>
              </a:spcBef>
              <a:spcAft>
                <a:spcPts val="1800"/>
              </a:spcAft>
              <a:buClrTx/>
              <a:buSzTx/>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Improved on-screen rendering</a:t>
            </a:r>
          </a:p>
          <a:p>
            <a:pPr marR="0" lvl="0" algn="l" defTabSz="914367" rtl="0" eaLnBrk="1" fontAlgn="auto" latinLnBrk="0" hangingPunct="1">
              <a:lnSpc>
                <a:spcPct val="105000"/>
              </a:lnSpc>
              <a:spcBef>
                <a:spcPts val="0"/>
              </a:spcBef>
              <a:spcAft>
                <a:spcPts val="1800"/>
              </a:spcAft>
              <a:buClrTx/>
              <a:buSzTx/>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Expanded performance-optimized infrastructure</a:t>
            </a:r>
          </a:p>
        </p:txBody>
      </p:sp>
      <p:sp>
        <p:nvSpPr>
          <p:cNvPr id="13" name="TextBox 12">
            <a:extLst>
              <a:ext uri="{FF2B5EF4-FFF2-40B4-BE49-F238E27FC236}">
                <a16:creationId xmlns:a16="http://schemas.microsoft.com/office/drawing/2014/main" id="{0F406552-D7B0-8472-3D00-E74A466BAA66}"/>
              </a:ext>
            </a:extLst>
          </p:cNvPr>
          <p:cNvSpPr txBox="1"/>
          <p:nvPr/>
        </p:nvSpPr>
        <p:spPr>
          <a:xfrm>
            <a:off x="3876674" y="2606049"/>
            <a:ext cx="2950086" cy="374141"/>
          </a:xfrm>
          <a:prstGeom prst="rect">
            <a:avLst/>
          </a:prstGeom>
          <a:noFill/>
        </p:spPr>
        <p:txBody>
          <a:bodyPr wrap="square" lIns="0" tIns="0" rIns="0" bIns="0" rtlCol="0">
            <a:spAutoFit/>
          </a:bodyPr>
          <a:lstStyle/>
          <a:p>
            <a:pPr>
              <a:lnSpc>
                <a:spcPct val="105000"/>
              </a:lnSpc>
              <a:spcAft>
                <a:spcPts val="1200"/>
              </a:spcAft>
            </a:pPr>
            <a:r>
              <a:rPr lang="en-US" sz="1200">
                <a:solidFill>
                  <a:srgbClr val="000000"/>
                </a:solidFill>
                <a:cs typeface="Segoe UI Semilight" panose="020B0402040204020203" pitchFamily="34" charset="0"/>
              </a:rPr>
              <a:t>We’ve also made significant </a:t>
            </a:r>
            <a:r>
              <a:rPr lang="en-US" sz="1200">
                <a:solidFill>
                  <a:srgbClr val="34258E"/>
                </a:solidFill>
                <a:latin typeface="+mj-lt"/>
                <a:cs typeface="Segoe UI Semilight" panose="020B0402040204020203" pitchFamily="34" charset="0"/>
              </a:rPr>
              <a:t>security and manageability enhancements</a:t>
            </a:r>
            <a:r>
              <a:rPr lang="en-US" sz="1200">
                <a:solidFill>
                  <a:srgbClr val="000000"/>
                </a:solidFill>
                <a:cs typeface="Segoe UI Semilight" panose="020B0402040204020203" pitchFamily="34" charset="0"/>
              </a:rPr>
              <a:t>, including:</a:t>
            </a:r>
          </a:p>
        </p:txBody>
      </p:sp>
      <p:sp>
        <p:nvSpPr>
          <p:cNvPr id="18" name="TextBox 17">
            <a:extLst>
              <a:ext uri="{FF2B5EF4-FFF2-40B4-BE49-F238E27FC236}">
                <a16:creationId xmlns:a16="http://schemas.microsoft.com/office/drawing/2014/main" id="{B42A189B-DC49-18F7-1027-D66EDE3407E7}"/>
              </a:ext>
            </a:extLst>
          </p:cNvPr>
          <p:cNvSpPr txBox="1"/>
          <p:nvPr/>
        </p:nvSpPr>
        <p:spPr>
          <a:xfrm>
            <a:off x="4399854" y="3081122"/>
            <a:ext cx="2644905" cy="2904065"/>
          </a:xfrm>
          <a:prstGeom prst="rect">
            <a:avLst/>
          </a:prstGeom>
          <a:noFill/>
        </p:spPr>
        <p:txBody>
          <a:bodyPr wrap="square">
            <a:spAutoFit/>
          </a:bodyPr>
          <a:lstStyle/>
          <a:p>
            <a:pPr>
              <a:lnSpc>
                <a:spcPct val="105000"/>
              </a:lnSpc>
              <a:spcAft>
                <a:spcPts val="1800"/>
              </a:spcAft>
              <a:defRPr/>
            </a:pPr>
            <a:r>
              <a:rPr lang="en-US" sz="1200">
                <a:solidFill>
                  <a:srgbClr val="000000"/>
                </a:solidFill>
                <a:latin typeface="Segoe UI"/>
                <a:cs typeface="Segoe UI Semilight"/>
              </a:rPr>
              <a:t>Streamlined app installation for reduced network and disk space usage</a:t>
            </a:r>
          </a:p>
          <a:p>
            <a:pPr>
              <a:lnSpc>
                <a:spcPct val="105000"/>
              </a:lnSpc>
              <a:spcAft>
                <a:spcPts val="1800"/>
              </a:spcAft>
              <a:defRPr/>
            </a:pPr>
            <a:r>
              <a:rPr lang="en-US" sz="1200">
                <a:solidFill>
                  <a:srgbClr val="000000"/>
                </a:solidFill>
                <a:latin typeface="Segoe UI"/>
                <a:cs typeface="Segoe UI Semilight"/>
              </a:rPr>
              <a:t>Can be installed and managed remotely via </a:t>
            </a:r>
            <a:r>
              <a:rPr lang="en-US" sz="1200">
                <a:solidFill>
                  <a:srgbClr val="000000"/>
                </a:solidFill>
                <a:latin typeface="Segoe UI"/>
                <a:cs typeface="Segoe UI Semilight"/>
                <a:hlinkClick r:id="rId3">
                  <a:extLst>
                    <a:ext uri="{A12FA001-AC4F-418D-AE19-62706E023703}">
                      <ahyp:hlinkClr xmlns:ahyp="http://schemas.microsoft.com/office/drawing/2018/hyperlinkcolor" val="tx"/>
                    </a:ext>
                  </a:extLst>
                </a:hlinkClick>
              </a:rPr>
              <a:t>Microsoft Intune</a:t>
            </a:r>
            <a:r>
              <a:rPr lang="en-US" sz="1200">
                <a:solidFill>
                  <a:srgbClr val="000000"/>
                </a:solidFill>
                <a:latin typeface="Segoe UI"/>
                <a:cs typeface="Segoe UI Semilight"/>
              </a:rPr>
              <a:t> and </a:t>
            </a:r>
            <a:r>
              <a:rPr lang="en-US" sz="1200">
                <a:solidFill>
                  <a:srgbClr val="000000"/>
                </a:solidFill>
                <a:latin typeface="Segoe UI"/>
                <a:cs typeface="Segoe UI Semilight"/>
                <a:hlinkClick r:id="rId4">
                  <a:extLst>
                    <a:ext uri="{A12FA001-AC4F-418D-AE19-62706E023703}">
                      <ahyp:hlinkClr xmlns:ahyp="http://schemas.microsoft.com/office/drawing/2018/hyperlinkcolor" val="tx"/>
                    </a:ext>
                  </a:extLst>
                </a:hlinkClick>
              </a:rPr>
              <a:t>MSIX</a:t>
            </a:r>
            <a:endParaRPr lang="en-US" sz="1200">
              <a:solidFill>
                <a:srgbClr val="000000"/>
              </a:solidFill>
              <a:latin typeface="Segoe UI"/>
              <a:cs typeface="Segoe UI Semilight"/>
            </a:endParaRPr>
          </a:p>
          <a:p>
            <a:pPr>
              <a:lnSpc>
                <a:spcPct val="105000"/>
              </a:lnSpc>
              <a:spcAft>
                <a:spcPts val="1800"/>
              </a:spcAft>
              <a:defRPr/>
            </a:pPr>
            <a:r>
              <a:rPr lang="en-US" sz="1200">
                <a:solidFill>
                  <a:srgbClr val="000000"/>
                </a:solidFill>
                <a:latin typeface="Segoe UI"/>
                <a:cs typeface="Segoe UI Semilight"/>
              </a:rPr>
              <a:t>Protected and secure folder installation</a:t>
            </a:r>
          </a:p>
          <a:p>
            <a:pPr>
              <a:lnSpc>
                <a:spcPct val="105000"/>
              </a:lnSpc>
              <a:spcAft>
                <a:spcPts val="1800"/>
              </a:spcAft>
              <a:defRPr/>
            </a:pPr>
            <a:r>
              <a:rPr lang="en-US" sz="1200">
                <a:solidFill>
                  <a:srgbClr val="000000"/>
                </a:solidFill>
                <a:latin typeface="Segoe UI"/>
                <a:cs typeface="Segoe UI Semilight"/>
              </a:rPr>
              <a:t>Hardened security such as Trusted Types and stronger Content Security Policy</a:t>
            </a:r>
          </a:p>
        </p:txBody>
      </p:sp>
      <p:grpSp>
        <p:nvGrpSpPr>
          <p:cNvPr id="5" name="Group 4" descr="Table has 3 columns and 3 rows. Columns are Classic Teams, New Teams with footnote 1, and Result. First row reads across the columns with AngularJS for web dev framework, React + client data layer, and 2x faster (footnote 2), smaller footprint, greater support for shareable components and improved responsiveness.&#10;&#10;Second row reads HTML + CSS for custom controls, Fluent UI, and standard and custom controls for greater responsiveness.&#10;&#10;Third row reads electron for hosting, WebView 2, and 50% fewer resources consumed (footnote 2), 50% less memory used (footnote 2), and 70% less disk space used (footnote 2).&#10;&#10;The bottom has a learn more link to https://aka.ms/newTeamsArchitecture blog.">
            <a:extLst>
              <a:ext uri="{FF2B5EF4-FFF2-40B4-BE49-F238E27FC236}">
                <a16:creationId xmlns:a16="http://schemas.microsoft.com/office/drawing/2014/main" id="{DF6F27E6-D92F-8073-B736-C6C5AB7F1B72}"/>
              </a:ext>
            </a:extLst>
          </p:cNvPr>
          <p:cNvGrpSpPr/>
          <p:nvPr/>
        </p:nvGrpSpPr>
        <p:grpSpPr>
          <a:xfrm>
            <a:off x="7162799" y="1435987"/>
            <a:ext cx="4536187" cy="4569663"/>
            <a:chOff x="6117337" y="1695068"/>
            <a:chExt cx="5486400" cy="4569663"/>
          </a:xfrm>
        </p:grpSpPr>
        <p:sp>
          <p:nvSpPr>
            <p:cNvPr id="46" name="Rectangle 45">
              <a:extLst>
                <a:ext uri="{FF2B5EF4-FFF2-40B4-BE49-F238E27FC236}">
                  <a16:creationId xmlns:a16="http://schemas.microsoft.com/office/drawing/2014/main" id="{7D7F7712-1A4D-87D3-6DFA-1DEC95AD3070}"/>
                </a:ext>
                <a:ext uri="{C183D7F6-B498-43B3-948B-1728B52AA6E4}">
                  <adec:decorative xmlns:adec="http://schemas.microsoft.com/office/drawing/2017/decorative" val="1"/>
                </a:ext>
              </a:extLst>
            </p:cNvPr>
            <p:cNvSpPr/>
            <p:nvPr/>
          </p:nvSpPr>
          <p:spPr>
            <a:xfrm>
              <a:off x="6117337" y="1695068"/>
              <a:ext cx="5486400" cy="45696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TextBox 47">
              <a:extLst>
                <a:ext uri="{FF2B5EF4-FFF2-40B4-BE49-F238E27FC236}">
                  <a16:creationId xmlns:a16="http://schemas.microsoft.com/office/drawing/2014/main" id="{8F682D15-C307-5BBF-97B8-C8B50EB71F3A}"/>
                </a:ext>
              </a:extLst>
            </p:cNvPr>
            <p:cNvSpPr txBox="1"/>
            <p:nvPr/>
          </p:nvSpPr>
          <p:spPr>
            <a:xfrm>
              <a:off x="6335835" y="1854940"/>
              <a:ext cx="1463040" cy="184666"/>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Segoe UI Semibold" panose="020B0702040204020203" pitchFamily="34" charset="0"/>
                  <a:cs typeface="Segoe UI Semibold" panose="020B0702040204020203" pitchFamily="34" charset="0"/>
                </a:rPr>
                <a:t>Classic Teams</a:t>
              </a:r>
              <a:endParaRPr kumimoji="0" lang="en-US" sz="1200" b="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endParaRPr>
            </a:p>
          </p:txBody>
        </p:sp>
        <p:cxnSp>
          <p:nvCxnSpPr>
            <p:cNvPr id="66" name="Straight Connector 65">
              <a:extLst>
                <a:ext uri="{FF2B5EF4-FFF2-40B4-BE49-F238E27FC236}">
                  <a16:creationId xmlns:a16="http://schemas.microsoft.com/office/drawing/2014/main" id="{0D3E08B0-931D-349A-244B-0C1BC90F6A04}"/>
                </a:ext>
                <a:ext uri="{C183D7F6-B498-43B3-948B-1728B52AA6E4}">
                  <adec:decorative xmlns:adec="http://schemas.microsoft.com/office/drawing/2017/decorative" val="1"/>
                </a:ext>
              </a:extLst>
            </p:cNvPr>
            <p:cNvCxnSpPr>
              <a:cxnSpLocks/>
            </p:cNvCxnSpPr>
            <p:nvPr/>
          </p:nvCxnSpPr>
          <p:spPr>
            <a:xfrm>
              <a:off x="7843038" y="1866668"/>
              <a:ext cx="0" cy="3657600"/>
            </a:xfrm>
            <a:prstGeom prst="line">
              <a:avLst/>
            </a:prstGeom>
            <a:ln w="6350">
              <a:solidFill>
                <a:schemeClr val="bg1">
                  <a:lumMod val="65000"/>
                </a:schemeClr>
              </a:solidFill>
              <a:headEnd type="none" w="lg" len="med"/>
              <a:tailEnd type="none" w="sm" len="sm"/>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51A77FF-EDF6-573C-EBF5-5E6D403474AD}"/>
                </a:ext>
              </a:extLst>
            </p:cNvPr>
            <p:cNvSpPr txBox="1"/>
            <p:nvPr/>
          </p:nvSpPr>
          <p:spPr>
            <a:xfrm>
              <a:off x="7911061" y="1854940"/>
              <a:ext cx="1463040" cy="184666"/>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600">
                  <a:solidFill>
                    <a:srgbClr val="000000"/>
                  </a:solidFill>
                  <a:latin typeface="Segoe UI Semibold" panose="020B0702040204020203" pitchFamily="34" charset="0"/>
                  <a:cs typeface="Segoe UI Semibold" panose="020B0702040204020203" pitchFamily="34" charset="0"/>
                </a:defRPr>
              </a:lvl1pPr>
            </a:lstStyle>
            <a:p>
              <a:r>
                <a:rPr lang="en-US" sz="1200"/>
                <a:t>New Teams</a:t>
              </a:r>
              <a:r>
                <a:rPr lang="en-US" sz="1200" baseline="30000"/>
                <a:t>1</a:t>
              </a:r>
            </a:p>
          </p:txBody>
        </p:sp>
        <p:cxnSp>
          <p:nvCxnSpPr>
            <p:cNvPr id="67" name="Straight Connector 66">
              <a:extLst>
                <a:ext uri="{FF2B5EF4-FFF2-40B4-BE49-F238E27FC236}">
                  <a16:creationId xmlns:a16="http://schemas.microsoft.com/office/drawing/2014/main" id="{1C5566C6-8E00-FF4F-7C85-039E8FC48970}"/>
                </a:ext>
                <a:ext uri="{C183D7F6-B498-43B3-948B-1728B52AA6E4}">
                  <adec:decorative xmlns:adec="http://schemas.microsoft.com/office/drawing/2017/decorative" val="1"/>
                </a:ext>
              </a:extLst>
            </p:cNvPr>
            <p:cNvCxnSpPr>
              <a:cxnSpLocks/>
            </p:cNvCxnSpPr>
            <p:nvPr/>
          </p:nvCxnSpPr>
          <p:spPr>
            <a:xfrm>
              <a:off x="9442124" y="1866667"/>
              <a:ext cx="0" cy="3657600"/>
            </a:xfrm>
            <a:prstGeom prst="line">
              <a:avLst/>
            </a:prstGeom>
            <a:ln w="6350">
              <a:solidFill>
                <a:schemeClr val="bg1">
                  <a:lumMod val="65000"/>
                </a:schemeClr>
              </a:solidFill>
              <a:headEnd type="none" w="lg" len="med"/>
              <a:tailEnd type="none" w="sm" len="sm"/>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739C4791-6840-61F6-BDB3-CA503E824805}"/>
                </a:ext>
              </a:extLst>
            </p:cNvPr>
            <p:cNvSpPr txBox="1"/>
            <p:nvPr/>
          </p:nvSpPr>
          <p:spPr>
            <a:xfrm>
              <a:off x="9532317" y="1854940"/>
              <a:ext cx="1463040" cy="184666"/>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600">
                  <a:solidFill>
                    <a:srgbClr val="000000"/>
                  </a:solidFill>
                  <a:latin typeface="Segoe UI Semibold" panose="020B0702040204020203" pitchFamily="34" charset="0"/>
                  <a:cs typeface="Segoe UI Semibold" panose="020B0702040204020203" pitchFamily="34" charset="0"/>
                </a:defRPr>
              </a:lvl1pPr>
            </a:lstStyle>
            <a:p>
              <a:pPr algn="l"/>
              <a:r>
                <a:rPr lang="en-US" sz="1200"/>
                <a:t>Result</a:t>
              </a:r>
            </a:p>
          </p:txBody>
        </p:sp>
        <p:grpSp>
          <p:nvGrpSpPr>
            <p:cNvPr id="4" name="Group 3">
              <a:extLst>
                <a:ext uri="{FF2B5EF4-FFF2-40B4-BE49-F238E27FC236}">
                  <a16:creationId xmlns:a16="http://schemas.microsoft.com/office/drawing/2014/main" id="{75B93534-24A8-2B16-79CD-47923ADA068E}"/>
                </a:ext>
                <a:ext uri="{C183D7F6-B498-43B3-948B-1728B52AA6E4}">
                  <adec:decorative xmlns:adec="http://schemas.microsoft.com/office/drawing/2017/decorative" val="1"/>
                </a:ext>
              </a:extLst>
            </p:cNvPr>
            <p:cNvGrpSpPr/>
            <p:nvPr/>
          </p:nvGrpSpPr>
          <p:grpSpPr>
            <a:xfrm>
              <a:off x="6245952" y="2268638"/>
              <a:ext cx="5229172" cy="3227778"/>
              <a:chOff x="6245952" y="2268638"/>
              <a:chExt cx="5229172" cy="3227778"/>
            </a:xfrm>
          </p:grpSpPr>
          <p:sp>
            <p:nvSpPr>
              <p:cNvPr id="52" name="Rectangle: Rounded Corners 51">
                <a:extLst>
                  <a:ext uri="{FF2B5EF4-FFF2-40B4-BE49-F238E27FC236}">
                    <a16:creationId xmlns:a16="http://schemas.microsoft.com/office/drawing/2014/main" id="{99664FEC-1242-DDF7-3051-5A737C8B1B49}"/>
                  </a:ext>
                  <a:ext uri="{C183D7F6-B498-43B3-948B-1728B52AA6E4}">
                    <adec:decorative xmlns:adec="http://schemas.microsoft.com/office/drawing/2017/decorative" val="1"/>
                  </a:ext>
                </a:extLst>
              </p:cNvPr>
              <p:cNvSpPr/>
              <p:nvPr/>
            </p:nvSpPr>
            <p:spPr bwMode="auto">
              <a:xfrm flipH="1">
                <a:off x="6245952" y="2268638"/>
                <a:ext cx="45719" cy="914400"/>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5000"/>
                  </a:lnSpc>
                  <a:spcBef>
                    <a:spcPct val="0"/>
                  </a:spcBef>
                  <a:spcAft>
                    <a:spcPct val="0"/>
                  </a:spcAft>
                  <a:buClrTx/>
                  <a:buSzTx/>
                  <a:buFontTx/>
                  <a:buNone/>
                  <a:tabLst/>
                  <a:defRPr/>
                </a:pPr>
                <a:endParaRPr kumimoji="0" lang="en-US" sz="9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Rectangle 55">
                <a:extLst>
                  <a:ext uri="{FF2B5EF4-FFF2-40B4-BE49-F238E27FC236}">
                    <a16:creationId xmlns:a16="http://schemas.microsoft.com/office/drawing/2014/main" id="{72735FD7-DC5F-A462-B81E-28C5CF5FD32B}"/>
                  </a:ext>
                </a:extLst>
              </p:cNvPr>
              <p:cNvSpPr/>
              <p:nvPr/>
            </p:nvSpPr>
            <p:spPr bwMode="auto">
              <a:xfrm>
                <a:off x="6268401" y="3274452"/>
                <a:ext cx="5206723" cy="1216152"/>
              </a:xfrm>
              <a:prstGeom prst="rect">
                <a:avLst/>
              </a:prstGeom>
              <a:solidFill>
                <a:schemeClr val="tx2">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lnSpc>
                    <a:spcPct val="105000"/>
                  </a:lnSpc>
                  <a:spcBef>
                    <a:spcPct val="0"/>
                  </a:spcBef>
                  <a:spcAft>
                    <a:spcPct val="0"/>
                  </a:spcAft>
                </a:pPr>
                <a:endParaRPr lang="en-US" sz="900" err="1">
                  <a:solidFill>
                    <a:srgbClr val="FFFFFF"/>
                  </a:solidFill>
                  <a:ea typeface="Segoe UI" pitchFamily="34" charset="0"/>
                  <a:cs typeface="Segoe UI" pitchFamily="34" charset="0"/>
                </a:endParaRPr>
              </a:p>
            </p:txBody>
          </p:sp>
          <p:sp>
            <p:nvSpPr>
              <p:cNvPr id="57" name="Rectangle: Rounded Corners 56">
                <a:extLst>
                  <a:ext uri="{FF2B5EF4-FFF2-40B4-BE49-F238E27FC236}">
                    <a16:creationId xmlns:a16="http://schemas.microsoft.com/office/drawing/2014/main" id="{2E426D8A-26C9-0BC8-ABE3-3586B14C5880}"/>
                  </a:ext>
                </a:extLst>
              </p:cNvPr>
              <p:cNvSpPr/>
              <p:nvPr/>
            </p:nvSpPr>
            <p:spPr bwMode="auto">
              <a:xfrm flipH="1">
                <a:off x="6245952" y="3425328"/>
                <a:ext cx="45719" cy="914400"/>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5000"/>
                  </a:lnSpc>
                  <a:spcBef>
                    <a:spcPct val="0"/>
                  </a:spcBef>
                  <a:spcAft>
                    <a:spcPct val="0"/>
                  </a:spcAft>
                  <a:buClrTx/>
                  <a:buSzTx/>
                  <a:buFontTx/>
                  <a:buNone/>
                  <a:tabLst/>
                  <a:defRPr/>
                </a:pPr>
                <a:endParaRPr kumimoji="0" lang="en-US" sz="9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Rectangle: Rounded Corners 61">
                <a:extLst>
                  <a:ext uri="{FF2B5EF4-FFF2-40B4-BE49-F238E27FC236}">
                    <a16:creationId xmlns:a16="http://schemas.microsoft.com/office/drawing/2014/main" id="{8BAB72DC-58E0-97B2-CDAB-B7D3F0B846B5}"/>
                  </a:ext>
                </a:extLst>
              </p:cNvPr>
              <p:cNvSpPr/>
              <p:nvPr/>
            </p:nvSpPr>
            <p:spPr bwMode="auto">
              <a:xfrm flipH="1">
                <a:off x="6245952" y="4582016"/>
                <a:ext cx="45719" cy="914400"/>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5000"/>
                  </a:lnSpc>
                  <a:spcBef>
                    <a:spcPct val="0"/>
                  </a:spcBef>
                  <a:spcAft>
                    <a:spcPct val="0"/>
                  </a:spcAft>
                  <a:buClrTx/>
                  <a:buSzTx/>
                  <a:buFontTx/>
                  <a:buNone/>
                  <a:tabLst/>
                  <a:defRPr/>
                </a:pPr>
                <a:endParaRPr kumimoji="0" lang="en-US" sz="9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53" name="TextBox 52">
              <a:extLst>
                <a:ext uri="{FF2B5EF4-FFF2-40B4-BE49-F238E27FC236}">
                  <a16:creationId xmlns:a16="http://schemas.microsoft.com/office/drawing/2014/main" id="{18E29D73-7FD9-8DC3-B7DA-1DFCAC714D4A}"/>
                </a:ext>
              </a:extLst>
            </p:cNvPr>
            <p:cNvSpPr txBox="1"/>
            <p:nvPr/>
          </p:nvSpPr>
          <p:spPr>
            <a:xfrm>
              <a:off x="6450135" y="2465479"/>
              <a:ext cx="1234440" cy="520720"/>
            </a:xfrm>
            <a:prstGeom prst="rect">
              <a:avLst/>
            </a:prstGeom>
            <a:noFill/>
          </p:spPr>
          <p:txBody>
            <a:bodyPr wrap="square" lIns="0" tIns="0" rIns="0" bIns="0" anchor="ctr">
              <a:spAutoFit/>
            </a:bodyPr>
            <a:lstStyle/>
            <a:p>
              <a:pPr marL="0" marR="0" lvl="0" indent="0" algn="ctr" defTabSz="914367" rtl="0" eaLnBrk="1" fontAlgn="auto" latinLnBrk="0" hangingPunct="1">
                <a:lnSpc>
                  <a:spcPct val="105000"/>
                </a:lnSpc>
                <a:spcBef>
                  <a:spcPts val="0"/>
                </a:spcBef>
                <a:spcAft>
                  <a:spcPts val="0"/>
                </a:spcAft>
                <a:buClrTx/>
                <a:buSzTx/>
                <a:buFontTx/>
                <a:buNone/>
                <a:tabLst/>
                <a:defRPr/>
              </a:pPr>
              <a:r>
                <a:rPr lang="en-US" sz="1100">
                  <a:solidFill>
                    <a:srgbClr val="000000"/>
                  </a:solidFill>
                  <a:cs typeface="Segoe UI Semibold" panose="020B0702040204020203" pitchFamily="34" charset="0"/>
                </a:rPr>
                <a:t>AngularJS</a:t>
              </a:r>
              <a:br>
                <a:rPr lang="en-US" sz="1100">
                  <a:solidFill>
                    <a:srgbClr val="000000"/>
                  </a:solidFill>
                  <a:cs typeface="Segoe UI Semibold" panose="020B0702040204020203" pitchFamily="34" charset="0"/>
                </a:rPr>
              </a:br>
              <a:r>
                <a:rPr lang="en-US" sz="1100">
                  <a:solidFill>
                    <a:schemeClr val="tx2"/>
                  </a:solidFill>
                  <a:cs typeface="Segoe UI Semibold" panose="020B0702040204020203" pitchFamily="34" charset="0"/>
                </a:rPr>
                <a:t>for web dev framework</a:t>
              </a:r>
              <a:endParaRPr kumimoji="0" lang="en-US" sz="1100" b="0" i="0" u="none" strike="noStrike" kern="1200" cap="none" spc="0" normalizeH="0" baseline="0" noProof="0">
                <a:ln>
                  <a:noFill/>
                </a:ln>
                <a:solidFill>
                  <a:schemeClr val="tx2"/>
                </a:solidFill>
                <a:effectLst/>
                <a:uLnTx/>
                <a:uFillTx/>
                <a:cs typeface="Segoe UI Semibold" panose="020B0702040204020203" pitchFamily="34" charset="0"/>
              </a:endParaRPr>
            </a:p>
          </p:txBody>
        </p:sp>
        <p:sp>
          <p:nvSpPr>
            <p:cNvPr id="54" name="TextBox 53">
              <a:extLst>
                <a:ext uri="{FF2B5EF4-FFF2-40B4-BE49-F238E27FC236}">
                  <a16:creationId xmlns:a16="http://schemas.microsoft.com/office/drawing/2014/main" id="{AE8E3093-ED95-22E7-261B-3FDE95F2FA54}"/>
                </a:ext>
              </a:extLst>
            </p:cNvPr>
            <p:cNvSpPr txBox="1"/>
            <p:nvPr/>
          </p:nvSpPr>
          <p:spPr>
            <a:xfrm>
              <a:off x="7911061" y="2554349"/>
              <a:ext cx="1463040" cy="342979"/>
            </a:xfrm>
            <a:prstGeom prst="rect">
              <a:avLst/>
            </a:prstGeom>
            <a:noFill/>
          </p:spPr>
          <p:txBody>
            <a:bodyPr wrap="square" lIns="0" tIns="0" rIns="0" bIns="0" anchor="ctr">
              <a:spAutoFit/>
            </a:bodyPr>
            <a:lstStyle/>
            <a:p>
              <a:pPr marL="0" marR="0" lvl="0" indent="0" algn="ctr" defTabSz="914367" rtl="0" eaLnBrk="1" fontAlgn="auto" latinLnBrk="0" hangingPunct="1">
                <a:lnSpc>
                  <a:spcPct val="105000"/>
                </a:lnSpc>
                <a:spcBef>
                  <a:spcPts val="0"/>
                </a:spcBef>
                <a:spcAft>
                  <a:spcPts val="0"/>
                </a:spcAft>
                <a:buClrTx/>
                <a:buSzTx/>
                <a:buFontTx/>
                <a:buNone/>
                <a:tabLst/>
                <a:defRPr/>
              </a:pPr>
              <a:r>
                <a:rPr lang="en-US" sz="1100">
                  <a:solidFill>
                    <a:srgbClr val="000000"/>
                  </a:solidFill>
                  <a:cs typeface="Segoe UI Semibold" panose="020B0702040204020203" pitchFamily="34" charset="0"/>
                  <a:hlinkClick r:id="rId5"/>
                </a:rPr>
                <a:t>React</a:t>
              </a:r>
              <a:r>
                <a:rPr lang="en-US" sz="1100">
                  <a:solidFill>
                    <a:srgbClr val="000000"/>
                  </a:solidFill>
                  <a:cs typeface="Segoe UI Semibold" panose="020B0702040204020203" pitchFamily="34" charset="0"/>
                </a:rPr>
                <a:t> + client data layer</a:t>
              </a:r>
              <a:endParaRPr kumimoji="0" lang="en-US" sz="1100" b="0" i="0" u="none" strike="noStrike" kern="1200" cap="none" spc="0" normalizeH="0" baseline="0" noProof="0">
                <a:ln>
                  <a:noFill/>
                </a:ln>
                <a:solidFill>
                  <a:srgbClr val="000000"/>
                </a:solidFill>
                <a:effectLst/>
                <a:uLnTx/>
                <a:uFillTx/>
                <a:cs typeface="Segoe UI Semibold" panose="020B0702040204020203" pitchFamily="34" charset="0"/>
              </a:endParaRPr>
            </a:p>
          </p:txBody>
        </p:sp>
        <p:sp>
          <p:nvSpPr>
            <p:cNvPr id="55" name="TextBox 54">
              <a:extLst>
                <a:ext uri="{FF2B5EF4-FFF2-40B4-BE49-F238E27FC236}">
                  <a16:creationId xmlns:a16="http://schemas.microsoft.com/office/drawing/2014/main" id="{3A0E3428-B94F-2AEB-710F-AE1DE9812C21}"/>
                </a:ext>
              </a:extLst>
            </p:cNvPr>
            <p:cNvSpPr txBox="1"/>
            <p:nvPr/>
          </p:nvSpPr>
          <p:spPr>
            <a:xfrm>
              <a:off x="9532317" y="2367374"/>
              <a:ext cx="1828800" cy="716928"/>
            </a:xfrm>
            <a:prstGeom prst="rect">
              <a:avLst/>
            </a:prstGeom>
            <a:noFill/>
          </p:spPr>
          <p:txBody>
            <a:bodyPr wrap="square" lIns="0" tIns="0" rIns="0" bIns="0" anchor="ctr">
              <a:spAutoFit/>
            </a:bodyPr>
            <a:lstStyle/>
            <a:p>
              <a:pPr marL="137160" indent="-137160">
                <a:lnSpc>
                  <a:spcPct val="105000"/>
                </a:lnSpc>
                <a:buClr>
                  <a:schemeClr val="tx1"/>
                </a:buClr>
                <a:buFont typeface="Arial" panose="020B0604020202020204" pitchFamily="34" charset="0"/>
                <a:buChar char="•"/>
                <a:defRPr/>
              </a:pPr>
              <a:r>
                <a:rPr kumimoji="0" lang="en-US" sz="900" b="0" i="0" u="none" strike="noStrike" kern="1200" cap="none" spc="0" normalizeH="0" baseline="0" noProof="0">
                  <a:ln>
                    <a:noFill/>
                  </a:ln>
                  <a:solidFill>
                    <a:schemeClr val="tx2"/>
                  </a:solidFill>
                  <a:effectLst/>
                  <a:uLnTx/>
                  <a:uFillTx/>
                  <a:latin typeface="+mj-lt"/>
                  <a:cs typeface="Segoe UI Semibold" panose="020B0702040204020203" pitchFamily="34" charset="0"/>
                </a:rPr>
                <a:t>2X faster</a:t>
              </a:r>
              <a:r>
                <a:rPr kumimoji="0" lang="en-US" sz="900" b="0" i="0" u="none" strike="noStrike" kern="1200" cap="none" spc="0" normalizeH="0" baseline="30000" noProof="0">
                  <a:ln>
                    <a:noFill/>
                  </a:ln>
                  <a:solidFill>
                    <a:schemeClr val="tx2"/>
                  </a:solidFill>
                  <a:effectLst/>
                  <a:uLnTx/>
                  <a:uFillTx/>
                  <a:latin typeface="+mj-lt"/>
                  <a:cs typeface="Segoe UI Semibold" panose="020B0702040204020203" pitchFamily="34" charset="0"/>
                </a:rPr>
                <a:t>2</a:t>
              </a:r>
              <a:endParaRPr lang="en-US" sz="900" baseline="30000">
                <a:solidFill>
                  <a:schemeClr val="tx2"/>
                </a:solidFill>
                <a:cs typeface="Segoe UI Semibold" panose="020B0702040204020203" pitchFamily="34" charset="0"/>
              </a:endParaRPr>
            </a:p>
            <a:p>
              <a:pPr marL="137160" marR="0" lvl="0" indent="-137160" defTabSz="914367" rtl="0" eaLnBrk="1" fontAlgn="auto" latinLnBrk="0" hangingPunct="1">
                <a:lnSpc>
                  <a:spcPct val="105000"/>
                </a:lnSpc>
                <a:spcBef>
                  <a:spcPts val="0"/>
                </a:spcBef>
                <a:buClr>
                  <a:schemeClr val="tx1"/>
                </a:buClr>
                <a:buSzTx/>
                <a:buFont typeface="Arial" panose="020B0604020202020204" pitchFamily="34" charset="0"/>
                <a:buChar char="•"/>
                <a:tabLst/>
                <a:defRPr/>
              </a:pPr>
              <a:r>
                <a:rPr lang="en-US" sz="900">
                  <a:solidFill>
                    <a:srgbClr val="000000"/>
                  </a:solidFill>
                  <a:cs typeface="Segoe UI Semibold" panose="020B0702040204020203" pitchFamily="34" charset="0"/>
                </a:rPr>
                <a:t>Smaller footprint</a:t>
              </a:r>
            </a:p>
            <a:p>
              <a:pPr marL="137160" marR="0" lvl="0" indent="-137160" defTabSz="914367" rtl="0" eaLnBrk="1" fontAlgn="auto" latinLnBrk="0" hangingPunct="1">
                <a:lnSpc>
                  <a:spcPct val="105000"/>
                </a:lnSpc>
                <a:spcBef>
                  <a:spcPts val="0"/>
                </a:spcBef>
                <a:buClr>
                  <a:schemeClr val="tx1"/>
                </a:buClr>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cs typeface="Segoe UI Semibold" panose="020B0702040204020203" pitchFamily="34" charset="0"/>
                </a:rPr>
                <a:t>Greater support for shareable components </a:t>
              </a:r>
            </a:p>
            <a:p>
              <a:pPr marL="137160" marR="0" lvl="0" indent="-137160" defTabSz="914367" rtl="0" eaLnBrk="1" fontAlgn="auto" latinLnBrk="0" hangingPunct="1">
                <a:lnSpc>
                  <a:spcPct val="105000"/>
                </a:lnSpc>
                <a:spcBef>
                  <a:spcPts val="0"/>
                </a:spcBef>
                <a:buClr>
                  <a:schemeClr val="tx1"/>
                </a:buClr>
                <a:buSzTx/>
                <a:buFont typeface="Arial" panose="020B0604020202020204" pitchFamily="34" charset="0"/>
                <a:buChar char="•"/>
                <a:tabLst/>
                <a:defRPr/>
              </a:pPr>
              <a:r>
                <a:rPr lang="en-US" sz="900">
                  <a:solidFill>
                    <a:srgbClr val="000000"/>
                  </a:solidFill>
                  <a:cs typeface="Segoe UI Semibold" panose="020B0702040204020203" pitchFamily="34" charset="0"/>
                </a:rPr>
                <a:t>Improved responsiveness</a:t>
              </a:r>
            </a:p>
          </p:txBody>
        </p:sp>
        <p:sp>
          <p:nvSpPr>
            <p:cNvPr id="58" name="TextBox 57">
              <a:extLst>
                <a:ext uri="{FF2B5EF4-FFF2-40B4-BE49-F238E27FC236}">
                  <a16:creationId xmlns:a16="http://schemas.microsoft.com/office/drawing/2014/main" id="{2DDF844D-0F88-587A-780A-74F83D6958E1}"/>
                </a:ext>
              </a:extLst>
            </p:cNvPr>
            <p:cNvSpPr txBox="1"/>
            <p:nvPr/>
          </p:nvSpPr>
          <p:spPr>
            <a:xfrm>
              <a:off x="6450135" y="3622168"/>
              <a:ext cx="1234440" cy="520720"/>
            </a:xfrm>
            <a:prstGeom prst="rect">
              <a:avLst/>
            </a:prstGeom>
            <a:noFill/>
          </p:spPr>
          <p:txBody>
            <a:bodyPr wrap="square" lIns="0" tIns="0" rIns="0" bIns="0" anchor="ctr">
              <a:spAutoFit/>
            </a:bodyPr>
            <a:lstStyle/>
            <a:p>
              <a:pPr marL="0" marR="0" lvl="0" indent="0" algn="ctr" defTabSz="914367" rtl="0" eaLnBrk="1" fontAlgn="auto" latinLnBrk="0" hangingPunct="1">
                <a:lnSpc>
                  <a:spcPct val="105000"/>
                </a:lnSpc>
                <a:spcBef>
                  <a:spcPts val="0"/>
                </a:spcBef>
                <a:spcAft>
                  <a:spcPts val="0"/>
                </a:spcAft>
                <a:buClrTx/>
                <a:buSzTx/>
                <a:buFontTx/>
                <a:buNone/>
                <a:tabLst/>
                <a:defRPr/>
              </a:pPr>
              <a:r>
                <a:rPr lang="en-US" sz="1100">
                  <a:solidFill>
                    <a:srgbClr val="000000"/>
                  </a:solidFill>
                  <a:cs typeface="Segoe UI Semibold" panose="020B0702040204020203" pitchFamily="34" charset="0"/>
                </a:rPr>
                <a:t>HTML + CSS</a:t>
              </a:r>
              <a:br>
                <a:rPr lang="en-US" sz="1100">
                  <a:solidFill>
                    <a:srgbClr val="000000"/>
                  </a:solidFill>
                  <a:cs typeface="Segoe UI Semibold" panose="020B0702040204020203" pitchFamily="34" charset="0"/>
                </a:rPr>
              </a:br>
              <a:r>
                <a:rPr lang="en-US" sz="1100">
                  <a:solidFill>
                    <a:schemeClr val="tx2"/>
                  </a:solidFill>
                  <a:cs typeface="Segoe UI Semibold" panose="020B0702040204020203" pitchFamily="34" charset="0"/>
                </a:rPr>
                <a:t>for custom </a:t>
              </a:r>
              <a:br>
                <a:rPr lang="en-US" sz="1100">
                  <a:solidFill>
                    <a:schemeClr val="tx2"/>
                  </a:solidFill>
                  <a:cs typeface="Segoe UI Semibold" panose="020B0702040204020203" pitchFamily="34" charset="0"/>
                </a:rPr>
              </a:br>
              <a:r>
                <a:rPr lang="en-US" sz="1100">
                  <a:solidFill>
                    <a:schemeClr val="tx2"/>
                  </a:solidFill>
                  <a:cs typeface="Segoe UI Semibold" panose="020B0702040204020203" pitchFamily="34" charset="0"/>
                </a:rPr>
                <a:t>controls</a:t>
              </a:r>
            </a:p>
          </p:txBody>
        </p:sp>
        <p:sp>
          <p:nvSpPr>
            <p:cNvPr id="59" name="TextBox 58">
              <a:extLst>
                <a:ext uri="{FF2B5EF4-FFF2-40B4-BE49-F238E27FC236}">
                  <a16:creationId xmlns:a16="http://schemas.microsoft.com/office/drawing/2014/main" id="{A37723F1-8E78-1A99-F173-955B8E9D06A3}"/>
                </a:ext>
              </a:extLst>
            </p:cNvPr>
            <p:cNvSpPr txBox="1"/>
            <p:nvPr/>
          </p:nvSpPr>
          <p:spPr>
            <a:xfrm>
              <a:off x="7911061" y="3799909"/>
              <a:ext cx="1463040" cy="165238"/>
            </a:xfrm>
            <a:prstGeom prst="rect">
              <a:avLst/>
            </a:prstGeom>
            <a:noFill/>
          </p:spPr>
          <p:txBody>
            <a:bodyPr wrap="square" lIns="0" tIns="0" rIns="0" bIns="0" anchor="ctr">
              <a:spAutoFit/>
            </a:bodyPr>
            <a:lstStyle/>
            <a:p>
              <a:pPr marL="0" marR="0" lvl="0" indent="0" algn="ctr" defTabSz="914367" rtl="0" eaLnBrk="1" fontAlgn="auto" latinLnBrk="0" hangingPunct="1">
                <a:lnSpc>
                  <a:spcPct val="105000"/>
                </a:lnSpc>
                <a:spcBef>
                  <a:spcPts val="0"/>
                </a:spcBef>
                <a:spcAft>
                  <a:spcPts val="0"/>
                </a:spcAft>
                <a:buClrTx/>
                <a:buSzTx/>
                <a:buFontTx/>
                <a:buNone/>
                <a:tabLst/>
                <a:defRPr/>
              </a:pPr>
              <a:r>
                <a:rPr lang="en-US" sz="1100">
                  <a:solidFill>
                    <a:srgbClr val="000000"/>
                  </a:solidFill>
                  <a:cs typeface="Segoe UI Semibold" panose="020B0702040204020203" pitchFamily="34" charset="0"/>
                  <a:hlinkClick r:id="rId6"/>
                </a:rPr>
                <a:t>Fluent UI</a:t>
              </a:r>
              <a:endParaRPr kumimoji="0" lang="en-US" sz="1100" b="0" i="0" u="none" strike="noStrike" kern="1200" cap="none" spc="0" normalizeH="0" baseline="0" noProof="0">
                <a:ln>
                  <a:noFill/>
                </a:ln>
                <a:solidFill>
                  <a:srgbClr val="000000"/>
                </a:solidFill>
                <a:effectLst/>
                <a:uLnTx/>
                <a:uFillTx/>
                <a:cs typeface="Segoe UI Semibold" panose="020B0702040204020203" pitchFamily="34" charset="0"/>
              </a:endParaRPr>
            </a:p>
          </p:txBody>
        </p:sp>
        <p:sp>
          <p:nvSpPr>
            <p:cNvPr id="60" name="TextBox 59">
              <a:extLst>
                <a:ext uri="{FF2B5EF4-FFF2-40B4-BE49-F238E27FC236}">
                  <a16:creationId xmlns:a16="http://schemas.microsoft.com/office/drawing/2014/main" id="{92B54A79-FE3E-02CE-33ED-6F4CF637A150}"/>
                </a:ext>
              </a:extLst>
            </p:cNvPr>
            <p:cNvSpPr txBox="1"/>
            <p:nvPr/>
          </p:nvSpPr>
          <p:spPr>
            <a:xfrm>
              <a:off x="9532317" y="3669489"/>
              <a:ext cx="1828800" cy="426079"/>
            </a:xfrm>
            <a:prstGeom prst="rect">
              <a:avLst/>
            </a:prstGeom>
            <a:noFill/>
          </p:spPr>
          <p:txBody>
            <a:bodyPr wrap="square" lIns="0" tIns="0" rIns="0" bIns="0" anchor="ctr">
              <a:spAutoFit/>
            </a:bodyPr>
            <a:lstStyle/>
            <a:p>
              <a:pPr marL="137160" marR="0" lvl="0" indent="-137160" defTabSz="914367" rtl="0" eaLnBrk="1" fontAlgn="auto" latinLnBrk="0" hangingPunct="1">
                <a:lnSpc>
                  <a:spcPct val="105000"/>
                </a:lnSpc>
                <a:spcBef>
                  <a:spcPts val="0"/>
                </a:spcBef>
                <a:buClr>
                  <a:schemeClr val="tx1"/>
                </a:buClr>
                <a:buSzTx/>
                <a:buFont typeface="Arial" panose="020B0604020202020204" pitchFamily="34" charset="0"/>
                <a:buChar char="•"/>
                <a:tabLst/>
                <a:defRPr/>
              </a:pPr>
              <a:r>
                <a:rPr lang="en-US" sz="900">
                  <a:solidFill>
                    <a:srgbClr val="000000"/>
                  </a:solidFill>
                  <a:cs typeface="Segoe UI Semibold" panose="020B0702040204020203" pitchFamily="34" charset="0"/>
                </a:rPr>
                <a:t>Standard and custom controls for greater responsiveness </a:t>
              </a:r>
              <a:endParaRPr kumimoji="0" lang="en-US" sz="900" b="0" i="0" u="none" strike="noStrike" kern="1200" cap="none" spc="0" normalizeH="0" baseline="0" noProof="0">
                <a:ln>
                  <a:noFill/>
                </a:ln>
                <a:solidFill>
                  <a:srgbClr val="000000"/>
                </a:solidFill>
                <a:effectLst/>
                <a:uLnTx/>
                <a:uFillTx/>
                <a:cs typeface="Segoe UI Semibold" panose="020B0702040204020203" pitchFamily="34" charset="0"/>
              </a:endParaRPr>
            </a:p>
          </p:txBody>
        </p:sp>
        <p:sp>
          <p:nvSpPr>
            <p:cNvPr id="63" name="TextBox 62">
              <a:extLst>
                <a:ext uri="{FF2B5EF4-FFF2-40B4-BE49-F238E27FC236}">
                  <a16:creationId xmlns:a16="http://schemas.microsoft.com/office/drawing/2014/main" id="{55F251BA-455A-328A-C02B-9A96F20C046B}"/>
                </a:ext>
              </a:extLst>
            </p:cNvPr>
            <p:cNvSpPr txBox="1"/>
            <p:nvPr/>
          </p:nvSpPr>
          <p:spPr>
            <a:xfrm>
              <a:off x="6449445" y="4867728"/>
              <a:ext cx="1235821" cy="342979"/>
            </a:xfrm>
            <a:prstGeom prst="rect">
              <a:avLst/>
            </a:prstGeom>
            <a:noFill/>
          </p:spPr>
          <p:txBody>
            <a:bodyPr wrap="square" lIns="0" tIns="0" rIns="0" bIns="0" anchor="ctr">
              <a:spAutoFit/>
            </a:bodyPr>
            <a:lstStyle/>
            <a:p>
              <a:pPr marL="0" marR="0" lvl="0" indent="0" algn="ctr" defTabSz="914367" rtl="0" eaLnBrk="1" fontAlgn="auto" latinLnBrk="0" hangingPunct="1">
                <a:lnSpc>
                  <a:spcPct val="105000"/>
                </a:lnSpc>
                <a:spcBef>
                  <a:spcPts val="0"/>
                </a:spcBef>
                <a:spcAft>
                  <a:spcPts val="0"/>
                </a:spcAft>
                <a:buClrTx/>
                <a:buSzTx/>
                <a:buFontTx/>
                <a:buNone/>
                <a:tabLst/>
                <a:defRPr/>
              </a:pPr>
              <a:r>
                <a:rPr lang="en-US" sz="1100">
                  <a:solidFill>
                    <a:srgbClr val="000000"/>
                  </a:solidFill>
                  <a:cs typeface="Segoe UI Semibold" panose="020B0702040204020203" pitchFamily="34" charset="0"/>
                </a:rPr>
                <a:t>Electron</a:t>
              </a:r>
              <a:br>
                <a:rPr lang="en-US" sz="1100">
                  <a:solidFill>
                    <a:srgbClr val="000000"/>
                  </a:solidFill>
                  <a:cs typeface="Segoe UI Semibold" panose="020B0702040204020203" pitchFamily="34" charset="0"/>
                </a:rPr>
              </a:br>
              <a:r>
                <a:rPr lang="en-US" sz="1100">
                  <a:solidFill>
                    <a:schemeClr val="tx2"/>
                  </a:solidFill>
                  <a:cs typeface="Segoe UI Semibold" panose="020B0702040204020203" pitchFamily="34" charset="0"/>
                </a:rPr>
                <a:t>for hosting</a:t>
              </a:r>
            </a:p>
          </p:txBody>
        </p:sp>
        <p:sp>
          <p:nvSpPr>
            <p:cNvPr id="64" name="TextBox 63">
              <a:extLst>
                <a:ext uri="{FF2B5EF4-FFF2-40B4-BE49-F238E27FC236}">
                  <a16:creationId xmlns:a16="http://schemas.microsoft.com/office/drawing/2014/main" id="{FAA1535E-8F1C-A9E4-E7F8-FD4AC68A22B0}"/>
                </a:ext>
              </a:extLst>
            </p:cNvPr>
            <p:cNvSpPr txBox="1"/>
            <p:nvPr/>
          </p:nvSpPr>
          <p:spPr>
            <a:xfrm>
              <a:off x="7911061" y="4956597"/>
              <a:ext cx="1463040" cy="165238"/>
            </a:xfrm>
            <a:prstGeom prst="rect">
              <a:avLst/>
            </a:prstGeom>
            <a:noFill/>
          </p:spPr>
          <p:txBody>
            <a:bodyPr wrap="square" lIns="0" tIns="0" rIns="0" bIns="0" anchor="ctr">
              <a:spAutoFit/>
            </a:bodyPr>
            <a:lstStyle/>
            <a:p>
              <a:pPr marL="0" marR="0" lvl="0" indent="0" algn="ctr" defTabSz="914367" rtl="0" eaLnBrk="1" fontAlgn="auto" latinLnBrk="0" hangingPunct="1">
                <a:lnSpc>
                  <a:spcPct val="105000"/>
                </a:lnSpc>
                <a:spcBef>
                  <a:spcPts val="0"/>
                </a:spcBef>
                <a:spcAft>
                  <a:spcPts val="0"/>
                </a:spcAft>
                <a:buClrTx/>
                <a:buSzTx/>
                <a:buFontTx/>
                <a:buNone/>
                <a:tabLst/>
                <a:defRPr/>
              </a:pPr>
              <a:r>
                <a:rPr lang="en-US" sz="1100">
                  <a:solidFill>
                    <a:srgbClr val="000000"/>
                  </a:solidFill>
                  <a:cs typeface="Segoe UI Semibold" panose="020B0702040204020203" pitchFamily="34" charset="0"/>
                  <a:hlinkClick r:id="rId7"/>
                </a:rPr>
                <a:t>WebView2</a:t>
              </a:r>
              <a:endParaRPr kumimoji="0" lang="en-US" sz="1100" b="0" i="0" u="none" strike="noStrike" kern="1200" cap="none" spc="0" normalizeH="0" baseline="0" noProof="0">
                <a:ln>
                  <a:noFill/>
                </a:ln>
                <a:solidFill>
                  <a:srgbClr val="000000"/>
                </a:solidFill>
                <a:effectLst/>
                <a:uLnTx/>
                <a:uFillTx/>
                <a:cs typeface="Segoe UI Semibold" panose="020B0702040204020203" pitchFamily="34" charset="0"/>
              </a:endParaRPr>
            </a:p>
          </p:txBody>
        </p:sp>
        <p:sp>
          <p:nvSpPr>
            <p:cNvPr id="65" name="TextBox 64">
              <a:extLst>
                <a:ext uri="{FF2B5EF4-FFF2-40B4-BE49-F238E27FC236}">
                  <a16:creationId xmlns:a16="http://schemas.microsoft.com/office/drawing/2014/main" id="{585F8179-BBC0-76DD-2493-1E6FB3CCDE87}"/>
                </a:ext>
              </a:extLst>
            </p:cNvPr>
            <p:cNvSpPr txBox="1"/>
            <p:nvPr/>
          </p:nvSpPr>
          <p:spPr>
            <a:xfrm>
              <a:off x="9532316" y="4753465"/>
              <a:ext cx="1873895" cy="571503"/>
            </a:xfrm>
            <a:prstGeom prst="rect">
              <a:avLst/>
            </a:prstGeom>
            <a:noFill/>
          </p:spPr>
          <p:txBody>
            <a:bodyPr wrap="square" lIns="0" tIns="0" rIns="0" bIns="0" anchor="ctr">
              <a:spAutoFit/>
            </a:bodyPr>
            <a:lstStyle/>
            <a:p>
              <a:pPr marL="137160" indent="-137160">
                <a:lnSpc>
                  <a:spcPct val="105000"/>
                </a:lnSpc>
                <a:buClr>
                  <a:schemeClr val="tx1"/>
                </a:buClr>
                <a:buFont typeface="Arial" panose="020B0604020202020204" pitchFamily="34" charset="0"/>
                <a:buChar char="•"/>
                <a:defRPr/>
              </a:pPr>
              <a:r>
                <a:rPr lang="en-US" sz="900">
                  <a:solidFill>
                    <a:schemeClr val="tx2"/>
                  </a:solidFill>
                  <a:latin typeface="+mj-lt"/>
                  <a:cs typeface="Segoe UI Semibold" panose="020B0702040204020203" pitchFamily="34" charset="0"/>
                </a:rPr>
                <a:t>50% fewer resources consumed</a:t>
              </a:r>
              <a:r>
                <a:rPr kumimoji="0" lang="en-US" sz="900" b="0" i="0" u="none" strike="noStrike" kern="1200" cap="none" spc="0" normalizeH="0" baseline="30000" noProof="0">
                  <a:ln>
                    <a:noFill/>
                  </a:ln>
                  <a:solidFill>
                    <a:schemeClr val="tx2"/>
                  </a:solidFill>
                  <a:effectLst/>
                  <a:uLnTx/>
                  <a:uFillTx/>
                  <a:latin typeface="+mj-lt"/>
                  <a:cs typeface="Segoe UI Semibold" panose="020B0702040204020203" pitchFamily="34" charset="0"/>
                </a:rPr>
                <a:t>2</a:t>
              </a:r>
              <a:endParaRPr lang="en-US" sz="900">
                <a:solidFill>
                  <a:schemeClr val="tx2"/>
                </a:solidFill>
                <a:latin typeface="+mj-lt"/>
                <a:cs typeface="Segoe UI Semibold" panose="020B0702040204020203" pitchFamily="34" charset="0"/>
              </a:endParaRPr>
            </a:p>
            <a:p>
              <a:pPr marL="137160" indent="-137160">
                <a:lnSpc>
                  <a:spcPct val="105000"/>
                </a:lnSpc>
                <a:buClr>
                  <a:schemeClr val="tx1"/>
                </a:buClr>
                <a:buFont typeface="Arial" panose="020B0604020202020204" pitchFamily="34" charset="0"/>
                <a:buChar char="•"/>
                <a:defRPr/>
              </a:pPr>
              <a:r>
                <a:rPr lang="en-US" sz="900">
                  <a:solidFill>
                    <a:schemeClr val="tx2"/>
                  </a:solidFill>
                  <a:latin typeface="+mj-lt"/>
                  <a:cs typeface="Segoe UI Semibold" panose="020B0702040204020203" pitchFamily="34" charset="0"/>
                </a:rPr>
                <a:t>50% less memory used</a:t>
              </a:r>
              <a:r>
                <a:rPr kumimoji="0" lang="en-US" sz="900" b="0" i="0" u="none" strike="noStrike" kern="1200" cap="none" spc="0" normalizeH="0" baseline="30000" noProof="0">
                  <a:ln>
                    <a:noFill/>
                  </a:ln>
                  <a:solidFill>
                    <a:schemeClr val="tx2"/>
                  </a:solidFill>
                  <a:effectLst/>
                  <a:uLnTx/>
                  <a:uFillTx/>
                  <a:latin typeface="+mj-lt"/>
                  <a:cs typeface="Segoe UI Semibold" panose="020B0702040204020203" pitchFamily="34" charset="0"/>
                </a:rPr>
                <a:t>2</a:t>
              </a:r>
              <a:endParaRPr lang="en-US" sz="900">
                <a:solidFill>
                  <a:schemeClr val="tx2"/>
                </a:solidFill>
                <a:cs typeface="Segoe UI Semibold" panose="020B0702040204020203" pitchFamily="34" charset="0"/>
              </a:endParaRPr>
            </a:p>
            <a:p>
              <a:pPr marL="137160" marR="0" lvl="0" indent="-137160" fontAlgn="auto">
                <a:lnSpc>
                  <a:spcPct val="105000"/>
                </a:lnSpc>
                <a:spcBef>
                  <a:spcPts val="0"/>
                </a:spcBef>
                <a:buClr>
                  <a:schemeClr val="tx1"/>
                </a:buClr>
                <a:buSzTx/>
                <a:buFont typeface="Arial" panose="020B0604020202020204" pitchFamily="34" charset="0"/>
                <a:buChar char="•"/>
                <a:tabLst/>
                <a:defRPr/>
              </a:pPr>
              <a:r>
                <a:rPr lang="en-US" sz="900">
                  <a:solidFill>
                    <a:schemeClr val="tx2"/>
                  </a:solidFill>
                  <a:latin typeface="+mj-lt"/>
                  <a:cs typeface="Segoe UI Semibold" panose="020B0702040204020203" pitchFamily="34" charset="0"/>
                </a:rPr>
                <a:t>70% less disk space used</a:t>
              </a:r>
              <a:r>
                <a:rPr kumimoji="0" lang="en-US" sz="900" b="0" i="0" u="none" strike="noStrike" kern="1200" cap="none" spc="0" normalizeH="0" baseline="30000" noProof="0">
                  <a:ln>
                    <a:noFill/>
                  </a:ln>
                  <a:solidFill>
                    <a:schemeClr val="tx2"/>
                  </a:solidFill>
                  <a:effectLst/>
                  <a:uLnTx/>
                  <a:uFillTx/>
                  <a:latin typeface="+mj-lt"/>
                  <a:cs typeface="Segoe UI Semibold" panose="020B0702040204020203" pitchFamily="34" charset="0"/>
                </a:rPr>
                <a:t>2</a:t>
              </a:r>
              <a:endParaRPr lang="en-US" sz="900">
                <a:solidFill>
                  <a:schemeClr val="tx2"/>
                </a:solidFill>
                <a:latin typeface="+mj-lt"/>
                <a:cs typeface="Segoe UI Semibold" panose="020B0702040204020203" pitchFamily="34" charset="0"/>
              </a:endParaRPr>
            </a:p>
          </p:txBody>
        </p:sp>
        <p:sp>
          <p:nvSpPr>
            <p:cNvPr id="47" name="TextBox 46">
              <a:extLst>
                <a:ext uri="{FF2B5EF4-FFF2-40B4-BE49-F238E27FC236}">
                  <a16:creationId xmlns:a16="http://schemas.microsoft.com/office/drawing/2014/main" id="{E7A51428-6ED3-C223-4287-FF5B32377E00}"/>
                </a:ext>
              </a:extLst>
            </p:cNvPr>
            <p:cNvSpPr txBox="1"/>
            <p:nvPr/>
          </p:nvSpPr>
          <p:spPr>
            <a:xfrm>
              <a:off x="6300217" y="5611264"/>
              <a:ext cx="5120641" cy="331245"/>
            </a:xfrm>
            <a:prstGeom prst="rect">
              <a:avLst/>
            </a:prstGeom>
            <a:noFill/>
          </p:spPr>
          <p:txBody>
            <a:bodyPr wrap="square" lIns="0" tIns="0" rIns="0" bIns="0" rtlCol="0">
              <a:spAutoFit/>
            </a:bodyPr>
            <a:lstStyle/>
            <a:p>
              <a:pPr algn="ctr">
                <a:lnSpc>
                  <a:spcPct val="110000"/>
                </a:lnSpc>
                <a:spcAft>
                  <a:spcPts val="300"/>
                </a:spcAft>
              </a:pPr>
              <a:r>
                <a:rPr lang="en-US" sz="900">
                  <a:solidFill>
                    <a:schemeClr val="tx2"/>
                  </a:solidFill>
                  <a:latin typeface="Segoe UI Semibold" panose="020B0702040204020203" pitchFamily="34" charset="0"/>
                  <a:cs typeface="Segoe UI Semibold" panose="020B0702040204020203" pitchFamily="34" charset="0"/>
                </a:rPr>
                <a:t>Learn more</a:t>
              </a:r>
            </a:p>
            <a:p>
              <a:pPr algn="ctr">
                <a:lnSpc>
                  <a:spcPct val="110000"/>
                </a:lnSpc>
                <a:spcAft>
                  <a:spcPts val="300"/>
                </a:spcAft>
                <a:buClr>
                  <a:schemeClr val="tx2"/>
                </a:buClr>
              </a:pPr>
              <a:r>
                <a:rPr lang="en-US" sz="900" u="sng">
                  <a:solidFill>
                    <a:schemeClr val="tx2"/>
                  </a:solidFill>
                  <a:latin typeface="Segoe UI" panose="020B0502040204020203" pitchFamily="34" charset="0"/>
                  <a:cs typeface="Segoe UI" panose="020B0502040204020203" pitchFamily="34" charset="0"/>
                  <a:hlinkClick r:id="rId8"/>
                </a:rPr>
                <a:t>Unlocking the Power of Microsoft Teams: Benefits of the New Architecture</a:t>
              </a:r>
              <a:endParaRPr lang="en-US" sz="900" u="sng">
                <a:solidFill>
                  <a:schemeClr val="tx2"/>
                </a:solidFill>
                <a:latin typeface="Segoe UI" panose="020B0502040204020203" pitchFamily="34" charset="0"/>
                <a:cs typeface="Segoe UI" panose="020B0502040204020203" pitchFamily="34" charset="0"/>
              </a:endParaRPr>
            </a:p>
          </p:txBody>
        </p:sp>
      </p:grpSp>
      <p:sp>
        <p:nvSpPr>
          <p:cNvPr id="28" name="TextBox 27">
            <a:extLst>
              <a:ext uri="{FF2B5EF4-FFF2-40B4-BE49-F238E27FC236}">
                <a16:creationId xmlns:a16="http://schemas.microsoft.com/office/drawing/2014/main" id="{5044FE37-66C1-CF54-D1C4-C819E8641D2D}"/>
              </a:ext>
            </a:extLst>
          </p:cNvPr>
          <p:cNvSpPr txBox="1"/>
          <p:nvPr/>
        </p:nvSpPr>
        <p:spPr>
          <a:xfrm>
            <a:off x="586739" y="6483553"/>
            <a:ext cx="6240020" cy="123111"/>
          </a:xfrm>
          <a:prstGeom prst="rect">
            <a:avLst/>
          </a:prstGeom>
          <a:noFill/>
        </p:spPr>
        <p:txBody>
          <a:bodyPr wrap="square" lIns="0" tIns="0" rIns="0" bIns="0" rtlCol="0" anchor="b">
            <a:spAutoFit/>
          </a:bodyPr>
          <a:lstStyle/>
          <a:p>
            <a:pPr marR="0" lvl="0" defTabSz="914367" rtl="0" eaLnBrk="1" fontAlgn="auto" latinLnBrk="0" hangingPunct="1">
              <a:lnSpc>
                <a:spcPct val="100000"/>
              </a:lnSpc>
              <a:spcBef>
                <a:spcPts val="0"/>
              </a:spcBef>
              <a:spcAft>
                <a:spcPts val="0"/>
              </a:spcAft>
              <a:buClrTx/>
              <a:buSzTx/>
              <a:tabLst/>
              <a:defRPr/>
            </a:pPr>
            <a:r>
              <a:rPr lang="en-US" sz="800" baseline="30000">
                <a:latin typeface="Segoe UI"/>
              </a:rPr>
              <a:t>1</a:t>
            </a:r>
            <a:r>
              <a:rPr lang="en-US" sz="800">
                <a:latin typeface="Segoe UI"/>
              </a:rPr>
              <a:t>Each OS leverages native components. </a:t>
            </a:r>
            <a:r>
              <a:rPr lang="en-US" sz="800" baseline="30000">
                <a:latin typeface="Segoe UI"/>
              </a:rPr>
              <a:t>2</a:t>
            </a:r>
            <a:r>
              <a:rPr lang="en-US" sz="800">
                <a:latin typeface="Segoe UI"/>
              </a:rPr>
              <a:t>Maximum possible performance gains. </a:t>
            </a:r>
          </a:p>
        </p:txBody>
      </p:sp>
      <p:sp>
        <p:nvSpPr>
          <p:cNvPr id="3" name="TextBox 2">
            <a:extLst>
              <a:ext uri="{FF2B5EF4-FFF2-40B4-BE49-F238E27FC236}">
                <a16:creationId xmlns:a16="http://schemas.microsoft.com/office/drawing/2014/main" id="{90779D14-F75A-F42F-51B6-C76BB2A603D5}"/>
              </a:ext>
            </a:extLst>
          </p:cNvPr>
          <p:cNvSpPr txBox="1"/>
          <p:nvPr/>
        </p:nvSpPr>
        <p:spPr>
          <a:xfrm>
            <a:off x="7580378" y="6483553"/>
            <a:ext cx="4023360" cy="123111"/>
          </a:xfrm>
          <a:prstGeom prst="rect">
            <a:avLst/>
          </a:prstGeom>
          <a:noFill/>
        </p:spPr>
        <p:txBody>
          <a:bodyPr wrap="square" lIns="0" tIns="0" rIns="0" bIns="0" rtlCol="0" anchor="b">
            <a:spAutoFit/>
          </a:bodyPr>
          <a:lstStyle/>
          <a:p>
            <a:pPr marR="0" lvl="0" algn="r" defTabSz="914367" rtl="0" eaLnBrk="1" fontAlgn="auto" latinLnBrk="0" hangingPunct="1">
              <a:lnSpc>
                <a:spcPct val="100000"/>
              </a:lnSpc>
              <a:spcBef>
                <a:spcPts val="0"/>
              </a:spcBef>
              <a:spcAft>
                <a:spcPts val="0"/>
              </a:spcAft>
              <a:buClrTx/>
              <a:buSzTx/>
              <a:tabLst/>
              <a:defRPr/>
            </a:pPr>
            <a:r>
              <a:rPr lang="en-US" sz="800" dirty="0">
                <a:latin typeface="Segoe UI"/>
              </a:rPr>
              <a:t>04  |  Introducing the new Microsoft Teams</a:t>
            </a:r>
          </a:p>
        </p:txBody>
      </p:sp>
      <p:grpSp>
        <p:nvGrpSpPr>
          <p:cNvPr id="19" name="Group 18">
            <a:extLst>
              <a:ext uri="{FF2B5EF4-FFF2-40B4-BE49-F238E27FC236}">
                <a16:creationId xmlns:a16="http://schemas.microsoft.com/office/drawing/2014/main" id="{514D0D6A-D837-C481-45A0-FD26B3A757D0}"/>
              </a:ext>
              <a:ext uri="{C183D7F6-B498-43B3-948B-1728B52AA6E4}">
                <adec:decorative xmlns:adec="http://schemas.microsoft.com/office/drawing/2017/decorative" val="1"/>
              </a:ext>
            </a:extLst>
          </p:cNvPr>
          <p:cNvGrpSpPr/>
          <p:nvPr/>
        </p:nvGrpSpPr>
        <p:grpSpPr>
          <a:xfrm>
            <a:off x="656571" y="3899599"/>
            <a:ext cx="428417" cy="428417"/>
            <a:chOff x="7290400" y="449147"/>
            <a:chExt cx="508475" cy="508475"/>
          </a:xfrm>
        </p:grpSpPr>
        <p:sp>
          <p:nvSpPr>
            <p:cNvPr id="20" name="Oval 19">
              <a:extLst>
                <a:ext uri="{FF2B5EF4-FFF2-40B4-BE49-F238E27FC236}">
                  <a16:creationId xmlns:a16="http://schemas.microsoft.com/office/drawing/2014/main" id="{053F0F85-6F8A-E361-39FA-A9130CF636E4}"/>
                </a:ext>
              </a:extLst>
            </p:cNvPr>
            <p:cNvSpPr/>
            <p:nvPr/>
          </p:nvSpPr>
          <p:spPr bwMode="auto">
            <a:xfrm>
              <a:off x="7290400" y="449147"/>
              <a:ext cx="508475" cy="508475"/>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1" name="monitor_3" title="Icon of a monitor with a checkmark on the lower right corner">
              <a:extLst>
                <a:ext uri="{FF2B5EF4-FFF2-40B4-BE49-F238E27FC236}">
                  <a16:creationId xmlns:a16="http://schemas.microsoft.com/office/drawing/2014/main" id="{ED800213-1961-3875-05B3-888F6DACC5A4}"/>
                </a:ext>
              </a:extLst>
            </p:cNvPr>
            <p:cNvSpPr>
              <a:spLocks noChangeAspect="1" noEditPoints="1"/>
            </p:cNvSpPr>
            <p:nvPr/>
          </p:nvSpPr>
          <p:spPr bwMode="auto">
            <a:xfrm>
              <a:off x="7394834" y="604756"/>
              <a:ext cx="289741" cy="232366"/>
            </a:xfrm>
            <a:custGeom>
              <a:avLst/>
              <a:gdLst>
                <a:gd name="T0" fmla="*/ 404 w 404"/>
                <a:gd name="T1" fmla="*/ 223 h 324"/>
                <a:gd name="T2" fmla="*/ 304 w 404"/>
                <a:gd name="T3" fmla="*/ 324 h 324"/>
                <a:gd name="T4" fmla="*/ 256 w 404"/>
                <a:gd name="T5" fmla="*/ 276 h 324"/>
                <a:gd name="T6" fmla="*/ 386 w 404"/>
                <a:gd name="T7" fmla="*/ 171 h 324"/>
                <a:gd name="T8" fmla="*/ 386 w 404"/>
                <a:gd name="T9" fmla="*/ 0 h 324"/>
                <a:gd name="T10" fmla="*/ 0 w 404"/>
                <a:gd name="T11" fmla="*/ 0 h 324"/>
                <a:gd name="T12" fmla="*/ 0 w 404"/>
                <a:gd name="T13" fmla="*/ 223 h 324"/>
                <a:gd name="T14" fmla="*/ 330 w 404"/>
                <a:gd name="T15" fmla="*/ 223 h 324"/>
                <a:gd name="T16" fmla="*/ 117 w 404"/>
                <a:gd name="T17" fmla="*/ 285 h 324"/>
                <a:gd name="T18" fmla="*/ 190 w 404"/>
                <a:gd name="T19" fmla="*/ 285 h 324"/>
                <a:gd name="T20" fmla="*/ 190 w 404"/>
                <a:gd name="T21" fmla="*/ 22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4" h="324">
                  <a:moveTo>
                    <a:pt x="404" y="223"/>
                  </a:moveTo>
                  <a:lnTo>
                    <a:pt x="304" y="324"/>
                  </a:lnTo>
                  <a:lnTo>
                    <a:pt x="256" y="276"/>
                  </a:lnTo>
                  <a:moveTo>
                    <a:pt x="386" y="171"/>
                  </a:moveTo>
                  <a:lnTo>
                    <a:pt x="386" y="0"/>
                  </a:lnTo>
                  <a:lnTo>
                    <a:pt x="0" y="0"/>
                  </a:lnTo>
                  <a:lnTo>
                    <a:pt x="0" y="223"/>
                  </a:lnTo>
                  <a:lnTo>
                    <a:pt x="330" y="223"/>
                  </a:lnTo>
                  <a:moveTo>
                    <a:pt x="117" y="285"/>
                  </a:moveTo>
                  <a:lnTo>
                    <a:pt x="190" y="285"/>
                  </a:lnTo>
                  <a:lnTo>
                    <a:pt x="190" y="223"/>
                  </a:lnTo>
                </a:path>
              </a:pathLst>
            </a:custGeom>
            <a:noFill/>
            <a:ln w="222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grpSp>
      <p:grpSp>
        <p:nvGrpSpPr>
          <p:cNvPr id="22" name="Group 21">
            <a:extLst>
              <a:ext uri="{FF2B5EF4-FFF2-40B4-BE49-F238E27FC236}">
                <a16:creationId xmlns:a16="http://schemas.microsoft.com/office/drawing/2014/main" id="{82413FAF-04FB-52C9-013D-6231F2F76F5E}"/>
              </a:ext>
              <a:ext uri="{C183D7F6-B498-43B3-948B-1728B52AA6E4}">
                <adec:decorative xmlns:adec="http://schemas.microsoft.com/office/drawing/2017/decorative" val="1"/>
              </a:ext>
            </a:extLst>
          </p:cNvPr>
          <p:cNvGrpSpPr/>
          <p:nvPr/>
        </p:nvGrpSpPr>
        <p:grpSpPr>
          <a:xfrm>
            <a:off x="656571" y="3287320"/>
            <a:ext cx="428417" cy="428417"/>
            <a:chOff x="535406" y="4610799"/>
            <a:chExt cx="428417" cy="428417"/>
          </a:xfrm>
        </p:grpSpPr>
        <p:sp>
          <p:nvSpPr>
            <p:cNvPr id="23" name="Oval 22">
              <a:extLst>
                <a:ext uri="{FF2B5EF4-FFF2-40B4-BE49-F238E27FC236}">
                  <a16:creationId xmlns:a16="http://schemas.microsoft.com/office/drawing/2014/main" id="{735CF5EC-369F-C87F-1D20-2BA912CBEF9F}"/>
                </a:ext>
              </a:extLst>
            </p:cNvPr>
            <p:cNvSpPr/>
            <p:nvPr/>
          </p:nvSpPr>
          <p:spPr bwMode="auto">
            <a:xfrm>
              <a:off x="535406" y="4610799"/>
              <a:ext cx="428417" cy="428417"/>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4" name="Ribbon_E9D1" title="Icon of a ribbon award">
              <a:extLst>
                <a:ext uri="{FF2B5EF4-FFF2-40B4-BE49-F238E27FC236}">
                  <a16:creationId xmlns:a16="http://schemas.microsoft.com/office/drawing/2014/main" id="{EDAA1BFA-1508-4F43-B941-9A68CBFB7097}"/>
                </a:ext>
              </a:extLst>
            </p:cNvPr>
            <p:cNvSpPr>
              <a:spLocks noChangeAspect="1" noEditPoints="1"/>
            </p:cNvSpPr>
            <p:nvPr/>
          </p:nvSpPr>
          <p:spPr bwMode="auto">
            <a:xfrm>
              <a:off x="671183" y="4699717"/>
              <a:ext cx="148550" cy="240225"/>
            </a:xfrm>
            <a:custGeom>
              <a:avLst/>
              <a:gdLst>
                <a:gd name="T0" fmla="*/ 1130 w 2260"/>
                <a:gd name="T1" fmla="*/ 1758 h 3656"/>
                <a:gd name="T2" fmla="*/ 502 w 2260"/>
                <a:gd name="T3" fmla="*/ 1130 h 3656"/>
                <a:gd name="T4" fmla="*/ 1130 w 2260"/>
                <a:gd name="T5" fmla="*/ 502 h 3656"/>
                <a:gd name="T6" fmla="*/ 1758 w 2260"/>
                <a:gd name="T7" fmla="*/ 1130 h 3656"/>
                <a:gd name="T8" fmla="*/ 1130 w 2260"/>
                <a:gd name="T9" fmla="*/ 1758 h 3656"/>
                <a:gd name="T10" fmla="*/ 2260 w 2260"/>
                <a:gd name="T11" fmla="*/ 1130 h 3656"/>
                <a:gd name="T12" fmla="*/ 1130 w 2260"/>
                <a:gd name="T13" fmla="*/ 0 h 3656"/>
                <a:gd name="T14" fmla="*/ 0 w 2260"/>
                <a:gd name="T15" fmla="*/ 1130 h 3656"/>
                <a:gd name="T16" fmla="*/ 1130 w 2260"/>
                <a:gd name="T17" fmla="*/ 2260 h 3656"/>
                <a:gd name="T18" fmla="*/ 2260 w 2260"/>
                <a:gd name="T19" fmla="*/ 1130 h 3656"/>
                <a:gd name="T20" fmla="*/ 254 w 2260"/>
                <a:gd name="T21" fmla="*/ 1856 h 3656"/>
                <a:gd name="T22" fmla="*/ 254 w 2260"/>
                <a:gd name="T23" fmla="*/ 3656 h 3656"/>
                <a:gd name="T24" fmla="*/ 1126 w 2260"/>
                <a:gd name="T25" fmla="*/ 3252 h 3656"/>
                <a:gd name="T26" fmla="*/ 2006 w 2260"/>
                <a:gd name="T27" fmla="*/ 3656 h 3656"/>
                <a:gd name="T28" fmla="*/ 2006 w 2260"/>
                <a:gd name="T29" fmla="*/ 1856 h 3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0" h="3656">
                  <a:moveTo>
                    <a:pt x="1130" y="1758"/>
                  </a:moveTo>
                  <a:cubicBezTo>
                    <a:pt x="783" y="1758"/>
                    <a:pt x="502" y="1477"/>
                    <a:pt x="502" y="1130"/>
                  </a:cubicBezTo>
                  <a:cubicBezTo>
                    <a:pt x="502" y="784"/>
                    <a:pt x="783" y="502"/>
                    <a:pt x="1130" y="502"/>
                  </a:cubicBezTo>
                  <a:cubicBezTo>
                    <a:pt x="1477" y="502"/>
                    <a:pt x="1758" y="784"/>
                    <a:pt x="1758" y="1130"/>
                  </a:cubicBezTo>
                  <a:cubicBezTo>
                    <a:pt x="1758" y="1477"/>
                    <a:pt x="1477" y="1758"/>
                    <a:pt x="1130" y="1758"/>
                  </a:cubicBezTo>
                  <a:close/>
                  <a:moveTo>
                    <a:pt x="2260" y="1130"/>
                  </a:moveTo>
                  <a:cubicBezTo>
                    <a:pt x="2260" y="506"/>
                    <a:pt x="1754" y="0"/>
                    <a:pt x="1130" y="0"/>
                  </a:cubicBezTo>
                  <a:cubicBezTo>
                    <a:pt x="506" y="0"/>
                    <a:pt x="0" y="506"/>
                    <a:pt x="0" y="1130"/>
                  </a:cubicBezTo>
                  <a:cubicBezTo>
                    <a:pt x="0" y="1754"/>
                    <a:pt x="506" y="2260"/>
                    <a:pt x="1130" y="2260"/>
                  </a:cubicBezTo>
                  <a:cubicBezTo>
                    <a:pt x="1754" y="2260"/>
                    <a:pt x="2260" y="1754"/>
                    <a:pt x="2260" y="1130"/>
                  </a:cubicBezTo>
                  <a:close/>
                  <a:moveTo>
                    <a:pt x="254" y="1856"/>
                  </a:moveTo>
                  <a:cubicBezTo>
                    <a:pt x="254" y="3656"/>
                    <a:pt x="254" y="3656"/>
                    <a:pt x="254" y="3656"/>
                  </a:cubicBezTo>
                  <a:cubicBezTo>
                    <a:pt x="1126" y="3252"/>
                    <a:pt x="1126" y="3252"/>
                    <a:pt x="1126" y="3252"/>
                  </a:cubicBezTo>
                  <a:cubicBezTo>
                    <a:pt x="2006" y="3656"/>
                    <a:pt x="2006" y="3656"/>
                    <a:pt x="2006" y="3656"/>
                  </a:cubicBezTo>
                  <a:cubicBezTo>
                    <a:pt x="2006" y="1856"/>
                    <a:pt x="2006" y="1856"/>
                    <a:pt x="2006" y="1856"/>
                  </a:cubicBezTo>
                </a:path>
              </a:pathLst>
            </a:custGeom>
            <a:noFill/>
            <a:ln w="222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grpSp>
      <p:grpSp>
        <p:nvGrpSpPr>
          <p:cNvPr id="25" name="Group 24">
            <a:extLst>
              <a:ext uri="{FF2B5EF4-FFF2-40B4-BE49-F238E27FC236}">
                <a16:creationId xmlns:a16="http://schemas.microsoft.com/office/drawing/2014/main" id="{EE674ADA-5569-E605-65D6-659289C874EE}"/>
              </a:ext>
              <a:ext uri="{C183D7F6-B498-43B3-948B-1728B52AA6E4}">
                <adec:decorative xmlns:adec="http://schemas.microsoft.com/office/drawing/2017/decorative" val="1"/>
              </a:ext>
            </a:extLst>
          </p:cNvPr>
          <p:cNvGrpSpPr/>
          <p:nvPr/>
        </p:nvGrpSpPr>
        <p:grpSpPr>
          <a:xfrm>
            <a:off x="679180" y="4512513"/>
            <a:ext cx="428417" cy="428417"/>
            <a:chOff x="535406" y="5835867"/>
            <a:chExt cx="428417" cy="428417"/>
          </a:xfrm>
        </p:grpSpPr>
        <p:sp>
          <p:nvSpPr>
            <p:cNvPr id="26" name="Oval 25">
              <a:extLst>
                <a:ext uri="{FF2B5EF4-FFF2-40B4-BE49-F238E27FC236}">
                  <a16:creationId xmlns:a16="http://schemas.microsoft.com/office/drawing/2014/main" id="{10994538-6F78-FE92-0979-67FFEE3D425D}"/>
                </a:ext>
              </a:extLst>
            </p:cNvPr>
            <p:cNvSpPr/>
            <p:nvPr/>
          </p:nvSpPr>
          <p:spPr bwMode="auto">
            <a:xfrm>
              <a:off x="535406" y="5835867"/>
              <a:ext cx="428417" cy="428417"/>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7" name="Processing_E9F5" title="Icon of two interlocked gears">
              <a:extLst>
                <a:ext uri="{FF2B5EF4-FFF2-40B4-BE49-F238E27FC236}">
                  <a16:creationId xmlns:a16="http://schemas.microsoft.com/office/drawing/2014/main" id="{194091AA-E19E-4CF9-26F5-2B1DFF949ABE}"/>
                </a:ext>
              </a:extLst>
            </p:cNvPr>
            <p:cNvSpPr>
              <a:spLocks noChangeAspect="1" noEditPoints="1"/>
            </p:cNvSpPr>
            <p:nvPr/>
          </p:nvSpPr>
          <p:spPr bwMode="auto">
            <a:xfrm>
              <a:off x="623397" y="5937643"/>
              <a:ext cx="225091" cy="196040"/>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222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grpSp>
      <p:grpSp>
        <p:nvGrpSpPr>
          <p:cNvPr id="29" name="Group 28">
            <a:extLst>
              <a:ext uri="{FF2B5EF4-FFF2-40B4-BE49-F238E27FC236}">
                <a16:creationId xmlns:a16="http://schemas.microsoft.com/office/drawing/2014/main" id="{AAF2553E-9716-298E-25A4-A13041EF72F5}"/>
              </a:ext>
              <a:ext uri="{C183D7F6-B498-43B3-948B-1728B52AA6E4}">
                <adec:decorative xmlns:adec="http://schemas.microsoft.com/office/drawing/2017/decorative" val="1"/>
              </a:ext>
            </a:extLst>
          </p:cNvPr>
          <p:cNvGrpSpPr/>
          <p:nvPr/>
        </p:nvGrpSpPr>
        <p:grpSpPr>
          <a:xfrm>
            <a:off x="3875510" y="3129112"/>
            <a:ext cx="428417" cy="428417"/>
            <a:chOff x="3278332" y="2668129"/>
            <a:chExt cx="428417" cy="428417"/>
          </a:xfrm>
        </p:grpSpPr>
        <p:sp>
          <p:nvSpPr>
            <p:cNvPr id="30" name="Oval 29">
              <a:extLst>
                <a:ext uri="{FF2B5EF4-FFF2-40B4-BE49-F238E27FC236}">
                  <a16:creationId xmlns:a16="http://schemas.microsoft.com/office/drawing/2014/main" id="{90DBCC8A-55C0-B075-2B93-47B69FC9E805}"/>
                </a:ext>
              </a:extLst>
            </p:cNvPr>
            <p:cNvSpPr/>
            <p:nvPr/>
          </p:nvSpPr>
          <p:spPr bwMode="auto">
            <a:xfrm>
              <a:off x="3278332" y="2668129"/>
              <a:ext cx="428417" cy="428417"/>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1" name="floppy" title="Icon of a floppy disk">
              <a:extLst>
                <a:ext uri="{FF2B5EF4-FFF2-40B4-BE49-F238E27FC236}">
                  <a16:creationId xmlns:a16="http://schemas.microsoft.com/office/drawing/2014/main" id="{F536F9D1-39B5-010D-74D0-2B4FC636393B}"/>
                </a:ext>
              </a:extLst>
            </p:cNvPr>
            <p:cNvSpPr>
              <a:spLocks noChangeAspect="1" noEditPoints="1"/>
            </p:cNvSpPr>
            <p:nvPr/>
          </p:nvSpPr>
          <p:spPr bwMode="auto">
            <a:xfrm>
              <a:off x="3381462" y="2775930"/>
              <a:ext cx="224651" cy="222810"/>
            </a:xfrm>
            <a:custGeom>
              <a:avLst/>
              <a:gdLst>
                <a:gd name="T0" fmla="*/ 0 w 337"/>
                <a:gd name="T1" fmla="*/ 18 h 334"/>
                <a:gd name="T2" fmla="*/ 19 w 337"/>
                <a:gd name="T3" fmla="*/ 0 h 334"/>
                <a:gd name="T4" fmla="*/ 318 w 337"/>
                <a:gd name="T5" fmla="*/ 0 h 334"/>
                <a:gd name="T6" fmla="*/ 337 w 337"/>
                <a:gd name="T7" fmla="*/ 18 h 334"/>
                <a:gd name="T8" fmla="*/ 337 w 337"/>
                <a:gd name="T9" fmla="*/ 334 h 334"/>
                <a:gd name="T10" fmla="*/ 37 w 337"/>
                <a:gd name="T11" fmla="*/ 334 h 334"/>
                <a:gd name="T12" fmla="*/ 0 w 337"/>
                <a:gd name="T13" fmla="*/ 297 h 334"/>
                <a:gd name="T14" fmla="*/ 0 w 337"/>
                <a:gd name="T15" fmla="*/ 18 h 334"/>
                <a:gd name="T16" fmla="*/ 54 w 337"/>
                <a:gd name="T17" fmla="*/ 0 h 334"/>
                <a:gd name="T18" fmla="*/ 54 w 337"/>
                <a:gd name="T19" fmla="*/ 151 h 334"/>
                <a:gd name="T20" fmla="*/ 283 w 337"/>
                <a:gd name="T21" fmla="*/ 151 h 334"/>
                <a:gd name="T22" fmla="*/ 283 w 337"/>
                <a:gd name="T23" fmla="*/ 0 h 334"/>
                <a:gd name="T24" fmla="*/ 246 w 337"/>
                <a:gd name="T25" fmla="*/ 334 h 334"/>
                <a:gd name="T26" fmla="*/ 246 w 337"/>
                <a:gd name="T27" fmla="*/ 229 h 334"/>
                <a:gd name="T28" fmla="*/ 91 w 337"/>
                <a:gd name="T29" fmla="*/ 229 h 334"/>
                <a:gd name="T30" fmla="*/ 91 w 337"/>
                <a:gd name="T31" fmla="*/ 334 h 334"/>
                <a:gd name="T32" fmla="*/ 135 w 337"/>
                <a:gd name="T33" fmla="*/ 275 h 334"/>
                <a:gd name="T34" fmla="*/ 135 w 337"/>
                <a:gd name="T35" fmla="*/ 33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7" h="334">
                  <a:moveTo>
                    <a:pt x="0" y="18"/>
                  </a:moveTo>
                  <a:cubicBezTo>
                    <a:pt x="0" y="8"/>
                    <a:pt x="9" y="0"/>
                    <a:pt x="19" y="0"/>
                  </a:cubicBezTo>
                  <a:cubicBezTo>
                    <a:pt x="318" y="0"/>
                    <a:pt x="318" y="0"/>
                    <a:pt x="318" y="0"/>
                  </a:cubicBezTo>
                  <a:cubicBezTo>
                    <a:pt x="329" y="0"/>
                    <a:pt x="337" y="8"/>
                    <a:pt x="337" y="18"/>
                  </a:cubicBezTo>
                  <a:cubicBezTo>
                    <a:pt x="337" y="334"/>
                    <a:pt x="337" y="334"/>
                    <a:pt x="337" y="334"/>
                  </a:cubicBezTo>
                  <a:cubicBezTo>
                    <a:pt x="37" y="334"/>
                    <a:pt x="37" y="334"/>
                    <a:pt x="37" y="334"/>
                  </a:cubicBezTo>
                  <a:cubicBezTo>
                    <a:pt x="0" y="297"/>
                    <a:pt x="0" y="297"/>
                    <a:pt x="0" y="297"/>
                  </a:cubicBezTo>
                  <a:lnTo>
                    <a:pt x="0" y="18"/>
                  </a:lnTo>
                  <a:close/>
                  <a:moveTo>
                    <a:pt x="54" y="0"/>
                  </a:moveTo>
                  <a:cubicBezTo>
                    <a:pt x="54" y="151"/>
                    <a:pt x="54" y="151"/>
                    <a:pt x="54" y="151"/>
                  </a:cubicBezTo>
                  <a:cubicBezTo>
                    <a:pt x="283" y="151"/>
                    <a:pt x="283" y="151"/>
                    <a:pt x="283" y="151"/>
                  </a:cubicBezTo>
                  <a:cubicBezTo>
                    <a:pt x="283" y="0"/>
                    <a:pt x="283" y="0"/>
                    <a:pt x="283" y="0"/>
                  </a:cubicBezTo>
                  <a:moveTo>
                    <a:pt x="246" y="334"/>
                  </a:moveTo>
                  <a:cubicBezTo>
                    <a:pt x="246" y="229"/>
                    <a:pt x="246" y="229"/>
                    <a:pt x="246" y="229"/>
                  </a:cubicBezTo>
                  <a:cubicBezTo>
                    <a:pt x="91" y="229"/>
                    <a:pt x="91" y="229"/>
                    <a:pt x="91" y="229"/>
                  </a:cubicBezTo>
                  <a:cubicBezTo>
                    <a:pt x="91" y="334"/>
                    <a:pt x="91" y="334"/>
                    <a:pt x="91" y="334"/>
                  </a:cubicBezTo>
                  <a:moveTo>
                    <a:pt x="135" y="275"/>
                  </a:moveTo>
                  <a:cubicBezTo>
                    <a:pt x="135" y="334"/>
                    <a:pt x="135" y="334"/>
                    <a:pt x="135" y="334"/>
                  </a:cubicBezTo>
                </a:path>
              </a:pathLst>
            </a:custGeom>
            <a:noFill/>
            <a:ln w="222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grpSp>
      <p:grpSp>
        <p:nvGrpSpPr>
          <p:cNvPr id="32" name="Group 31">
            <a:extLst>
              <a:ext uri="{FF2B5EF4-FFF2-40B4-BE49-F238E27FC236}">
                <a16:creationId xmlns:a16="http://schemas.microsoft.com/office/drawing/2014/main" id="{7C93547C-2B49-3685-3442-F1700596BD2D}"/>
              </a:ext>
              <a:ext uri="{C183D7F6-B498-43B3-948B-1728B52AA6E4}">
                <adec:decorative xmlns:adec="http://schemas.microsoft.com/office/drawing/2017/decorative" val="1"/>
              </a:ext>
            </a:extLst>
          </p:cNvPr>
          <p:cNvGrpSpPr/>
          <p:nvPr/>
        </p:nvGrpSpPr>
        <p:grpSpPr>
          <a:xfrm>
            <a:off x="3875510" y="3910990"/>
            <a:ext cx="428417" cy="428417"/>
            <a:chOff x="3278332" y="3450007"/>
            <a:chExt cx="428417" cy="428417"/>
          </a:xfrm>
        </p:grpSpPr>
        <p:sp>
          <p:nvSpPr>
            <p:cNvPr id="33" name="Oval 32">
              <a:extLst>
                <a:ext uri="{FF2B5EF4-FFF2-40B4-BE49-F238E27FC236}">
                  <a16:creationId xmlns:a16="http://schemas.microsoft.com/office/drawing/2014/main" id="{DA35AA1D-63B2-4FC7-72BA-0B7A11DC3BB0}"/>
                </a:ext>
              </a:extLst>
            </p:cNvPr>
            <p:cNvSpPr/>
            <p:nvPr/>
          </p:nvSpPr>
          <p:spPr bwMode="auto">
            <a:xfrm>
              <a:off x="3278332" y="3450007"/>
              <a:ext cx="428417" cy="428417"/>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4" name="arrow_23" title="Icon of an arrow pointing into an container">
              <a:extLst>
                <a:ext uri="{FF2B5EF4-FFF2-40B4-BE49-F238E27FC236}">
                  <a16:creationId xmlns:a16="http://schemas.microsoft.com/office/drawing/2014/main" id="{3A45B00A-CD8E-E4DC-77DE-F4DFC06E06DA}"/>
                </a:ext>
              </a:extLst>
            </p:cNvPr>
            <p:cNvSpPr>
              <a:spLocks noChangeAspect="1" noEditPoints="1"/>
            </p:cNvSpPr>
            <p:nvPr/>
          </p:nvSpPr>
          <p:spPr bwMode="auto">
            <a:xfrm>
              <a:off x="3416680" y="3554922"/>
              <a:ext cx="171281" cy="213884"/>
            </a:xfrm>
            <a:custGeom>
              <a:avLst/>
              <a:gdLst>
                <a:gd name="T0" fmla="*/ 145 w 197"/>
                <a:gd name="T1" fmla="*/ 153 h 246"/>
                <a:gd name="T2" fmla="*/ 99 w 197"/>
                <a:gd name="T3" fmla="*/ 194 h 246"/>
                <a:gd name="T4" fmla="*/ 52 w 197"/>
                <a:gd name="T5" fmla="*/ 153 h 246"/>
                <a:gd name="T6" fmla="*/ 0 w 197"/>
                <a:gd name="T7" fmla="*/ 78 h 246"/>
                <a:gd name="T8" fmla="*/ 0 w 197"/>
                <a:gd name="T9" fmla="*/ 246 h 246"/>
                <a:gd name="T10" fmla="*/ 197 w 197"/>
                <a:gd name="T11" fmla="*/ 246 h 246"/>
                <a:gd name="T12" fmla="*/ 197 w 197"/>
                <a:gd name="T13" fmla="*/ 78 h 246"/>
                <a:gd name="T14" fmla="*/ 99 w 197"/>
                <a:gd name="T15" fmla="*/ 194 h 246"/>
                <a:gd name="T16" fmla="*/ 99 w 197"/>
                <a:gd name="T1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46">
                  <a:moveTo>
                    <a:pt x="145" y="153"/>
                  </a:moveTo>
                  <a:lnTo>
                    <a:pt x="99" y="194"/>
                  </a:lnTo>
                  <a:lnTo>
                    <a:pt x="52" y="153"/>
                  </a:lnTo>
                  <a:moveTo>
                    <a:pt x="0" y="78"/>
                  </a:moveTo>
                  <a:lnTo>
                    <a:pt x="0" y="246"/>
                  </a:lnTo>
                  <a:lnTo>
                    <a:pt x="197" y="246"/>
                  </a:lnTo>
                  <a:lnTo>
                    <a:pt x="197" y="78"/>
                  </a:lnTo>
                  <a:moveTo>
                    <a:pt x="99" y="194"/>
                  </a:moveTo>
                  <a:lnTo>
                    <a:pt x="99" y="0"/>
                  </a:lnTo>
                </a:path>
              </a:pathLst>
            </a:custGeom>
            <a:noFill/>
            <a:ln w="222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grpSp>
      <p:grpSp>
        <p:nvGrpSpPr>
          <p:cNvPr id="35" name="Group 34">
            <a:extLst>
              <a:ext uri="{FF2B5EF4-FFF2-40B4-BE49-F238E27FC236}">
                <a16:creationId xmlns:a16="http://schemas.microsoft.com/office/drawing/2014/main" id="{061A0827-EF0D-C3B7-C15E-91C9548C8EA0}"/>
              </a:ext>
              <a:ext uri="{C183D7F6-B498-43B3-948B-1728B52AA6E4}">
                <adec:decorative xmlns:adec="http://schemas.microsoft.com/office/drawing/2017/decorative" val="1"/>
              </a:ext>
            </a:extLst>
          </p:cNvPr>
          <p:cNvGrpSpPr/>
          <p:nvPr/>
        </p:nvGrpSpPr>
        <p:grpSpPr>
          <a:xfrm>
            <a:off x="3875510" y="5372954"/>
            <a:ext cx="428417" cy="428417"/>
            <a:chOff x="3278332" y="4911971"/>
            <a:chExt cx="428417" cy="428417"/>
          </a:xfrm>
        </p:grpSpPr>
        <p:sp>
          <p:nvSpPr>
            <p:cNvPr id="36" name="Oval 35">
              <a:extLst>
                <a:ext uri="{FF2B5EF4-FFF2-40B4-BE49-F238E27FC236}">
                  <a16:creationId xmlns:a16="http://schemas.microsoft.com/office/drawing/2014/main" id="{696CC3CC-4942-22E9-C445-C9AA49075A65}"/>
                </a:ext>
              </a:extLst>
            </p:cNvPr>
            <p:cNvSpPr/>
            <p:nvPr/>
          </p:nvSpPr>
          <p:spPr bwMode="auto">
            <a:xfrm>
              <a:off x="3278332" y="4911971"/>
              <a:ext cx="428417" cy="428417"/>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7" name="Lock" title="Icon of a padlock">
              <a:extLst>
                <a:ext uri="{FF2B5EF4-FFF2-40B4-BE49-F238E27FC236}">
                  <a16:creationId xmlns:a16="http://schemas.microsoft.com/office/drawing/2014/main" id="{9D22BF89-1C13-AA02-EAA4-4B23E56205F0}"/>
                </a:ext>
              </a:extLst>
            </p:cNvPr>
            <p:cNvSpPr>
              <a:spLocks noChangeAspect="1" noEditPoints="1"/>
            </p:cNvSpPr>
            <p:nvPr/>
          </p:nvSpPr>
          <p:spPr bwMode="auto">
            <a:xfrm>
              <a:off x="3396281" y="4991642"/>
              <a:ext cx="192519" cy="269074"/>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222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grpSp>
      <p:grpSp>
        <p:nvGrpSpPr>
          <p:cNvPr id="38" name="Group 37">
            <a:extLst>
              <a:ext uri="{FF2B5EF4-FFF2-40B4-BE49-F238E27FC236}">
                <a16:creationId xmlns:a16="http://schemas.microsoft.com/office/drawing/2014/main" id="{4A29AB04-F21F-4C9E-1544-CE768986FA47}"/>
              </a:ext>
              <a:ext uri="{C183D7F6-B498-43B3-948B-1728B52AA6E4}">
                <adec:decorative xmlns:adec="http://schemas.microsoft.com/office/drawing/2017/decorative" val="1"/>
              </a:ext>
            </a:extLst>
          </p:cNvPr>
          <p:cNvGrpSpPr/>
          <p:nvPr/>
        </p:nvGrpSpPr>
        <p:grpSpPr>
          <a:xfrm>
            <a:off x="3875510" y="4686130"/>
            <a:ext cx="428417" cy="428417"/>
            <a:chOff x="3278332" y="4225147"/>
            <a:chExt cx="428417" cy="428417"/>
          </a:xfrm>
        </p:grpSpPr>
        <p:sp>
          <p:nvSpPr>
            <p:cNvPr id="39" name="Oval 38">
              <a:extLst>
                <a:ext uri="{FF2B5EF4-FFF2-40B4-BE49-F238E27FC236}">
                  <a16:creationId xmlns:a16="http://schemas.microsoft.com/office/drawing/2014/main" id="{44C9D664-5CA1-D31C-E63E-F100B8AC849A}"/>
                </a:ext>
              </a:extLst>
            </p:cNvPr>
            <p:cNvSpPr/>
            <p:nvPr/>
          </p:nvSpPr>
          <p:spPr bwMode="auto">
            <a:xfrm>
              <a:off x="3278332" y="4225147"/>
              <a:ext cx="428417" cy="428417"/>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0" name="Shield_EA18" title="Icon of a shield">
              <a:extLst>
                <a:ext uri="{FF2B5EF4-FFF2-40B4-BE49-F238E27FC236}">
                  <a16:creationId xmlns:a16="http://schemas.microsoft.com/office/drawing/2014/main" id="{D68B4F6E-61DF-D545-8E17-0AA0E6A7BCDA}"/>
                </a:ext>
              </a:extLst>
            </p:cNvPr>
            <p:cNvSpPr>
              <a:spLocks noChangeAspect="1"/>
            </p:cNvSpPr>
            <p:nvPr/>
          </p:nvSpPr>
          <p:spPr bwMode="auto">
            <a:xfrm>
              <a:off x="3385912" y="4334251"/>
              <a:ext cx="213255" cy="227046"/>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222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grpSp>
    </p:spTree>
    <p:extLst>
      <p:ext uri="{BB962C8B-B14F-4D97-AF65-F5344CB8AC3E}">
        <p14:creationId xmlns:p14="http://schemas.microsoft.com/office/powerpoint/2010/main" val="3717000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15697-84B8-4E15-A0DC-B18941DFCFF0}"/>
              </a:ext>
            </a:extLst>
          </p:cNvPr>
          <p:cNvSpPr txBox="1">
            <a:spLocks noGrp="1"/>
          </p:cNvSpPr>
          <p:nvPr>
            <p:ph type="title" idx="4294967295"/>
          </p:nvPr>
        </p:nvSpPr>
        <p:spPr>
          <a:xfrm>
            <a:off x="586740" y="593716"/>
            <a:ext cx="535686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0"/>
              </a:spcBef>
            </a:pPr>
            <a:r>
              <a:rPr lang="en-US" sz="3200" b="1" dirty="0">
                <a:solidFill>
                  <a:schemeClr val="tx2"/>
                </a:solidFill>
                <a:cs typeface="Segoe UI Semilight" panose="020B0402040204020203" pitchFamily="34" charset="0"/>
              </a:rPr>
              <a:t>Performance benchmarking</a:t>
            </a:r>
          </a:p>
        </p:txBody>
      </p:sp>
      <p:sp>
        <p:nvSpPr>
          <p:cNvPr id="3" name="Text Placeholder 2">
            <a:extLst>
              <a:ext uri="{FF2B5EF4-FFF2-40B4-BE49-F238E27FC236}">
                <a16:creationId xmlns:a16="http://schemas.microsoft.com/office/drawing/2014/main" id="{FC097072-643B-38E3-BE84-DA8ADD06628E}"/>
              </a:ext>
            </a:extLst>
          </p:cNvPr>
          <p:cNvSpPr>
            <a:spLocks noGrp="1"/>
          </p:cNvSpPr>
          <p:nvPr>
            <p:ph type="body" sz="quarter" idx="10"/>
          </p:nvPr>
        </p:nvSpPr>
        <p:spPr>
          <a:xfrm>
            <a:off x="586741" y="1252742"/>
            <a:ext cx="11016996" cy="498919"/>
          </a:xfrm>
        </p:spPr>
        <p:txBody>
          <a:bodyPr/>
          <a:lstStyle/>
          <a:p>
            <a:pPr>
              <a:lnSpc>
                <a:spcPct val="105000"/>
              </a:lnSpc>
            </a:pPr>
            <a:r>
              <a:rPr lang="en-US" sz="1600" dirty="0"/>
              <a:t>In March 2023, an independent benchmarking firm, </a:t>
            </a:r>
            <a:r>
              <a:rPr lang="en-US" sz="1600" dirty="0" err="1"/>
              <a:t>GigaOm</a:t>
            </a:r>
            <a:r>
              <a:rPr lang="en-US" sz="1600" dirty="0"/>
              <a:t>, verified the performance improvements of the new Teams. These are some of their findings. See the detailed report </a:t>
            </a:r>
            <a:r>
              <a:rPr lang="en-US" sz="1600" dirty="0">
                <a:hlinkClick r:id="rId2"/>
              </a:rPr>
              <a:t>here</a:t>
            </a:r>
            <a:r>
              <a:rPr lang="en-US" sz="1600" dirty="0"/>
              <a:t>.</a:t>
            </a:r>
          </a:p>
        </p:txBody>
      </p:sp>
      <p:sp>
        <p:nvSpPr>
          <p:cNvPr id="22" name="Rectangle 21">
            <a:extLst>
              <a:ext uri="{FF2B5EF4-FFF2-40B4-BE49-F238E27FC236}">
                <a16:creationId xmlns:a16="http://schemas.microsoft.com/office/drawing/2014/main" id="{2E03C70A-E531-AFDA-C6AF-408285738CB8}"/>
              </a:ext>
              <a:ext uri="{C183D7F6-B498-43B3-948B-1728B52AA6E4}">
                <adec:decorative xmlns:adec="http://schemas.microsoft.com/office/drawing/2017/decorative" val="1"/>
              </a:ext>
            </a:extLst>
          </p:cNvPr>
          <p:cNvSpPr/>
          <p:nvPr/>
        </p:nvSpPr>
        <p:spPr>
          <a:xfrm>
            <a:off x="587894" y="1873876"/>
            <a:ext cx="3560070" cy="4389120"/>
          </a:xfrm>
          <a:prstGeom prst="rect">
            <a:avLst/>
          </a:prstGeom>
          <a:solidFill>
            <a:srgbClr val="342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7041D3C-48CE-8C18-0DBD-A620DE02BFC1}"/>
              </a:ext>
              <a:ext uri="{C183D7F6-B498-43B3-948B-1728B52AA6E4}">
                <adec:decorative xmlns:adec="http://schemas.microsoft.com/office/drawing/2017/decorative" val="0"/>
              </a:ext>
            </a:extLst>
          </p:cNvPr>
          <p:cNvSpPr txBox="1"/>
          <p:nvPr/>
        </p:nvSpPr>
        <p:spPr>
          <a:xfrm>
            <a:off x="740459" y="2408245"/>
            <a:ext cx="286603" cy="400110"/>
          </a:xfrm>
          <a:prstGeom prst="rect">
            <a:avLst/>
          </a:prstGeom>
          <a:noFill/>
        </p:spPr>
        <p:txBody>
          <a:bodyPr wrap="square" lIns="0" tIns="0" rIns="0" bIns="0" rtlCol="0">
            <a:spAutoFit/>
          </a:bodyPr>
          <a:lstStyle/>
          <a:p>
            <a:pPr algn="l"/>
            <a:r>
              <a:rPr lang="en-US" sz="2600">
                <a:solidFill>
                  <a:schemeClr val="bg1"/>
                </a:solidFill>
                <a:latin typeface="+mj-lt"/>
              </a:rPr>
              <a:t>“</a:t>
            </a:r>
          </a:p>
        </p:txBody>
      </p:sp>
      <p:sp>
        <p:nvSpPr>
          <p:cNvPr id="2" name="Title 1">
            <a:extLst>
              <a:ext uri="{FF2B5EF4-FFF2-40B4-BE49-F238E27FC236}">
                <a16:creationId xmlns:a16="http://schemas.microsoft.com/office/drawing/2014/main" id="{0B9416C5-A810-3E93-3EA5-CA5033AE40E5}"/>
              </a:ext>
            </a:extLst>
          </p:cNvPr>
          <p:cNvSpPr>
            <a:spLocks/>
          </p:cNvSpPr>
          <p:nvPr/>
        </p:nvSpPr>
        <p:spPr>
          <a:xfrm>
            <a:off x="920719" y="2503858"/>
            <a:ext cx="3003075" cy="249299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50" normalizeH="0" baseline="0" noProof="0" dirty="0">
                <a:ln w="3175">
                  <a:noFill/>
                </a:ln>
                <a:solidFill>
                  <a:schemeClr val="bg1"/>
                </a:solidFill>
                <a:effectLst/>
                <a:uLnTx/>
                <a:uFillTx/>
                <a:latin typeface="+mj-lt"/>
                <a:ea typeface="+mn-ea"/>
                <a:cs typeface="Segoe UI" pitchFamily="34" charset="0"/>
              </a:rPr>
              <a:t>The new Microsoft Teams is a lot faster than classic Teams. Navigating and moving between chats, channels and joining meetings has improved a lot. It gives a more stable feel and I look forward to the evolution of it.”</a:t>
            </a:r>
          </a:p>
        </p:txBody>
      </p:sp>
      <p:sp>
        <p:nvSpPr>
          <p:cNvPr id="13" name="TextBox 12">
            <a:extLst>
              <a:ext uri="{FF2B5EF4-FFF2-40B4-BE49-F238E27FC236}">
                <a16:creationId xmlns:a16="http://schemas.microsoft.com/office/drawing/2014/main" id="{02751397-F289-7832-33A7-0A977BD16D82}"/>
              </a:ext>
            </a:extLst>
          </p:cNvPr>
          <p:cNvSpPr txBox="1"/>
          <p:nvPr/>
        </p:nvSpPr>
        <p:spPr>
          <a:xfrm>
            <a:off x="910226" y="5143852"/>
            <a:ext cx="3003075" cy="492443"/>
          </a:xfrm>
          <a:prstGeom prst="rect">
            <a:avLst/>
          </a:prstGeom>
          <a:noFill/>
        </p:spPr>
        <p:txBody>
          <a:bodyPr wrap="square" lIns="0" tIns="0" rIns="0" bIns="0" rtlCol="0">
            <a:spAutoFit/>
          </a:bodyPr>
          <a:lstStyle/>
          <a:p>
            <a:pPr marL="285750" indent="-285750" algn="l">
              <a:buFont typeface="Segoe UI Semibold" panose="020B0702040204020203" pitchFamily="34" charset="0"/>
              <a:buChar char="―"/>
            </a:pPr>
            <a:r>
              <a:rPr lang="en-US" sz="1600" dirty="0">
                <a:solidFill>
                  <a:schemeClr val="bg1"/>
                </a:solidFill>
                <a:latin typeface="+mj-lt"/>
              </a:rPr>
              <a:t>David Konrad </a:t>
            </a:r>
            <a:r>
              <a:rPr lang="en-US" sz="1600" dirty="0" err="1">
                <a:solidFill>
                  <a:schemeClr val="bg1"/>
                </a:solidFill>
                <a:latin typeface="+mj-lt"/>
              </a:rPr>
              <a:t>Abramowski</a:t>
            </a:r>
            <a:r>
              <a:rPr lang="en-US" sz="1600" dirty="0">
                <a:solidFill>
                  <a:schemeClr val="bg1"/>
                </a:solidFill>
                <a:latin typeface="+mj-lt"/>
              </a:rPr>
              <a:t> </a:t>
            </a:r>
            <a:r>
              <a:rPr lang="en-US" sz="1600" dirty="0" err="1">
                <a:solidFill>
                  <a:schemeClr val="bg1"/>
                </a:solidFill>
                <a:latin typeface="+mj-lt"/>
              </a:rPr>
              <a:t>Aurtande</a:t>
            </a:r>
            <a:endParaRPr lang="en-US" sz="1600" dirty="0">
              <a:solidFill>
                <a:schemeClr val="bg1"/>
              </a:solidFill>
              <a:latin typeface="+mj-lt"/>
            </a:endParaRPr>
          </a:p>
        </p:txBody>
      </p:sp>
      <p:sp>
        <p:nvSpPr>
          <p:cNvPr id="21" name="TextBox 20">
            <a:extLst>
              <a:ext uri="{FF2B5EF4-FFF2-40B4-BE49-F238E27FC236}">
                <a16:creationId xmlns:a16="http://schemas.microsoft.com/office/drawing/2014/main" id="{5CADE92B-9D94-5C92-808C-3A517DADB694}"/>
              </a:ext>
            </a:extLst>
          </p:cNvPr>
          <p:cNvSpPr txBox="1"/>
          <p:nvPr/>
        </p:nvSpPr>
        <p:spPr>
          <a:xfrm>
            <a:off x="910226" y="5736955"/>
            <a:ext cx="3103279" cy="338554"/>
          </a:xfrm>
          <a:prstGeom prst="rect">
            <a:avLst/>
          </a:prstGeom>
          <a:noFill/>
        </p:spPr>
        <p:txBody>
          <a:bodyPr wrap="square" lIns="0" tIns="0" rIns="0" bIns="0" rtlCol="0">
            <a:spAutoFit/>
          </a:bodyPr>
          <a:lstStyle/>
          <a:p>
            <a:pPr marL="283464" algn="l"/>
            <a:r>
              <a:rPr lang="en-US" sz="1100" dirty="0">
                <a:solidFill>
                  <a:schemeClr val="bg1"/>
                </a:solidFill>
              </a:rPr>
              <a:t>Lead Employee Engagement &amp; Hybrid Work</a:t>
            </a:r>
          </a:p>
          <a:p>
            <a:pPr marL="283464" algn="l"/>
            <a:r>
              <a:rPr lang="en-US" sz="1100" dirty="0">
                <a:solidFill>
                  <a:schemeClr val="bg1"/>
                </a:solidFill>
              </a:rPr>
              <a:t>Digital Workplace, </a:t>
            </a:r>
            <a:r>
              <a:rPr lang="en-US" sz="1100" dirty="0" err="1">
                <a:solidFill>
                  <a:schemeClr val="bg1"/>
                </a:solidFill>
              </a:rPr>
              <a:t>Orkla</a:t>
            </a:r>
            <a:r>
              <a:rPr lang="en-US" sz="1100" dirty="0">
                <a:solidFill>
                  <a:schemeClr val="bg1"/>
                </a:solidFill>
              </a:rPr>
              <a:t> IT</a:t>
            </a:r>
          </a:p>
        </p:txBody>
      </p:sp>
      <p:sp>
        <p:nvSpPr>
          <p:cNvPr id="42" name="Rectangle 41">
            <a:extLst>
              <a:ext uri="{FF2B5EF4-FFF2-40B4-BE49-F238E27FC236}">
                <a16:creationId xmlns:a16="http://schemas.microsoft.com/office/drawing/2014/main" id="{F6963DEE-DB88-97DA-85D2-614C8F55A6A9}"/>
              </a:ext>
              <a:ext uri="{C183D7F6-B498-43B3-948B-1728B52AA6E4}">
                <adec:decorative xmlns:adec="http://schemas.microsoft.com/office/drawing/2017/decorative" val="1"/>
              </a:ext>
            </a:extLst>
          </p:cNvPr>
          <p:cNvSpPr/>
          <p:nvPr/>
        </p:nvSpPr>
        <p:spPr>
          <a:xfrm>
            <a:off x="4368598" y="1873876"/>
            <a:ext cx="7376361" cy="45167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3105F63-822B-EAD0-DF72-050644E268D3}"/>
              </a:ext>
            </a:extLst>
          </p:cNvPr>
          <p:cNvSpPr txBox="1"/>
          <p:nvPr/>
        </p:nvSpPr>
        <p:spPr>
          <a:xfrm>
            <a:off x="6889993" y="1981912"/>
            <a:ext cx="1847168" cy="400110"/>
          </a:xfrm>
          <a:prstGeom prst="rect">
            <a:avLst/>
          </a:prstGeom>
          <a:noFill/>
        </p:spPr>
        <p:txBody>
          <a:bodyPr wrap="square" lIns="0" tIns="0" rIns="0" bIns="0" rtlCol="0">
            <a:spAutoFit/>
          </a:bodyPr>
          <a:lstStyle>
            <a:defPPr>
              <a:defRPr lang="en-US"/>
            </a:defPPr>
            <a:lvl1pPr algn="ctr">
              <a:defRPr sz="2600">
                <a:solidFill>
                  <a:schemeClr val="tx2"/>
                </a:solidFill>
                <a:latin typeface="+mj-lt"/>
              </a:defRPr>
            </a:lvl1pPr>
          </a:lstStyle>
          <a:p>
            <a:r>
              <a:rPr lang="en-US"/>
              <a:t>Up to</a:t>
            </a:r>
          </a:p>
        </p:txBody>
      </p:sp>
      <p:sp>
        <p:nvSpPr>
          <p:cNvPr id="14" name="TextBox 13">
            <a:extLst>
              <a:ext uri="{FF2B5EF4-FFF2-40B4-BE49-F238E27FC236}">
                <a16:creationId xmlns:a16="http://schemas.microsoft.com/office/drawing/2014/main" id="{DA903FF3-1CE0-BCC4-F114-F7CEF2F5A919}"/>
              </a:ext>
            </a:extLst>
          </p:cNvPr>
          <p:cNvSpPr txBox="1"/>
          <p:nvPr/>
        </p:nvSpPr>
        <p:spPr>
          <a:xfrm>
            <a:off x="4430297" y="2182436"/>
            <a:ext cx="3383280" cy="2123658"/>
          </a:xfrm>
          <a:prstGeom prst="rect">
            <a:avLst/>
          </a:prstGeom>
          <a:noFill/>
        </p:spPr>
        <p:txBody>
          <a:bodyPr wrap="square" lIns="0" tIns="0" rIns="0" bIns="0" rtlCol="0">
            <a:spAutoFit/>
          </a:bodyPr>
          <a:lstStyle/>
          <a:p>
            <a:pPr algn="ctr"/>
            <a:r>
              <a:rPr lang="en-US" sz="13800" cap="small" spc="-500">
                <a:solidFill>
                  <a:schemeClr val="tx2"/>
                </a:solidFill>
                <a:latin typeface="+mj-lt"/>
              </a:rPr>
              <a:t>2X</a:t>
            </a:r>
          </a:p>
        </p:txBody>
      </p:sp>
      <p:sp>
        <p:nvSpPr>
          <p:cNvPr id="16" name="TextBox 15">
            <a:extLst>
              <a:ext uri="{FF2B5EF4-FFF2-40B4-BE49-F238E27FC236}">
                <a16:creationId xmlns:a16="http://schemas.microsoft.com/office/drawing/2014/main" id="{3576CED5-CFB1-D66F-9C16-DB566E45B79A}"/>
              </a:ext>
            </a:extLst>
          </p:cNvPr>
          <p:cNvSpPr txBox="1"/>
          <p:nvPr/>
        </p:nvSpPr>
        <p:spPr>
          <a:xfrm>
            <a:off x="5177501" y="4002548"/>
            <a:ext cx="1888872" cy="400110"/>
          </a:xfrm>
          <a:prstGeom prst="rect">
            <a:avLst/>
          </a:prstGeom>
          <a:noFill/>
        </p:spPr>
        <p:txBody>
          <a:bodyPr wrap="square" lIns="0" tIns="0" rIns="0" bIns="0" rtlCol="0">
            <a:spAutoFit/>
          </a:bodyPr>
          <a:lstStyle/>
          <a:p>
            <a:pPr algn="ctr"/>
            <a:r>
              <a:rPr lang="en-US" sz="2600">
                <a:solidFill>
                  <a:schemeClr val="tx2"/>
                </a:solidFill>
                <a:latin typeface="+mj-lt"/>
              </a:rPr>
              <a:t>faster</a:t>
            </a:r>
          </a:p>
        </p:txBody>
      </p:sp>
      <p:cxnSp>
        <p:nvCxnSpPr>
          <p:cNvPr id="44" name="Straight Connector 43">
            <a:extLst>
              <a:ext uri="{FF2B5EF4-FFF2-40B4-BE49-F238E27FC236}">
                <a16:creationId xmlns:a16="http://schemas.microsoft.com/office/drawing/2014/main" id="{8E661F7C-C520-C872-9816-1B02FA9A800A}"/>
              </a:ext>
              <a:ext uri="{C183D7F6-B498-43B3-948B-1728B52AA6E4}">
                <adec:decorative xmlns:adec="http://schemas.microsoft.com/office/drawing/2017/decorative" val="1"/>
              </a:ext>
            </a:extLst>
          </p:cNvPr>
          <p:cNvCxnSpPr>
            <a:cxnSpLocks/>
          </p:cNvCxnSpPr>
          <p:nvPr/>
        </p:nvCxnSpPr>
        <p:spPr>
          <a:xfrm>
            <a:off x="4521566" y="4567257"/>
            <a:ext cx="3200743"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A271288-0A9E-6F4D-2AF6-57723C3EE69B}"/>
              </a:ext>
            </a:extLst>
          </p:cNvPr>
          <p:cNvSpPr txBox="1"/>
          <p:nvPr/>
        </p:nvSpPr>
        <p:spPr>
          <a:xfrm>
            <a:off x="4521566" y="4714189"/>
            <a:ext cx="3200743" cy="1461939"/>
          </a:xfrm>
          <a:prstGeom prst="rect">
            <a:avLst/>
          </a:prstGeom>
          <a:noFill/>
        </p:spPr>
        <p:txBody>
          <a:bodyPr wrap="square" lIns="0" tIns="0" rIns="0" bIns="0">
            <a:spAutoFit/>
          </a:bodyPr>
          <a:lstStyle/>
          <a:p>
            <a:pPr marL="228600" marR="0" lvl="0" indent="-228600" defTabSz="9143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latin typeface="Segoe UI" panose="020B0502040204020203" pitchFamily="34" charset="0"/>
                <a:cs typeface="Segoe UI" panose="020B0502040204020203" pitchFamily="34" charset="0"/>
              </a:rPr>
              <a:t>3</a:t>
            </a:r>
            <a:r>
              <a:rPr kumimoji="0" lang="en-US" sz="1600" b="0" i="0" u="none" strike="noStrike" kern="1200" cap="none" normalizeH="0" noProof="0">
                <a:ln>
                  <a:noFill/>
                </a:ln>
                <a:effectLst/>
                <a:uLnTx/>
                <a:uFillTx/>
                <a:latin typeface="Segoe UI" panose="020B0502040204020203" pitchFamily="34" charset="0"/>
                <a:cs typeface="Segoe UI" panose="020B0502040204020203" pitchFamily="34" charset="0"/>
              </a:rPr>
              <a:t>X faster </a:t>
            </a:r>
            <a:r>
              <a:rPr kumimoji="0" lang="en-US" sz="1600" b="0" i="0" u="none" strike="noStrike" kern="1200" cap="none" normalizeH="0" noProof="0">
                <a:ln>
                  <a:noFill/>
                </a:ln>
                <a:effectLst/>
                <a:uLnTx/>
                <a:uFillTx/>
                <a:latin typeface="Segoe UI Semibold" panose="020B0702040204020203" pitchFamily="34" charset="0"/>
                <a:cs typeface="Segoe UI Semibold" panose="020B0702040204020203" pitchFamily="34" charset="0"/>
              </a:rPr>
              <a:t>installation</a:t>
            </a:r>
          </a:p>
          <a:p>
            <a:pPr marL="228600" indent="-228600">
              <a:spcAft>
                <a:spcPts val="600"/>
              </a:spcAft>
              <a:buFont typeface="Arial" panose="020B0604020202020204" pitchFamily="34" charset="0"/>
              <a:buChar char="•"/>
              <a:defRPr/>
            </a:pPr>
            <a:r>
              <a:rPr lang="en-US" sz="1600">
                <a:latin typeface="Segoe UI" panose="020B0502040204020203" pitchFamily="34" charset="0"/>
                <a:cs typeface="Segoe UI" panose="020B0502040204020203" pitchFamily="34" charset="0"/>
              </a:rPr>
              <a:t>2X faster </a:t>
            </a:r>
            <a:r>
              <a:rPr lang="en-US" sz="1600">
                <a:latin typeface="Segoe UI Semibold" panose="020B0702040204020203" pitchFamily="34" charset="0"/>
                <a:cs typeface="Segoe UI Semibold" panose="020B0702040204020203" pitchFamily="34" charset="0"/>
              </a:rPr>
              <a:t>app launch</a:t>
            </a:r>
          </a:p>
          <a:p>
            <a:pPr marL="228600" indent="-228600">
              <a:spcAft>
                <a:spcPts val="600"/>
              </a:spcAft>
              <a:buFont typeface="Arial" panose="020B0604020202020204" pitchFamily="34" charset="0"/>
              <a:buChar char="•"/>
              <a:defRPr/>
            </a:pPr>
            <a:r>
              <a:rPr kumimoji="0" lang="en-US" sz="1600" b="0" i="0" u="none" strike="noStrike" kern="1200" normalizeH="0" noProof="0">
                <a:ln>
                  <a:noFill/>
                </a:ln>
                <a:effectLst/>
                <a:uLnTx/>
                <a:uFillTx/>
                <a:latin typeface="Segoe UI" panose="020B0502040204020203" pitchFamily="34" charset="0"/>
                <a:cs typeface="Segoe UI" panose="020B0502040204020203" pitchFamily="34" charset="0"/>
              </a:rPr>
              <a:t>2</a:t>
            </a:r>
            <a:r>
              <a:rPr lang="en-US" sz="1600">
                <a:latin typeface="Segoe UI" panose="020B0502040204020203" pitchFamily="34" charset="0"/>
                <a:cs typeface="Segoe UI" panose="020B0502040204020203" pitchFamily="34" charset="0"/>
              </a:rPr>
              <a:t>X faster to </a:t>
            </a:r>
            <a:r>
              <a:rPr lang="en-US" sz="1600">
                <a:latin typeface="Segoe UI Semibold" panose="020B0702040204020203" pitchFamily="34" charset="0"/>
                <a:cs typeface="Segoe UI Semibold" panose="020B0702040204020203" pitchFamily="34" charset="0"/>
              </a:rPr>
              <a:t>join meetings</a:t>
            </a:r>
          </a:p>
          <a:p>
            <a:pPr marL="228600" indent="-228600">
              <a:spcAft>
                <a:spcPts val="600"/>
              </a:spcAft>
              <a:buFont typeface="Arial" panose="020B0604020202020204" pitchFamily="34" charset="0"/>
              <a:buChar char="•"/>
              <a:defRPr/>
            </a:pPr>
            <a:r>
              <a:rPr lang="en-US" sz="1600">
                <a:latin typeface="Segoe UI" panose="020B0502040204020203" pitchFamily="34" charset="0"/>
                <a:cs typeface="Segoe UI" panose="020B0502040204020203" pitchFamily="34" charset="0"/>
              </a:rPr>
              <a:t>1.7X faster </a:t>
            </a:r>
            <a:r>
              <a:rPr lang="en-US" sz="1600">
                <a:latin typeface="Segoe UI Semibold" panose="020B0702040204020203" pitchFamily="34" charset="0"/>
                <a:cs typeface="Segoe UI Semibold" panose="020B0702040204020203" pitchFamily="34" charset="0"/>
              </a:rPr>
              <a:t>chat and channel switching</a:t>
            </a:r>
          </a:p>
        </p:txBody>
      </p:sp>
      <p:sp>
        <p:nvSpPr>
          <p:cNvPr id="27" name="TextBox 26">
            <a:extLst>
              <a:ext uri="{FF2B5EF4-FFF2-40B4-BE49-F238E27FC236}">
                <a16:creationId xmlns:a16="http://schemas.microsoft.com/office/drawing/2014/main" id="{CF6F0B1B-BF4E-F269-A166-2A7CF6A6E3E9}"/>
              </a:ext>
            </a:extLst>
          </p:cNvPr>
          <p:cNvSpPr txBox="1"/>
          <p:nvPr/>
        </p:nvSpPr>
        <p:spPr>
          <a:xfrm>
            <a:off x="8158760" y="2182436"/>
            <a:ext cx="3383280" cy="2123658"/>
          </a:xfrm>
          <a:prstGeom prst="rect">
            <a:avLst/>
          </a:prstGeom>
          <a:noFill/>
        </p:spPr>
        <p:txBody>
          <a:bodyPr wrap="square" lIns="0" tIns="0" rIns="0" bIns="0" rtlCol="0">
            <a:spAutoFit/>
          </a:bodyPr>
          <a:lstStyle/>
          <a:p>
            <a:pPr algn="ctr"/>
            <a:r>
              <a:rPr lang="en-US" sz="13800" cap="small" spc="-800">
                <a:solidFill>
                  <a:schemeClr val="tx2"/>
                </a:solidFill>
                <a:latin typeface="+mj-lt"/>
              </a:rPr>
              <a:t>50%</a:t>
            </a:r>
          </a:p>
        </p:txBody>
      </p:sp>
      <p:sp>
        <p:nvSpPr>
          <p:cNvPr id="17" name="TextBox 16">
            <a:extLst>
              <a:ext uri="{FF2B5EF4-FFF2-40B4-BE49-F238E27FC236}">
                <a16:creationId xmlns:a16="http://schemas.microsoft.com/office/drawing/2014/main" id="{3103F65B-C56F-2017-DED1-A1FA2ECAD5E0}"/>
              </a:ext>
            </a:extLst>
          </p:cNvPr>
          <p:cNvSpPr txBox="1"/>
          <p:nvPr/>
        </p:nvSpPr>
        <p:spPr>
          <a:xfrm>
            <a:off x="8211483" y="4002548"/>
            <a:ext cx="3277834" cy="400110"/>
          </a:xfrm>
          <a:prstGeom prst="rect">
            <a:avLst/>
          </a:prstGeom>
          <a:noFill/>
        </p:spPr>
        <p:txBody>
          <a:bodyPr wrap="square" lIns="0" tIns="0" rIns="0" bIns="0" rtlCol="0">
            <a:spAutoFit/>
          </a:bodyPr>
          <a:lstStyle/>
          <a:p>
            <a:pPr algn="ctr"/>
            <a:r>
              <a:rPr lang="en-US" sz="2600" spc="-80">
                <a:solidFill>
                  <a:schemeClr val="tx2"/>
                </a:solidFill>
                <a:latin typeface="+mj-lt"/>
              </a:rPr>
              <a:t>fewer resources used</a:t>
            </a:r>
          </a:p>
        </p:txBody>
      </p:sp>
      <p:cxnSp>
        <p:nvCxnSpPr>
          <p:cNvPr id="46" name="Straight Connector 45">
            <a:extLst>
              <a:ext uri="{FF2B5EF4-FFF2-40B4-BE49-F238E27FC236}">
                <a16:creationId xmlns:a16="http://schemas.microsoft.com/office/drawing/2014/main" id="{58CF5B67-A791-4E09-9784-BB6906D4FC6E}"/>
              </a:ext>
              <a:ext uri="{C183D7F6-B498-43B3-948B-1728B52AA6E4}">
                <adec:decorative xmlns:adec="http://schemas.microsoft.com/office/drawing/2017/decorative" val="1"/>
              </a:ext>
            </a:extLst>
          </p:cNvPr>
          <p:cNvCxnSpPr>
            <a:cxnSpLocks/>
          </p:cNvCxnSpPr>
          <p:nvPr/>
        </p:nvCxnSpPr>
        <p:spPr>
          <a:xfrm>
            <a:off x="8250029" y="4567258"/>
            <a:ext cx="3200743"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4E930A2-FBD2-0708-2264-8F1FF1B562D1}"/>
              </a:ext>
            </a:extLst>
          </p:cNvPr>
          <p:cNvSpPr txBox="1"/>
          <p:nvPr/>
        </p:nvSpPr>
        <p:spPr>
          <a:xfrm>
            <a:off x="8250029" y="4714189"/>
            <a:ext cx="3200743" cy="569387"/>
          </a:xfrm>
          <a:prstGeom prst="rect">
            <a:avLst/>
          </a:prstGeom>
          <a:noFill/>
        </p:spPr>
        <p:txBody>
          <a:bodyPr wrap="square" lIns="0" tIns="0" rIns="0" bIns="0">
            <a:spAutoFit/>
          </a:bodyPr>
          <a:lstStyle/>
          <a:p>
            <a:pPr marL="228600" marR="0" lvl="0" indent="-228600" defTabSz="9143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latin typeface="Segoe UI" panose="020B0502040204020203" pitchFamily="34" charset="0"/>
                <a:cs typeface="Segoe UI" panose="020B0502040204020203" pitchFamily="34" charset="0"/>
              </a:rPr>
              <a:t>50% less </a:t>
            </a:r>
            <a:r>
              <a:rPr lang="en-US" sz="1600">
                <a:latin typeface="Segoe UI Semibold" panose="020B0702040204020203" pitchFamily="34" charset="0"/>
                <a:cs typeface="Segoe UI Semibold" panose="020B0702040204020203" pitchFamily="34" charset="0"/>
              </a:rPr>
              <a:t>memory</a:t>
            </a:r>
            <a:r>
              <a:rPr lang="en-US" sz="1600">
                <a:latin typeface="Segoe UI" panose="020B0502040204020203" pitchFamily="34" charset="0"/>
                <a:cs typeface="Segoe UI" panose="020B0502040204020203" pitchFamily="34" charset="0"/>
              </a:rPr>
              <a:t> used</a:t>
            </a:r>
          </a:p>
          <a:p>
            <a:pPr marL="228600" marR="0" lvl="0" indent="-228600" defTabSz="91436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latin typeface="Segoe UI" panose="020B0502040204020203" pitchFamily="34" charset="0"/>
                <a:cs typeface="Segoe UI" panose="020B0502040204020203" pitchFamily="34" charset="0"/>
              </a:rPr>
              <a:t>70% less </a:t>
            </a:r>
            <a:r>
              <a:rPr lang="en-US" sz="1600">
                <a:latin typeface="Segoe UI Semibold" panose="020B0702040204020203" pitchFamily="34" charset="0"/>
                <a:cs typeface="Segoe UI Semibold" panose="020B0702040204020203" pitchFamily="34" charset="0"/>
              </a:rPr>
              <a:t>disk space</a:t>
            </a:r>
            <a:r>
              <a:rPr lang="en-US" sz="1600">
                <a:latin typeface="Segoe UI" panose="020B0502040204020203" pitchFamily="34" charset="0"/>
                <a:cs typeface="Segoe UI" panose="020B0502040204020203" pitchFamily="34" charset="0"/>
              </a:rPr>
              <a:t> used</a:t>
            </a:r>
            <a:endParaRPr lang="en-US" sz="1600">
              <a:latin typeface="Segoe UI Semibold" panose="020B0702040204020203" pitchFamily="34" charset="0"/>
              <a:cs typeface="Segoe UI Semibold" panose="020B0702040204020203" pitchFamily="34" charset="0"/>
            </a:endParaRPr>
          </a:p>
        </p:txBody>
      </p:sp>
      <p:sp>
        <p:nvSpPr>
          <p:cNvPr id="9" name="TextBox 8">
            <a:extLst>
              <a:ext uri="{FF2B5EF4-FFF2-40B4-BE49-F238E27FC236}">
                <a16:creationId xmlns:a16="http://schemas.microsoft.com/office/drawing/2014/main" id="{A1E75FCF-FBBD-46D7-7B8D-943507D9F2DA}"/>
              </a:ext>
            </a:extLst>
          </p:cNvPr>
          <p:cNvSpPr txBox="1"/>
          <p:nvPr/>
        </p:nvSpPr>
        <p:spPr>
          <a:xfrm>
            <a:off x="7580378" y="6587513"/>
            <a:ext cx="4023360" cy="123111"/>
          </a:xfrm>
          <a:prstGeom prst="rect">
            <a:avLst/>
          </a:prstGeom>
          <a:noFill/>
        </p:spPr>
        <p:txBody>
          <a:bodyPr wrap="square" lIns="0" tIns="0" rIns="0" bIns="0" rtlCol="0" anchor="b">
            <a:spAutoFit/>
          </a:bodyPr>
          <a:lstStyle/>
          <a:p>
            <a:pPr marR="0" lvl="0" algn="r" defTabSz="914367" rtl="0" eaLnBrk="1" fontAlgn="auto" latinLnBrk="0" hangingPunct="1">
              <a:lnSpc>
                <a:spcPct val="100000"/>
              </a:lnSpc>
              <a:spcBef>
                <a:spcPts val="0"/>
              </a:spcBef>
              <a:spcAft>
                <a:spcPts val="0"/>
              </a:spcAft>
              <a:buClrTx/>
              <a:buSzTx/>
              <a:tabLst/>
              <a:defRPr/>
            </a:pPr>
            <a:r>
              <a:rPr lang="en-US" sz="800" dirty="0">
                <a:latin typeface="Segoe UI"/>
              </a:rPr>
              <a:t>05  |  Introducing the new Microsoft Teams</a:t>
            </a:r>
          </a:p>
        </p:txBody>
      </p:sp>
    </p:spTree>
    <p:extLst>
      <p:ext uri="{BB962C8B-B14F-4D97-AF65-F5344CB8AC3E}">
        <p14:creationId xmlns:p14="http://schemas.microsoft.com/office/powerpoint/2010/main" val="248779129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717A239-5841-791C-D1C3-FD8708020A8D}"/>
              </a:ext>
            </a:extLst>
          </p:cNvPr>
          <p:cNvSpPr>
            <a:spLocks noGrp="1"/>
          </p:cNvSpPr>
          <p:nvPr>
            <p:ph type="title"/>
          </p:nvPr>
        </p:nvSpPr>
        <p:spPr>
          <a:xfrm>
            <a:off x="893063" y="38678"/>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0"/>
              </a:spcBef>
            </a:pPr>
            <a:r>
              <a:rPr lang="en-US" sz="3200" b="1">
                <a:solidFill>
                  <a:schemeClr val="tx2"/>
                </a:solidFill>
                <a:cs typeface="Segoe UI Semilight" panose="020B0402040204020203" pitchFamily="34" charset="0"/>
              </a:rPr>
              <a:t>Side-by-side video of classic Teams vs. new Teams</a:t>
            </a:r>
          </a:p>
        </p:txBody>
      </p:sp>
      <p:sp>
        <p:nvSpPr>
          <p:cNvPr id="4" name="TextBox 3">
            <a:extLst>
              <a:ext uri="{FF2B5EF4-FFF2-40B4-BE49-F238E27FC236}">
                <a16:creationId xmlns:a16="http://schemas.microsoft.com/office/drawing/2014/main" id="{5DA92B6F-4E82-FCED-66C4-76EBBEEA0D8A}"/>
              </a:ext>
            </a:extLst>
          </p:cNvPr>
          <p:cNvSpPr txBox="1"/>
          <p:nvPr/>
        </p:nvSpPr>
        <p:spPr>
          <a:xfrm>
            <a:off x="7580378" y="6483553"/>
            <a:ext cx="4023360" cy="123111"/>
          </a:xfrm>
          <a:prstGeom prst="rect">
            <a:avLst/>
          </a:prstGeom>
          <a:noFill/>
        </p:spPr>
        <p:txBody>
          <a:bodyPr wrap="square" lIns="0" tIns="0" rIns="0" bIns="0" rtlCol="0" anchor="b">
            <a:spAutoFit/>
          </a:bodyPr>
          <a:lstStyle/>
          <a:p>
            <a:pPr marR="0" lvl="0" algn="r" defTabSz="914367" rtl="0" eaLnBrk="1" fontAlgn="auto" latinLnBrk="0" hangingPunct="1">
              <a:lnSpc>
                <a:spcPct val="100000"/>
              </a:lnSpc>
              <a:spcBef>
                <a:spcPts val="0"/>
              </a:spcBef>
              <a:spcAft>
                <a:spcPts val="0"/>
              </a:spcAft>
              <a:buClrTx/>
              <a:buSzTx/>
              <a:tabLst/>
              <a:defRPr/>
            </a:pPr>
            <a:r>
              <a:rPr lang="en-US" sz="800" dirty="0">
                <a:latin typeface="Segoe UI"/>
              </a:rPr>
              <a:t>06  |  Introducing the new Microsoft Teams</a:t>
            </a:r>
          </a:p>
        </p:txBody>
      </p:sp>
      <p:sp>
        <p:nvSpPr>
          <p:cNvPr id="2" name="Freeform: Shape 1">
            <a:extLst>
              <a:ext uri="{FF2B5EF4-FFF2-40B4-BE49-F238E27FC236}">
                <a16:creationId xmlns:a16="http://schemas.microsoft.com/office/drawing/2014/main" id="{BE9B563A-832D-4B2B-0A8B-75C4F405771E}"/>
              </a:ext>
              <a:ext uri="{C183D7F6-B498-43B3-948B-1728B52AA6E4}">
                <adec:decorative xmlns:adec="http://schemas.microsoft.com/office/drawing/2017/decorative" val="1"/>
              </a:ext>
            </a:extLst>
          </p:cNvPr>
          <p:cNvSpPr/>
          <p:nvPr/>
        </p:nvSpPr>
        <p:spPr>
          <a:xfrm>
            <a:off x="1258157" y="592676"/>
            <a:ext cx="9675686" cy="5672648"/>
          </a:xfrm>
          <a:custGeom>
            <a:avLst/>
            <a:gdLst>
              <a:gd name="connsiteX0" fmla="*/ 213295 w 8189796"/>
              <a:gd name="connsiteY0" fmla="*/ 214701 h 4796204"/>
              <a:gd name="connsiteX1" fmla="*/ 213295 w 8189796"/>
              <a:gd name="connsiteY1" fmla="*/ 4581504 h 4796204"/>
              <a:gd name="connsiteX2" fmla="*/ 7976501 w 8189796"/>
              <a:gd name="connsiteY2" fmla="*/ 4581504 h 4796204"/>
              <a:gd name="connsiteX3" fmla="*/ 7976501 w 8189796"/>
              <a:gd name="connsiteY3" fmla="*/ 214701 h 4796204"/>
              <a:gd name="connsiteX4" fmla="*/ 210314 w 8189796"/>
              <a:gd name="connsiteY4" fmla="*/ 0 h 4796204"/>
              <a:gd name="connsiteX5" fmla="*/ 7979482 w 8189796"/>
              <a:gd name="connsiteY5" fmla="*/ 0 h 4796204"/>
              <a:gd name="connsiteX6" fmla="*/ 8189796 w 8189796"/>
              <a:gd name="connsiteY6" fmla="*/ 210314 h 4796204"/>
              <a:gd name="connsiteX7" fmla="*/ 8189796 w 8189796"/>
              <a:gd name="connsiteY7" fmla="*/ 4585890 h 4796204"/>
              <a:gd name="connsiteX8" fmla="*/ 7979482 w 8189796"/>
              <a:gd name="connsiteY8" fmla="*/ 4796204 h 4796204"/>
              <a:gd name="connsiteX9" fmla="*/ 210314 w 8189796"/>
              <a:gd name="connsiteY9" fmla="*/ 4796204 h 4796204"/>
              <a:gd name="connsiteX10" fmla="*/ 0 w 8189796"/>
              <a:gd name="connsiteY10" fmla="*/ 4585890 h 4796204"/>
              <a:gd name="connsiteX11" fmla="*/ 0 w 8189796"/>
              <a:gd name="connsiteY11" fmla="*/ 210314 h 4796204"/>
              <a:gd name="connsiteX12" fmla="*/ 210314 w 8189796"/>
              <a:gd name="connsiteY12" fmla="*/ 0 h 479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9796" h="4796204">
                <a:moveTo>
                  <a:pt x="213295" y="214701"/>
                </a:moveTo>
                <a:lnTo>
                  <a:pt x="213295" y="4581504"/>
                </a:lnTo>
                <a:lnTo>
                  <a:pt x="7976501" y="4581504"/>
                </a:lnTo>
                <a:lnTo>
                  <a:pt x="7976501" y="214701"/>
                </a:lnTo>
                <a:close/>
                <a:moveTo>
                  <a:pt x="210314" y="0"/>
                </a:moveTo>
                <a:lnTo>
                  <a:pt x="7979482" y="0"/>
                </a:lnTo>
                <a:cubicBezTo>
                  <a:pt x="8095635" y="0"/>
                  <a:pt x="8189796" y="94161"/>
                  <a:pt x="8189796" y="210314"/>
                </a:cubicBezTo>
                <a:lnTo>
                  <a:pt x="8189796" y="4585890"/>
                </a:lnTo>
                <a:cubicBezTo>
                  <a:pt x="8189796" y="4702043"/>
                  <a:pt x="8095635" y="4796204"/>
                  <a:pt x="7979482" y="4796204"/>
                </a:cubicBezTo>
                <a:lnTo>
                  <a:pt x="210314" y="4796204"/>
                </a:lnTo>
                <a:cubicBezTo>
                  <a:pt x="94161" y="4796204"/>
                  <a:pt x="0" y="4702043"/>
                  <a:pt x="0" y="4585890"/>
                </a:cubicBezTo>
                <a:lnTo>
                  <a:pt x="0" y="210314"/>
                </a:lnTo>
                <a:cubicBezTo>
                  <a:pt x="0" y="94161"/>
                  <a:pt x="94161" y="0"/>
                  <a:pt x="210314" y="0"/>
                </a:cubicBezTo>
                <a:close/>
              </a:path>
            </a:pathLst>
          </a:custGeom>
          <a:solidFill>
            <a:schemeClr val="bg1">
              <a:alpha val="90000"/>
            </a:schemeClr>
          </a:solidFill>
          <a:ln w="6350">
            <a:noFill/>
          </a:ln>
          <a:effectLst>
            <a:outerShdw blurRad="254000" dist="635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pic>
        <p:nvPicPr>
          <p:cNvPr id="3" name="Classic Teams vs. new Teams side by side video" descr="A video clip shows the difference in time lapse between classic Teams and new Teams for: launching the application, scrolling, switching channels, joining a meeting, and the difference in memory consumption">
            <a:hlinkClick r:id="" action="ppaction://media"/>
            <a:extLst>
              <a:ext uri="{FF2B5EF4-FFF2-40B4-BE49-F238E27FC236}">
                <a16:creationId xmlns:a16="http://schemas.microsoft.com/office/drawing/2014/main" id="{9D9F6563-F42F-5745-4704-BAC28701DCFB}"/>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522B975D-5F82-48E6-A7BA-A1CE7DACED07}" label="" lang="en" r:embed="rId5"/>
                        </p173:trackLst>
                      </p173:tracksInfo>
                    </p:ext>
                  </p14:extLst>
                </p14:media>
              </p:ext>
            </p:extLst>
          </p:nvPr>
        </p:nvPicPr>
        <p:blipFill>
          <a:blip r:embed="rId6"/>
          <a:stretch>
            <a:fillRect/>
          </a:stretch>
        </p:blipFill>
        <p:spPr>
          <a:xfrm>
            <a:off x="1487424" y="836676"/>
            <a:ext cx="9217152" cy="5184648"/>
          </a:xfrm>
          <a:prstGeom prst="rect">
            <a:avLst/>
          </a:prstGeom>
        </p:spPr>
      </p:pic>
      <p:sp>
        <p:nvSpPr>
          <p:cNvPr id="6" name="Rectangle: Rounded Corners 5">
            <a:extLst>
              <a:ext uri="{FF2B5EF4-FFF2-40B4-BE49-F238E27FC236}">
                <a16:creationId xmlns:a16="http://schemas.microsoft.com/office/drawing/2014/main" id="{B3BBF500-6641-BFEC-A50D-8C696318923B}"/>
              </a:ext>
              <a:ext uri="{C183D7F6-B498-43B3-948B-1728B52AA6E4}">
                <adec:decorative xmlns:adec="http://schemas.microsoft.com/office/drawing/2017/decorative" val="1"/>
              </a:ext>
            </a:extLst>
          </p:cNvPr>
          <p:cNvSpPr/>
          <p:nvPr/>
        </p:nvSpPr>
        <p:spPr>
          <a:xfrm>
            <a:off x="1487424" y="836676"/>
            <a:ext cx="9217152" cy="5184648"/>
          </a:xfrm>
          <a:prstGeom prst="roundRect">
            <a:avLst>
              <a:gd name="adj" fmla="val 0"/>
            </a:avLst>
          </a:prstGeom>
          <a:noFill/>
          <a:ln w="127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235329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age of a woman browsing the internet via her tablet while sitting on a couch">
            <a:extLst>
              <a:ext uri="{FF2B5EF4-FFF2-40B4-BE49-F238E27FC236}">
                <a16:creationId xmlns:a16="http://schemas.microsoft.com/office/drawing/2014/main" id="{459581D4-96D7-650B-4841-7C34D02EDC8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 name="Rectangle: Rounded Corners 4">
            <a:extLst>
              <a:ext uri="{FF2B5EF4-FFF2-40B4-BE49-F238E27FC236}">
                <a16:creationId xmlns:a16="http://schemas.microsoft.com/office/drawing/2014/main" id="{3CB40E8A-E387-3A76-C693-E93127F3EFC6}"/>
              </a:ext>
              <a:ext uri="{C183D7F6-B498-43B3-948B-1728B52AA6E4}">
                <adec:decorative xmlns:adec="http://schemas.microsoft.com/office/drawing/2017/decorative" val="1"/>
              </a:ext>
            </a:extLst>
          </p:cNvPr>
          <p:cNvSpPr/>
          <p:nvPr/>
        </p:nvSpPr>
        <p:spPr bwMode="auto">
          <a:xfrm>
            <a:off x="330356" y="3347025"/>
            <a:ext cx="6971134" cy="2728995"/>
          </a:xfrm>
          <a:prstGeom prst="roundRect">
            <a:avLst>
              <a:gd name="adj" fmla="val 2601"/>
            </a:avLst>
          </a:prstGeom>
          <a:solidFill>
            <a:srgbClr val="3425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C4C0602-BDE7-7862-DE58-54DB7502821F}"/>
              </a:ext>
            </a:extLst>
          </p:cNvPr>
          <p:cNvSpPr>
            <a:spLocks noGrp="1"/>
          </p:cNvSpPr>
          <p:nvPr>
            <p:ph type="title"/>
          </p:nvPr>
        </p:nvSpPr>
        <p:spPr>
          <a:xfrm>
            <a:off x="773913" y="3788192"/>
            <a:ext cx="6971133" cy="1846659"/>
          </a:xfrm>
        </p:spPr>
        <p:txBody>
          <a:bodyPr lIns="0"/>
          <a:lstStyle/>
          <a:p>
            <a:r>
              <a:rPr lang="en-US" sz="6000">
                <a:solidFill>
                  <a:schemeClr val="bg1"/>
                </a:solidFill>
              </a:rPr>
              <a:t>The new </a:t>
            </a:r>
            <a:br>
              <a:rPr lang="en-US" sz="6000">
                <a:solidFill>
                  <a:schemeClr val="bg1"/>
                </a:solidFill>
              </a:rPr>
            </a:br>
            <a:r>
              <a:rPr lang="en-US" sz="6000">
                <a:solidFill>
                  <a:schemeClr val="bg1"/>
                </a:solidFill>
              </a:rPr>
              <a:t>Teams for admins </a:t>
            </a:r>
          </a:p>
        </p:txBody>
      </p:sp>
      <p:sp>
        <p:nvSpPr>
          <p:cNvPr id="6" name="TextBox 5">
            <a:extLst>
              <a:ext uri="{FF2B5EF4-FFF2-40B4-BE49-F238E27FC236}">
                <a16:creationId xmlns:a16="http://schemas.microsoft.com/office/drawing/2014/main" id="{F35955D0-E8DF-01D4-ECCB-3B268CB8B368}"/>
              </a:ext>
            </a:extLst>
          </p:cNvPr>
          <p:cNvSpPr txBox="1"/>
          <p:nvPr/>
        </p:nvSpPr>
        <p:spPr>
          <a:xfrm>
            <a:off x="7580378" y="6483553"/>
            <a:ext cx="4023360" cy="123111"/>
          </a:xfrm>
          <a:prstGeom prst="rect">
            <a:avLst/>
          </a:prstGeom>
          <a:noFill/>
        </p:spPr>
        <p:txBody>
          <a:bodyPr wrap="square" lIns="0" tIns="0" rIns="0" bIns="0" rtlCol="0" anchor="b">
            <a:spAutoFit/>
          </a:bodyPr>
          <a:lstStyle/>
          <a:p>
            <a:pPr marR="0" lvl="0" algn="r" defTabSz="914367" rtl="0" eaLnBrk="1" fontAlgn="auto" latinLnBrk="0" hangingPunct="1">
              <a:lnSpc>
                <a:spcPct val="100000"/>
              </a:lnSpc>
              <a:spcBef>
                <a:spcPts val="0"/>
              </a:spcBef>
              <a:spcAft>
                <a:spcPts val="0"/>
              </a:spcAft>
              <a:buClrTx/>
              <a:buSzTx/>
              <a:tabLst/>
              <a:defRPr/>
            </a:pPr>
            <a:r>
              <a:rPr lang="en-US" sz="800" dirty="0">
                <a:solidFill>
                  <a:schemeClr val="bg1"/>
                </a:solidFill>
                <a:latin typeface="Segoe UI"/>
              </a:rPr>
              <a:t>07  |  Introducing the new Microsoft Teams</a:t>
            </a:r>
          </a:p>
        </p:txBody>
      </p:sp>
    </p:spTree>
    <p:extLst>
      <p:ext uri="{BB962C8B-B14F-4D97-AF65-F5344CB8AC3E}">
        <p14:creationId xmlns:p14="http://schemas.microsoft.com/office/powerpoint/2010/main" val="247812413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AD9D-E217-D3CD-08E7-DD8F9BA002E5}"/>
              </a:ext>
            </a:extLst>
          </p:cNvPr>
          <p:cNvSpPr>
            <a:spLocks noGrp="1"/>
          </p:cNvSpPr>
          <p:nvPr>
            <p:ph type="title"/>
          </p:nvPr>
        </p:nvSpPr>
        <p:spPr>
          <a:xfrm>
            <a:off x="588261" y="457200"/>
            <a:ext cx="11403713" cy="60460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0"/>
              </a:spcBef>
            </a:pPr>
            <a:r>
              <a:rPr lang="en-US" sz="3200" b="1" dirty="0">
                <a:solidFill>
                  <a:schemeClr val="tx2"/>
                </a:solidFill>
                <a:cs typeface="Segoe UI Semilight" panose="020B0402040204020203" pitchFamily="34" charset="0"/>
              </a:rPr>
              <a:t>Seamless flexibility for multi-tenant orgs to collaborate</a:t>
            </a:r>
          </a:p>
        </p:txBody>
      </p:sp>
      <p:sp>
        <p:nvSpPr>
          <p:cNvPr id="16" name="Rectangle 15">
            <a:extLst>
              <a:ext uri="{FF2B5EF4-FFF2-40B4-BE49-F238E27FC236}">
                <a16:creationId xmlns:a16="http://schemas.microsoft.com/office/drawing/2014/main" id="{80320882-0FE7-37DA-C111-69E19E72268D}"/>
              </a:ext>
              <a:ext uri="{C183D7F6-B498-43B3-948B-1728B52AA6E4}">
                <adec:decorative xmlns:adec="http://schemas.microsoft.com/office/drawing/2017/decorative" val="1"/>
              </a:ext>
            </a:extLst>
          </p:cNvPr>
          <p:cNvSpPr/>
          <p:nvPr/>
        </p:nvSpPr>
        <p:spPr bwMode="auto">
          <a:xfrm>
            <a:off x="0" y="1192775"/>
            <a:ext cx="12192000" cy="815481"/>
          </a:xfrm>
          <a:prstGeom prst="rect">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4" name="Text Placeholder 83">
            <a:extLst>
              <a:ext uri="{FF2B5EF4-FFF2-40B4-BE49-F238E27FC236}">
                <a16:creationId xmlns:a16="http://schemas.microsoft.com/office/drawing/2014/main" id="{A2D95549-BC14-A0FC-BD71-E9E8897A9775}"/>
              </a:ext>
            </a:extLst>
          </p:cNvPr>
          <p:cNvSpPr>
            <a:spLocks noGrp="1"/>
          </p:cNvSpPr>
          <p:nvPr>
            <p:ph type="body" sz="quarter" idx="10"/>
          </p:nvPr>
        </p:nvSpPr>
        <p:spPr>
          <a:xfrm>
            <a:off x="588262" y="1354294"/>
            <a:ext cx="5396902" cy="492443"/>
          </a:xfrm>
        </p:spPr>
        <p:txBody>
          <a:bodyPr/>
          <a:lstStyle/>
          <a:p>
            <a:r>
              <a:rPr lang="en-US" sz="1600" dirty="0"/>
              <a:t>Enhance cross-tenant communications and collaboration experiences in a familiar Teams environment.</a:t>
            </a:r>
          </a:p>
        </p:txBody>
      </p:sp>
      <p:sp>
        <p:nvSpPr>
          <p:cNvPr id="45" name="TextBox 44">
            <a:extLst>
              <a:ext uri="{FF2B5EF4-FFF2-40B4-BE49-F238E27FC236}">
                <a16:creationId xmlns:a16="http://schemas.microsoft.com/office/drawing/2014/main" id="{67E048FF-793B-F86F-768C-6B577D5CC578}"/>
              </a:ext>
            </a:extLst>
          </p:cNvPr>
          <p:cNvSpPr txBox="1"/>
          <p:nvPr/>
        </p:nvSpPr>
        <p:spPr>
          <a:xfrm>
            <a:off x="1271924" y="2318963"/>
            <a:ext cx="4671676" cy="923330"/>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C5AD4"/>
                </a:solidFill>
                <a:effectLst/>
                <a:uLnTx/>
                <a:uFillTx/>
                <a:latin typeface="Segoe UI Semibold"/>
                <a:ea typeface="+mn-ea"/>
                <a:cs typeface="+mn-cs"/>
              </a:rPr>
              <a:t>Reduced tenant management</a:t>
            </a:r>
            <a:br>
              <a:rPr kumimoji="0" lang="en-US" sz="2000" b="0" i="0" u="none" strike="noStrike" kern="1200" cap="none" spc="0" normalizeH="0" baseline="0" noProof="0" dirty="0">
                <a:ln>
                  <a:noFill/>
                </a:ln>
                <a:solidFill>
                  <a:srgbClr val="5C5AD4"/>
                </a:solidFill>
                <a:effectLst/>
                <a:uLnTx/>
                <a:uFillTx/>
                <a:latin typeface="Segoe UI Semibold"/>
                <a:ea typeface="+mn-ea"/>
                <a:cs typeface="+mn-cs"/>
              </a:rPr>
            </a:br>
            <a:r>
              <a:rPr lang="en-US" sz="2000" dirty="0">
                <a:solidFill>
                  <a:srgbClr val="000000"/>
                </a:solidFill>
                <a:latin typeface="Segoe UI"/>
              </a:rPr>
              <a:t>Simplify the management of employees across tenants</a:t>
            </a:r>
            <a:endParaRPr kumimoji="0" lang="en-US" sz="2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9" name="TextBox 48">
            <a:extLst>
              <a:ext uri="{FF2B5EF4-FFF2-40B4-BE49-F238E27FC236}">
                <a16:creationId xmlns:a16="http://schemas.microsoft.com/office/drawing/2014/main" id="{0FA61B36-6DC6-960B-0E7A-9A3BECD35581}"/>
              </a:ext>
            </a:extLst>
          </p:cNvPr>
          <p:cNvSpPr txBox="1"/>
          <p:nvPr/>
        </p:nvSpPr>
        <p:spPr>
          <a:xfrm>
            <a:off x="1228184" y="3651085"/>
            <a:ext cx="4671676" cy="1231106"/>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C5AD4"/>
                </a:solidFill>
                <a:effectLst/>
                <a:uLnTx/>
                <a:uFillTx/>
                <a:latin typeface="Segoe UI Semibold"/>
                <a:ea typeface="+mn-ea"/>
                <a:cs typeface="+mn-cs"/>
              </a:rPr>
              <a:t>Side-by-side cross-tenant collaboration</a:t>
            </a:r>
            <a:br>
              <a:rPr kumimoji="0" lang="en-US" sz="2000" b="0" i="0" u="none" strike="noStrike" kern="1200" cap="none" spc="0" normalizeH="0" baseline="0" noProof="0" dirty="0">
                <a:ln>
                  <a:noFill/>
                </a:ln>
                <a:solidFill>
                  <a:srgbClr val="5C5AD4"/>
                </a:solidFill>
                <a:effectLst/>
                <a:uLnTx/>
                <a:uFillTx/>
                <a:latin typeface="Segoe UI Semibold"/>
                <a:ea typeface="+mn-ea"/>
                <a:cs typeface="+mn-cs"/>
              </a:rPr>
            </a:br>
            <a:r>
              <a:rPr lang="en-US" sz="2000" dirty="0">
                <a:solidFill>
                  <a:srgbClr val="000000"/>
                </a:solidFill>
                <a:latin typeface="Segoe UI"/>
              </a:rPr>
              <a:t>Empower workers to chat seamlessly across, inside, and outside your home organization securely and easily</a:t>
            </a:r>
            <a:endParaRPr kumimoji="0" lang="en-US" sz="2000" b="0" i="0" u="none" strike="noStrike" kern="1200" cap="none" spc="0" normalizeH="0" baseline="30000" noProof="0" dirty="0">
              <a:ln>
                <a:noFill/>
              </a:ln>
              <a:solidFill>
                <a:srgbClr val="000000"/>
              </a:solidFill>
              <a:effectLst/>
              <a:uLnTx/>
              <a:uFillTx/>
              <a:latin typeface="Segoe UI"/>
              <a:ea typeface="+mn-ea"/>
              <a:cs typeface="+mn-cs"/>
            </a:endParaRPr>
          </a:p>
        </p:txBody>
      </p:sp>
      <p:sp>
        <p:nvSpPr>
          <p:cNvPr id="41" name="TextBox 40">
            <a:extLst>
              <a:ext uri="{FF2B5EF4-FFF2-40B4-BE49-F238E27FC236}">
                <a16:creationId xmlns:a16="http://schemas.microsoft.com/office/drawing/2014/main" id="{B2E17E54-F281-9D49-CAA1-76227FBC86BE}"/>
              </a:ext>
            </a:extLst>
          </p:cNvPr>
          <p:cNvSpPr txBox="1"/>
          <p:nvPr/>
        </p:nvSpPr>
        <p:spPr>
          <a:xfrm>
            <a:off x="1271924" y="5290983"/>
            <a:ext cx="4671676" cy="923330"/>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C5AD4"/>
                </a:solidFill>
                <a:effectLst/>
                <a:uLnTx/>
                <a:uFillTx/>
                <a:latin typeface="Segoe UI Semibold"/>
                <a:ea typeface="+mn-ea"/>
                <a:cs typeface="+mn-cs"/>
              </a:rPr>
              <a:t>Improved people search</a:t>
            </a:r>
            <a:br>
              <a:rPr kumimoji="0" lang="en-US" sz="2000" b="0" i="0" u="none" strike="noStrike" kern="1200" cap="none" spc="0" normalizeH="0" baseline="0" noProof="0">
                <a:ln>
                  <a:noFill/>
                </a:ln>
                <a:solidFill>
                  <a:srgbClr val="5C5AD4"/>
                </a:solidFill>
                <a:effectLst/>
                <a:uLnTx/>
                <a:uFillTx/>
                <a:latin typeface="Segoe UI Semibold"/>
                <a:ea typeface="+mn-ea"/>
                <a:cs typeface="+mn-cs"/>
              </a:rPr>
            </a:br>
            <a:r>
              <a:rPr kumimoji="0" lang="en-US" sz="2000" b="0" i="0" u="none" strike="noStrike" kern="1200" cap="none" spc="0" normalizeH="0" baseline="0" noProof="0">
                <a:ln>
                  <a:noFill/>
                </a:ln>
                <a:solidFill>
                  <a:srgbClr val="000000"/>
                </a:solidFill>
                <a:effectLst/>
                <a:uLnTx/>
                <a:uFillTx/>
                <a:latin typeface="Segoe UI"/>
                <a:ea typeface="+mn-ea"/>
                <a:cs typeface="+mn-cs"/>
              </a:rPr>
              <a:t>Give your workers the ability to search for and collaborate with the right people</a:t>
            </a:r>
            <a:endParaRPr kumimoji="0" lang="en-US" sz="2000" b="0" i="0" u="none" strike="noStrike" kern="1200" cap="none" spc="0" normalizeH="0" baseline="30000" noProof="0">
              <a:ln>
                <a:noFill/>
              </a:ln>
              <a:solidFill>
                <a:srgbClr val="000000"/>
              </a:solidFill>
              <a:effectLst/>
              <a:uLnTx/>
              <a:uFillTx/>
              <a:latin typeface="Segoe UI"/>
              <a:ea typeface="+mn-ea"/>
              <a:cs typeface="+mn-cs"/>
            </a:endParaRPr>
          </a:p>
        </p:txBody>
      </p:sp>
      <p:pic>
        <p:nvPicPr>
          <p:cNvPr id="7" name="Picture 6" descr="A screenshot of a computer">
            <a:extLst>
              <a:ext uri="{FF2B5EF4-FFF2-40B4-BE49-F238E27FC236}">
                <a16:creationId xmlns:a16="http://schemas.microsoft.com/office/drawing/2014/main" id="{5A63E797-6A11-3153-1B71-9E324B7E26FD}"/>
              </a:ext>
            </a:extLst>
          </p:cNvPr>
          <p:cNvPicPr>
            <a:picLocks noChangeAspect="1"/>
          </p:cNvPicPr>
          <p:nvPr/>
        </p:nvPicPr>
        <p:blipFill>
          <a:blip r:embed="rId3"/>
          <a:stretch>
            <a:fillRect/>
          </a:stretch>
        </p:blipFill>
        <p:spPr>
          <a:xfrm>
            <a:off x="6292141" y="2481955"/>
            <a:ext cx="5680893" cy="3185074"/>
          </a:xfrm>
          <a:prstGeom prst="roundRect">
            <a:avLst>
              <a:gd name="adj" fmla="val 1017"/>
            </a:avLst>
          </a:prstGeom>
        </p:spPr>
      </p:pic>
      <p:grpSp>
        <p:nvGrpSpPr>
          <p:cNvPr id="5" name="Group 4">
            <a:extLst>
              <a:ext uri="{FF2B5EF4-FFF2-40B4-BE49-F238E27FC236}">
                <a16:creationId xmlns:a16="http://schemas.microsoft.com/office/drawing/2014/main" id="{ABA7CFC0-A941-3DE9-A58A-5E239768E6A2}"/>
              </a:ext>
              <a:ext uri="{C183D7F6-B498-43B3-948B-1728B52AA6E4}">
                <adec:decorative xmlns:adec="http://schemas.microsoft.com/office/drawing/2017/decorative" val="1"/>
              </a:ext>
            </a:extLst>
          </p:cNvPr>
          <p:cNvGrpSpPr/>
          <p:nvPr/>
        </p:nvGrpSpPr>
        <p:grpSpPr>
          <a:xfrm>
            <a:off x="588262" y="5290983"/>
            <a:ext cx="508475" cy="508475"/>
            <a:chOff x="588262" y="5290983"/>
            <a:chExt cx="508475" cy="508475"/>
          </a:xfrm>
        </p:grpSpPr>
        <p:sp>
          <p:nvSpPr>
            <p:cNvPr id="43" name="Oval 42">
              <a:extLst>
                <a:ext uri="{FF2B5EF4-FFF2-40B4-BE49-F238E27FC236}">
                  <a16:creationId xmlns:a16="http://schemas.microsoft.com/office/drawing/2014/main" id="{67DA0DE6-9D5E-D638-FF8C-12571082508C}"/>
                </a:ext>
              </a:extLst>
            </p:cNvPr>
            <p:cNvSpPr/>
            <p:nvPr/>
          </p:nvSpPr>
          <p:spPr bwMode="auto">
            <a:xfrm>
              <a:off x="588262" y="5290983"/>
              <a:ext cx="508475" cy="508475"/>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magnify" title="Icon of a magnifying glass">
              <a:extLst>
                <a:ext uri="{FF2B5EF4-FFF2-40B4-BE49-F238E27FC236}">
                  <a16:creationId xmlns:a16="http://schemas.microsoft.com/office/drawing/2014/main" id="{C4C13D3A-6670-69AE-DCEA-9F5D844E86EB}"/>
                </a:ext>
              </a:extLst>
            </p:cNvPr>
            <p:cNvSpPr>
              <a:spLocks noChangeAspect="1" noEditPoints="1"/>
            </p:cNvSpPr>
            <p:nvPr/>
          </p:nvSpPr>
          <p:spPr bwMode="auto">
            <a:xfrm flipH="1">
              <a:off x="723384" y="5428382"/>
              <a:ext cx="238230" cy="233677"/>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222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grpSp>
      <p:grpSp>
        <p:nvGrpSpPr>
          <p:cNvPr id="11" name="Group 10">
            <a:extLst>
              <a:ext uri="{FF2B5EF4-FFF2-40B4-BE49-F238E27FC236}">
                <a16:creationId xmlns:a16="http://schemas.microsoft.com/office/drawing/2014/main" id="{33308794-9BDD-077A-35CC-CA89C073ED6E}"/>
              </a:ext>
              <a:ext uri="{C183D7F6-B498-43B3-948B-1728B52AA6E4}">
                <adec:decorative xmlns:adec="http://schemas.microsoft.com/office/drawing/2017/decorative" val="1"/>
              </a:ext>
            </a:extLst>
          </p:cNvPr>
          <p:cNvGrpSpPr/>
          <p:nvPr/>
        </p:nvGrpSpPr>
        <p:grpSpPr>
          <a:xfrm>
            <a:off x="570369" y="3671292"/>
            <a:ext cx="508475" cy="508475"/>
            <a:chOff x="570369" y="3671292"/>
            <a:chExt cx="508475" cy="508475"/>
          </a:xfrm>
        </p:grpSpPr>
        <p:sp>
          <p:nvSpPr>
            <p:cNvPr id="4" name="Oval 3">
              <a:extLst>
                <a:ext uri="{FF2B5EF4-FFF2-40B4-BE49-F238E27FC236}">
                  <a16:creationId xmlns:a16="http://schemas.microsoft.com/office/drawing/2014/main" id="{E2F644DB-A2DC-0926-07FF-214E91613FDE}"/>
                </a:ext>
              </a:extLst>
            </p:cNvPr>
            <p:cNvSpPr/>
            <p:nvPr/>
          </p:nvSpPr>
          <p:spPr bwMode="auto">
            <a:xfrm>
              <a:off x="570369" y="3671292"/>
              <a:ext cx="508475" cy="508475"/>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speech_5" title="Icon of two overlapping chat bubbles">
              <a:extLst>
                <a:ext uri="{FF2B5EF4-FFF2-40B4-BE49-F238E27FC236}">
                  <a16:creationId xmlns:a16="http://schemas.microsoft.com/office/drawing/2014/main" id="{3720C37B-DCDE-2693-3E60-9C880017406E}"/>
                </a:ext>
              </a:extLst>
            </p:cNvPr>
            <p:cNvSpPr>
              <a:spLocks noChangeAspect="1" noEditPoints="1"/>
            </p:cNvSpPr>
            <p:nvPr/>
          </p:nvSpPr>
          <p:spPr bwMode="auto">
            <a:xfrm>
              <a:off x="666950" y="3802259"/>
              <a:ext cx="315313" cy="246541"/>
            </a:xfrm>
            <a:custGeom>
              <a:avLst/>
              <a:gdLst>
                <a:gd name="T0" fmla="*/ 167 w 243"/>
                <a:gd name="T1" fmla="*/ 56 h 190"/>
                <a:gd name="T2" fmla="*/ 167 w 243"/>
                <a:gd name="T3" fmla="*/ 114 h 190"/>
                <a:gd name="T4" fmla="*/ 60 w 243"/>
                <a:gd name="T5" fmla="*/ 114 h 190"/>
                <a:gd name="T6" fmla="*/ 21 w 243"/>
                <a:gd name="T7" fmla="*/ 155 h 190"/>
                <a:gd name="T8" fmla="*/ 21 w 243"/>
                <a:gd name="T9" fmla="*/ 114 h 190"/>
                <a:gd name="T10" fmla="*/ 0 w 243"/>
                <a:gd name="T11" fmla="*/ 114 h 190"/>
                <a:gd name="T12" fmla="*/ 0 w 243"/>
                <a:gd name="T13" fmla="*/ 0 h 190"/>
                <a:gd name="T14" fmla="*/ 167 w 243"/>
                <a:gd name="T15" fmla="*/ 0 h 190"/>
                <a:gd name="T16" fmla="*/ 167 w 243"/>
                <a:gd name="T17" fmla="*/ 56 h 190"/>
                <a:gd name="T18" fmla="*/ 77 w 243"/>
                <a:gd name="T19" fmla="*/ 114 h 190"/>
                <a:gd name="T20" fmla="*/ 77 w 243"/>
                <a:gd name="T21" fmla="*/ 150 h 190"/>
                <a:gd name="T22" fmla="*/ 183 w 243"/>
                <a:gd name="T23" fmla="*/ 150 h 190"/>
                <a:gd name="T24" fmla="*/ 222 w 243"/>
                <a:gd name="T25" fmla="*/ 190 h 190"/>
                <a:gd name="T26" fmla="*/ 222 w 243"/>
                <a:gd name="T27" fmla="*/ 150 h 190"/>
                <a:gd name="T28" fmla="*/ 243 w 243"/>
                <a:gd name="T29" fmla="*/ 150 h 190"/>
                <a:gd name="T30" fmla="*/ 243 w 243"/>
                <a:gd name="T31" fmla="*/ 36 h 190"/>
                <a:gd name="T32" fmla="*/ 167 w 243"/>
                <a:gd name="T33" fmla="*/ 3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190">
                  <a:moveTo>
                    <a:pt x="167" y="56"/>
                  </a:moveTo>
                  <a:lnTo>
                    <a:pt x="167" y="114"/>
                  </a:lnTo>
                  <a:lnTo>
                    <a:pt x="60" y="114"/>
                  </a:lnTo>
                  <a:lnTo>
                    <a:pt x="21" y="155"/>
                  </a:lnTo>
                  <a:lnTo>
                    <a:pt x="21" y="114"/>
                  </a:lnTo>
                  <a:lnTo>
                    <a:pt x="0" y="114"/>
                  </a:lnTo>
                  <a:lnTo>
                    <a:pt x="0" y="0"/>
                  </a:lnTo>
                  <a:lnTo>
                    <a:pt x="167" y="0"/>
                  </a:lnTo>
                  <a:lnTo>
                    <a:pt x="167" y="56"/>
                  </a:lnTo>
                  <a:moveTo>
                    <a:pt x="77" y="114"/>
                  </a:moveTo>
                  <a:lnTo>
                    <a:pt x="77" y="150"/>
                  </a:lnTo>
                  <a:lnTo>
                    <a:pt x="183" y="150"/>
                  </a:lnTo>
                  <a:lnTo>
                    <a:pt x="222" y="190"/>
                  </a:lnTo>
                  <a:lnTo>
                    <a:pt x="222" y="150"/>
                  </a:lnTo>
                  <a:lnTo>
                    <a:pt x="243" y="150"/>
                  </a:lnTo>
                  <a:lnTo>
                    <a:pt x="243" y="36"/>
                  </a:lnTo>
                  <a:lnTo>
                    <a:pt x="167" y="36"/>
                  </a:lnTo>
                </a:path>
              </a:pathLst>
            </a:custGeom>
            <a:noFill/>
            <a:ln w="222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grpSp>
      <p:grpSp>
        <p:nvGrpSpPr>
          <p:cNvPr id="15" name="Group 14">
            <a:extLst>
              <a:ext uri="{FF2B5EF4-FFF2-40B4-BE49-F238E27FC236}">
                <a16:creationId xmlns:a16="http://schemas.microsoft.com/office/drawing/2014/main" id="{D55256A3-5186-795F-873A-DA452A6E7AFD}"/>
              </a:ext>
              <a:ext uri="{C183D7F6-B498-43B3-948B-1728B52AA6E4}">
                <adec:decorative xmlns:adec="http://schemas.microsoft.com/office/drawing/2017/decorative" val="1"/>
              </a:ext>
            </a:extLst>
          </p:cNvPr>
          <p:cNvGrpSpPr/>
          <p:nvPr/>
        </p:nvGrpSpPr>
        <p:grpSpPr>
          <a:xfrm>
            <a:off x="588262" y="2318963"/>
            <a:ext cx="508475" cy="508475"/>
            <a:chOff x="588262" y="2318963"/>
            <a:chExt cx="508475" cy="508475"/>
          </a:xfrm>
        </p:grpSpPr>
        <p:sp>
          <p:nvSpPr>
            <p:cNvPr id="47" name="Oval 46">
              <a:extLst>
                <a:ext uri="{FF2B5EF4-FFF2-40B4-BE49-F238E27FC236}">
                  <a16:creationId xmlns:a16="http://schemas.microsoft.com/office/drawing/2014/main" id="{58ADEE13-2E2D-1830-3AA5-05E5B54ED457}"/>
                </a:ext>
              </a:extLst>
            </p:cNvPr>
            <p:cNvSpPr/>
            <p:nvPr/>
          </p:nvSpPr>
          <p:spPr bwMode="auto">
            <a:xfrm>
              <a:off x="588262" y="2318963"/>
              <a:ext cx="508475" cy="508475"/>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arrow_25" title="Icon of a curved arrow">
              <a:extLst>
                <a:ext uri="{FF2B5EF4-FFF2-40B4-BE49-F238E27FC236}">
                  <a16:creationId xmlns:a16="http://schemas.microsoft.com/office/drawing/2014/main" id="{FF44F4EE-1922-B853-F8A7-D2ADF9E88667}"/>
                </a:ext>
              </a:extLst>
            </p:cNvPr>
            <p:cNvSpPr>
              <a:spLocks noChangeAspect="1" noEditPoints="1"/>
            </p:cNvSpPr>
            <p:nvPr/>
          </p:nvSpPr>
          <p:spPr bwMode="auto">
            <a:xfrm rot="6983788">
              <a:off x="744472" y="2485013"/>
              <a:ext cx="178769" cy="196528"/>
            </a:xfrm>
            <a:custGeom>
              <a:avLst/>
              <a:gdLst>
                <a:gd name="T0" fmla="*/ 58 w 219"/>
                <a:gd name="T1" fmla="*/ 0 h 242"/>
                <a:gd name="T2" fmla="*/ 219 w 219"/>
                <a:gd name="T3" fmla="*/ 0 h 242"/>
                <a:gd name="T4" fmla="*/ 219 w 219"/>
                <a:gd name="T5" fmla="*/ 157 h 242"/>
                <a:gd name="T6" fmla="*/ 219 w 219"/>
                <a:gd name="T7" fmla="*/ 0 h 242"/>
                <a:gd name="T8" fmla="*/ 4 w 219"/>
                <a:gd name="T9" fmla="*/ 233 h 242"/>
                <a:gd name="T10" fmla="*/ 0 w 219"/>
                <a:gd name="T11" fmla="*/ 242 h 242"/>
                <a:gd name="T12" fmla="*/ 0 w 219"/>
                <a:gd name="T13" fmla="*/ 242 h 242"/>
                <a:gd name="T14" fmla="*/ 0 w 219"/>
                <a:gd name="T15" fmla="*/ 242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242">
                  <a:moveTo>
                    <a:pt x="58" y="0"/>
                  </a:moveTo>
                  <a:cubicBezTo>
                    <a:pt x="219" y="0"/>
                    <a:pt x="219" y="0"/>
                    <a:pt x="219" y="0"/>
                  </a:cubicBezTo>
                  <a:cubicBezTo>
                    <a:pt x="219" y="157"/>
                    <a:pt x="219" y="157"/>
                    <a:pt x="219" y="157"/>
                  </a:cubicBezTo>
                  <a:moveTo>
                    <a:pt x="219" y="0"/>
                  </a:moveTo>
                  <a:cubicBezTo>
                    <a:pt x="133" y="61"/>
                    <a:pt x="54" y="143"/>
                    <a:pt x="4" y="233"/>
                  </a:cubicBezTo>
                  <a:cubicBezTo>
                    <a:pt x="0" y="242"/>
                    <a:pt x="0" y="242"/>
                    <a:pt x="0" y="242"/>
                  </a:cubicBezTo>
                  <a:cubicBezTo>
                    <a:pt x="0" y="242"/>
                    <a:pt x="0" y="242"/>
                    <a:pt x="0" y="242"/>
                  </a:cubicBezTo>
                  <a:cubicBezTo>
                    <a:pt x="0" y="242"/>
                    <a:pt x="0" y="242"/>
                    <a:pt x="0" y="242"/>
                  </a:cubicBezTo>
                </a:path>
              </a:pathLst>
            </a:custGeom>
            <a:noFill/>
            <a:ln w="222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grpSp>
      <p:pic>
        <p:nvPicPr>
          <p:cNvPr id="3" name="Picture 2">
            <a:extLst>
              <a:ext uri="{FF2B5EF4-FFF2-40B4-BE49-F238E27FC236}">
                <a16:creationId xmlns:a16="http://schemas.microsoft.com/office/drawing/2014/main" id="{960B1320-35B8-5D4E-4AF7-5FDCF6EB883D}"/>
              </a:ext>
              <a:ext uri="{C183D7F6-B498-43B3-948B-1728B52AA6E4}">
                <adec:decorative xmlns:adec="http://schemas.microsoft.com/office/drawing/2017/decorative" val="1"/>
              </a:ext>
            </a:extLst>
          </p:cNvPr>
          <p:cNvPicPr>
            <a:picLocks noChangeAspect="1"/>
          </p:cNvPicPr>
          <p:nvPr/>
        </p:nvPicPr>
        <p:blipFill rotWithShape="1">
          <a:blip r:embed="rId4"/>
          <a:srcRect l="15254" r="1695" b="20339"/>
          <a:stretch/>
        </p:blipFill>
        <p:spPr>
          <a:xfrm>
            <a:off x="7051555" y="2874933"/>
            <a:ext cx="127308" cy="123798"/>
          </a:xfrm>
          <a:prstGeom prst="rect">
            <a:avLst/>
          </a:prstGeom>
        </p:spPr>
      </p:pic>
      <p:sp>
        <p:nvSpPr>
          <p:cNvPr id="10" name="TextBox 9">
            <a:extLst>
              <a:ext uri="{FF2B5EF4-FFF2-40B4-BE49-F238E27FC236}">
                <a16:creationId xmlns:a16="http://schemas.microsoft.com/office/drawing/2014/main" id="{5FF7ADF0-1E4E-F7C6-AE77-775C3ECFFF00}"/>
              </a:ext>
            </a:extLst>
          </p:cNvPr>
          <p:cNvSpPr txBox="1"/>
          <p:nvPr/>
        </p:nvSpPr>
        <p:spPr>
          <a:xfrm>
            <a:off x="7580378" y="6483553"/>
            <a:ext cx="4023360" cy="123111"/>
          </a:xfrm>
          <a:prstGeom prst="rect">
            <a:avLst/>
          </a:prstGeom>
          <a:noFill/>
        </p:spPr>
        <p:txBody>
          <a:bodyPr wrap="square" lIns="0" tIns="0" rIns="0" bIns="0" rtlCol="0" anchor="b">
            <a:spAutoFit/>
          </a:bodyPr>
          <a:lstStyle/>
          <a:p>
            <a:pPr marR="0" lvl="0" algn="r" defTabSz="914367" rtl="0" eaLnBrk="1" fontAlgn="auto" latinLnBrk="0" hangingPunct="1">
              <a:lnSpc>
                <a:spcPct val="100000"/>
              </a:lnSpc>
              <a:spcBef>
                <a:spcPts val="0"/>
              </a:spcBef>
              <a:spcAft>
                <a:spcPts val="0"/>
              </a:spcAft>
              <a:buClrTx/>
              <a:buSzTx/>
              <a:tabLst/>
              <a:defRPr/>
            </a:pPr>
            <a:r>
              <a:rPr lang="en-US" sz="800" dirty="0">
                <a:latin typeface="Segoe UI"/>
              </a:rPr>
              <a:t>08  |  Introducing the new Microsoft Teams</a:t>
            </a:r>
          </a:p>
        </p:txBody>
      </p:sp>
    </p:spTree>
    <p:extLst>
      <p:ext uri="{BB962C8B-B14F-4D97-AF65-F5344CB8AC3E}">
        <p14:creationId xmlns:p14="http://schemas.microsoft.com/office/powerpoint/2010/main" val="94949723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43942B7-B5A8-F210-8917-CC92603A30BE}"/>
              </a:ext>
            </a:extLst>
          </p:cNvPr>
          <p:cNvSpPr>
            <a:spLocks noGrp="1"/>
          </p:cNvSpPr>
          <p:nvPr>
            <p:ph type="title" idx="4294967295"/>
          </p:nvPr>
        </p:nvSpPr>
        <p:spPr>
          <a:xfrm>
            <a:off x="588262" y="457200"/>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3175">
                  <a:noFill/>
                </a:ln>
                <a:solidFill>
                  <a:schemeClr val="tx2"/>
                </a:solidFill>
                <a:effectLst/>
                <a:uLnTx/>
                <a:uFillTx/>
                <a:latin typeface="+mj-lt"/>
                <a:ea typeface="+mn-ea"/>
                <a:cs typeface="Segoe UI Semilight" panose="020B0402040204020203" pitchFamily="34" charset="0"/>
              </a:rPr>
              <a:t>Collaborate across multiple tenants and multiple accounts</a:t>
            </a:r>
          </a:p>
        </p:txBody>
      </p:sp>
      <p:sp>
        <p:nvSpPr>
          <p:cNvPr id="6" name="Rectangle 5">
            <a:extLst>
              <a:ext uri="{FF2B5EF4-FFF2-40B4-BE49-F238E27FC236}">
                <a16:creationId xmlns:a16="http://schemas.microsoft.com/office/drawing/2014/main" id="{F8F8270D-7AC4-E7CD-A670-10A16F02F374}"/>
              </a:ext>
              <a:ext uri="{C183D7F6-B498-43B3-948B-1728B52AA6E4}">
                <adec:decorative xmlns:adec="http://schemas.microsoft.com/office/drawing/2017/decorative" val="1"/>
              </a:ext>
            </a:extLst>
          </p:cNvPr>
          <p:cNvSpPr/>
          <p:nvPr/>
        </p:nvSpPr>
        <p:spPr bwMode="auto">
          <a:xfrm>
            <a:off x="0" y="1192775"/>
            <a:ext cx="12192000" cy="815481"/>
          </a:xfrm>
          <a:prstGeom prst="rect">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ext Placeholder 83">
            <a:extLst>
              <a:ext uri="{FF2B5EF4-FFF2-40B4-BE49-F238E27FC236}">
                <a16:creationId xmlns:a16="http://schemas.microsoft.com/office/drawing/2014/main" id="{6D87F76B-A98C-71E7-6AD9-09DC0412FD43}"/>
              </a:ext>
            </a:extLst>
          </p:cNvPr>
          <p:cNvSpPr>
            <a:spLocks noGrp="1"/>
          </p:cNvSpPr>
          <p:nvPr/>
        </p:nvSpPr>
        <p:spPr>
          <a:xfrm>
            <a:off x="588261" y="1354294"/>
            <a:ext cx="5683687" cy="49244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1224"/>
              </a:spcBef>
              <a:spcAft>
                <a:spcPts val="0"/>
              </a:spcAft>
              <a:buClr>
                <a:schemeClr val="tx1"/>
              </a:buClr>
              <a:buSzPct val="90000"/>
              <a:buFont typeface="Wingdings" panose="05000000000000000000" pitchFamily="2" charset="2"/>
              <a:buNone/>
              <a:tabLst/>
              <a:defRPr sz="2800" b="0" kern="1200" spc="0" baseline="0">
                <a:solidFill>
                  <a:schemeClr val="tx1"/>
                </a:solidFill>
                <a:latin typeface="Segoe UI" panose="020B0502040204020203" pitchFamily="34" charset="0"/>
                <a:ea typeface="+mn-ea"/>
                <a:cs typeface="Segoe UI" panose="020B0502040204020203" pitchFamily="34" charset="0"/>
              </a:defRPr>
            </a:lvl1pPr>
            <a:lvl2pPr marL="2555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kern="1200" spc="0" baseline="0">
                <a:solidFill>
                  <a:schemeClr val="tx1"/>
                </a:solidFill>
                <a:latin typeface="+mn-lt"/>
                <a:ea typeface="+mn-ea"/>
                <a:cs typeface="+mn-cs"/>
              </a:defRPr>
            </a:lvl2pPr>
            <a:lvl3pPr marL="45085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0" kern="1200" spc="0" baseline="0">
                <a:solidFill>
                  <a:schemeClr val="tx1"/>
                </a:solidFill>
                <a:latin typeface="+mn-lt"/>
                <a:ea typeface="+mn-ea"/>
                <a:cs typeface="+mn-cs"/>
              </a:defRPr>
            </a:lvl3pPr>
            <a:lvl4pPr marL="65246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solidFill>
                  <a:schemeClr val="tx1"/>
                </a:solidFill>
                <a:latin typeface="+mn-lt"/>
                <a:ea typeface="+mn-ea"/>
                <a:cs typeface="+mn-cs"/>
              </a:defRPr>
            </a:lvl4pPr>
            <a:lvl5pPr marL="854075"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0" i="0" u="none" strike="noStrike">
                <a:solidFill>
                  <a:srgbClr val="000000"/>
                </a:solidFill>
                <a:effectLst/>
                <a:latin typeface="Segoe UI" panose="020B0502040204020203" pitchFamily="34" charset="0"/>
              </a:rPr>
              <a:t>Users can easily switch between organizations and accounts to collaborate and communicate across the entire org.</a:t>
            </a:r>
            <a:r>
              <a:rPr lang="en-US" sz="1600" b="0" i="0">
                <a:solidFill>
                  <a:srgbClr val="000000"/>
                </a:solidFill>
                <a:effectLst/>
                <a:latin typeface="Segoe UI" panose="020B0502040204020203" pitchFamily="34" charset="0"/>
              </a:rPr>
              <a:t>​</a:t>
            </a:r>
            <a:endParaRPr lang="en-US" sz="1600">
              <a:latin typeface="Segoe UI"/>
              <a:cs typeface="Segoe UI"/>
            </a:endParaRPr>
          </a:p>
        </p:txBody>
      </p:sp>
      <p:sp>
        <p:nvSpPr>
          <p:cNvPr id="3" name="TextBox 2">
            <a:extLst>
              <a:ext uri="{FF2B5EF4-FFF2-40B4-BE49-F238E27FC236}">
                <a16:creationId xmlns:a16="http://schemas.microsoft.com/office/drawing/2014/main" id="{BDCFC264-1D69-B839-3354-5A6293F7EA1C}"/>
              </a:ext>
            </a:extLst>
          </p:cNvPr>
          <p:cNvSpPr txBox="1"/>
          <p:nvPr/>
        </p:nvSpPr>
        <p:spPr>
          <a:xfrm>
            <a:off x="1129374" y="2364080"/>
            <a:ext cx="4685801" cy="1231106"/>
          </a:xfrm>
          <a:prstGeom prst="rect">
            <a:avLst/>
          </a:prstGeom>
          <a:noFill/>
        </p:spPr>
        <p:txBody>
          <a:bodyPr wrap="square" lIns="0" tIns="0" rIns="0" bIns="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C5AD4"/>
                </a:solidFill>
                <a:effectLst/>
                <a:uLnTx/>
                <a:uFillTx/>
                <a:latin typeface="Segoe UI Semibold"/>
                <a:ea typeface="+mn-ea"/>
                <a:cs typeface="+mn-cs"/>
              </a:rPr>
              <a:t>Eliminates silos</a:t>
            </a:r>
            <a:br>
              <a:rPr kumimoji="0" lang="en-US" sz="2000" b="0" i="0" u="none" strike="noStrike" kern="1200" cap="none" spc="0" normalizeH="0" baseline="0" noProof="0" dirty="0">
                <a:ln>
                  <a:noFill/>
                </a:ln>
                <a:solidFill>
                  <a:srgbClr val="5C5AD4"/>
                </a:solidFill>
                <a:effectLst/>
                <a:uLnTx/>
                <a:uFillTx/>
                <a:latin typeface="Segoe UI Semibold"/>
                <a:ea typeface="+mn-ea"/>
                <a:cs typeface="+mn-cs"/>
              </a:rPr>
            </a:br>
            <a:r>
              <a:rPr kumimoji="0" lang="en-US" sz="2000" b="0" i="0" u="none" strike="noStrike" kern="1200" cap="none" spc="0" normalizeH="0" baseline="0" noProof="0" dirty="0">
                <a:ln>
                  <a:noFill/>
                </a:ln>
                <a:solidFill>
                  <a:srgbClr val="000000"/>
                </a:solidFill>
                <a:effectLst/>
                <a:uLnTx/>
                <a:uFillTx/>
                <a:latin typeface="Segoe UI"/>
                <a:ea typeface="+mn-ea"/>
                <a:cs typeface="+mn-cs"/>
              </a:rPr>
              <a:t>Centrally manage users from across organizations and multiple work or accounts in one place</a:t>
            </a:r>
          </a:p>
        </p:txBody>
      </p:sp>
      <p:sp>
        <p:nvSpPr>
          <p:cNvPr id="7" name="TextBox 4">
            <a:extLst>
              <a:ext uri="{FF2B5EF4-FFF2-40B4-BE49-F238E27FC236}">
                <a16:creationId xmlns:a16="http://schemas.microsoft.com/office/drawing/2014/main" id="{2C7C636E-2F36-820C-9A97-C6AE88CDF532}"/>
              </a:ext>
            </a:extLst>
          </p:cNvPr>
          <p:cNvSpPr txBox="1"/>
          <p:nvPr/>
        </p:nvSpPr>
        <p:spPr>
          <a:xfrm>
            <a:off x="1103527" y="3752005"/>
            <a:ext cx="4671676" cy="1231106"/>
          </a:xfrm>
          <a:prstGeom prst="rect">
            <a:avLst/>
          </a:prstGeom>
          <a:noFill/>
        </p:spPr>
        <p:txBody>
          <a:bodyPr wrap="square" lIns="0" tIns="0" rIns="0" bIns="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C5AD4"/>
                </a:solidFill>
                <a:effectLst/>
                <a:uLnTx/>
                <a:uFillTx/>
                <a:latin typeface="Segoe UI Semibold"/>
                <a:ea typeface="+mn-ea"/>
                <a:cs typeface="+mn-cs"/>
              </a:rPr>
              <a:t>Fosters collaboration</a:t>
            </a:r>
            <a:br>
              <a:rPr kumimoji="0" lang="en-US" sz="2000" b="0" i="0" u="none" strike="noStrike" kern="1200" cap="none" spc="0" normalizeH="0" baseline="0" noProof="0" dirty="0">
                <a:ln>
                  <a:noFill/>
                </a:ln>
                <a:solidFill>
                  <a:srgbClr val="5C5AD4"/>
                </a:solidFill>
                <a:effectLst/>
                <a:uLnTx/>
                <a:uFillTx/>
                <a:latin typeface="Segoe UI Semibold"/>
                <a:ea typeface="+mn-ea"/>
                <a:cs typeface="+mn-cs"/>
              </a:rPr>
            </a:br>
            <a:r>
              <a:rPr kumimoji="0" lang="en-US" sz="2000" b="0" i="0" u="none" strike="noStrike" kern="1200" cap="none" spc="0" normalizeH="0" baseline="0" noProof="0" dirty="0">
                <a:ln>
                  <a:noFill/>
                </a:ln>
                <a:solidFill>
                  <a:srgbClr val="000000"/>
                </a:solidFill>
                <a:effectLst/>
                <a:uLnTx/>
                <a:uFillTx/>
                <a:latin typeface="Segoe UI"/>
                <a:ea typeface="+mn-ea"/>
                <a:cs typeface="+mn-cs"/>
              </a:rPr>
              <a:t>Help ensure users stay signed into multiple accounts simultaneously to receive real-time notifications </a:t>
            </a:r>
            <a:endParaRPr kumimoji="0" lang="en-US" sz="2000" b="0" i="0" u="none" strike="noStrike" kern="1200" cap="none" spc="0" normalizeH="0" baseline="30000" noProof="0" dirty="0">
              <a:ln>
                <a:noFill/>
              </a:ln>
              <a:solidFill>
                <a:srgbClr val="000000"/>
              </a:solidFill>
              <a:effectLst/>
              <a:uLnTx/>
              <a:uFillTx/>
              <a:latin typeface="Segoe UI"/>
              <a:ea typeface="+mn-ea"/>
              <a:cs typeface="+mn-cs"/>
            </a:endParaRPr>
          </a:p>
        </p:txBody>
      </p:sp>
      <p:sp>
        <p:nvSpPr>
          <p:cNvPr id="32" name="TextBox 4">
            <a:extLst>
              <a:ext uri="{FF2B5EF4-FFF2-40B4-BE49-F238E27FC236}">
                <a16:creationId xmlns:a16="http://schemas.microsoft.com/office/drawing/2014/main" id="{EEBD15F8-57FF-CFB6-DE03-B865DBD2D96C}"/>
              </a:ext>
            </a:extLst>
          </p:cNvPr>
          <p:cNvSpPr txBox="1"/>
          <p:nvPr/>
        </p:nvSpPr>
        <p:spPr>
          <a:xfrm>
            <a:off x="1129374" y="5139930"/>
            <a:ext cx="4671676" cy="1231106"/>
          </a:xfrm>
          <a:prstGeom prst="rect">
            <a:avLst/>
          </a:prstGeom>
          <a:noFill/>
        </p:spPr>
        <p:txBody>
          <a:bodyPr wrap="square" lIns="0" tIns="0" rIns="0" bIns="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C5AD4"/>
                </a:solidFill>
                <a:effectLst/>
                <a:uLnTx/>
                <a:uFillTx/>
                <a:latin typeface="Segoe UI Semibold"/>
                <a:ea typeface="+mn-ea"/>
                <a:cs typeface="+mn-cs"/>
              </a:rPr>
              <a:t>Increases flexibility</a:t>
            </a:r>
            <a:br>
              <a:rPr kumimoji="0" lang="en-US" sz="2000" b="0" i="0" u="none" strike="noStrike" kern="1200" cap="none" spc="0" normalizeH="0" baseline="0" noProof="0" dirty="0">
                <a:ln>
                  <a:noFill/>
                </a:ln>
                <a:solidFill>
                  <a:srgbClr val="5C5AD4"/>
                </a:solidFill>
                <a:effectLst/>
                <a:uLnTx/>
                <a:uFillTx/>
                <a:latin typeface="Segoe UI Semibold"/>
                <a:ea typeface="+mn-ea"/>
                <a:cs typeface="+mn-cs"/>
              </a:rPr>
            </a:br>
            <a:r>
              <a:rPr kumimoji="0" lang="en-US" sz="2000" b="0" i="0" u="none" strike="noStrike" kern="1200" cap="none" spc="0" normalizeH="0" baseline="0" noProof="0" dirty="0">
                <a:ln>
                  <a:noFill/>
                </a:ln>
                <a:solidFill>
                  <a:srgbClr val="000000"/>
                </a:solidFill>
                <a:effectLst/>
                <a:uLnTx/>
                <a:uFillTx/>
                <a:latin typeface="Segoe UI"/>
                <a:ea typeface="+mn-ea"/>
                <a:cs typeface="+mn-cs"/>
              </a:rPr>
              <a:t>Enable seamless engagement across multiple organizations or accounts without disrupting user workflows</a:t>
            </a:r>
            <a:endParaRPr kumimoji="0" lang="en-US" sz="2000" b="0" i="0" u="none" strike="noStrike" kern="1200" cap="none" spc="0" normalizeH="0" baseline="30000" noProof="0" dirty="0">
              <a:ln>
                <a:noFill/>
              </a:ln>
              <a:solidFill>
                <a:srgbClr val="000000"/>
              </a:solidFill>
              <a:effectLst/>
              <a:uLnTx/>
              <a:uFillTx/>
              <a:latin typeface="Segoe UI"/>
              <a:ea typeface="+mn-ea"/>
              <a:cs typeface="+mn-cs"/>
            </a:endParaRPr>
          </a:p>
        </p:txBody>
      </p:sp>
      <p:grpSp>
        <p:nvGrpSpPr>
          <p:cNvPr id="14" name="Group 13" descr="Screenshots showing multi tenant and multi account views on desktop.">
            <a:extLst>
              <a:ext uri="{FF2B5EF4-FFF2-40B4-BE49-F238E27FC236}">
                <a16:creationId xmlns:a16="http://schemas.microsoft.com/office/drawing/2014/main" id="{FBDEE390-33FD-9985-4890-17BDB9FFB27C}"/>
              </a:ext>
            </a:extLst>
          </p:cNvPr>
          <p:cNvGrpSpPr/>
          <p:nvPr/>
        </p:nvGrpSpPr>
        <p:grpSpPr>
          <a:xfrm>
            <a:off x="5687102" y="1358804"/>
            <a:ext cx="6210529" cy="4801121"/>
            <a:chOff x="5687102" y="1358804"/>
            <a:chExt cx="6210529" cy="4801121"/>
          </a:xfrm>
        </p:grpSpPr>
        <p:grpSp>
          <p:nvGrpSpPr>
            <p:cNvPr id="22" name="Group 21">
              <a:extLst>
                <a:ext uri="{FF2B5EF4-FFF2-40B4-BE49-F238E27FC236}">
                  <a16:creationId xmlns:a16="http://schemas.microsoft.com/office/drawing/2014/main" id="{FB77321C-0C4D-E53D-05C1-29BC5497C503}"/>
                </a:ext>
              </a:extLst>
            </p:cNvPr>
            <p:cNvGrpSpPr/>
            <p:nvPr/>
          </p:nvGrpSpPr>
          <p:grpSpPr>
            <a:xfrm>
              <a:off x="5687102" y="1845064"/>
              <a:ext cx="5340552" cy="3006084"/>
              <a:chOff x="6421798" y="1787545"/>
              <a:chExt cx="7306056" cy="4112425"/>
            </a:xfrm>
          </p:grpSpPr>
          <p:pic>
            <p:nvPicPr>
              <p:cNvPr id="23" name="Picture 22">
                <a:extLst>
                  <a:ext uri="{FF2B5EF4-FFF2-40B4-BE49-F238E27FC236}">
                    <a16:creationId xmlns:a16="http://schemas.microsoft.com/office/drawing/2014/main" id="{C06E8FC9-D84D-F55D-CC17-E3070FE8C70C}"/>
                  </a:ext>
                </a:extLst>
              </p:cNvPr>
              <p:cNvPicPr>
                <a:picLocks noChangeAspect="1"/>
              </p:cNvPicPr>
              <p:nvPr/>
            </p:nvPicPr>
            <p:blipFill rotWithShape="1">
              <a:blip r:embed="rId2"/>
              <a:srcRect l="12507" t="12534" r="12533" b="12494"/>
              <a:stretch/>
            </p:blipFill>
            <p:spPr>
              <a:xfrm>
                <a:off x="6421798" y="1787545"/>
                <a:ext cx="7306056" cy="4110295"/>
              </a:xfrm>
              <a:custGeom>
                <a:avLst/>
                <a:gdLst>
                  <a:gd name="connsiteX0" fmla="*/ 30497 w 5509073"/>
                  <a:gd name="connsiteY0" fmla="*/ 0 h 3099335"/>
                  <a:gd name="connsiteX1" fmla="*/ 5478576 w 5509073"/>
                  <a:gd name="connsiteY1" fmla="*/ 0 h 3099335"/>
                  <a:gd name="connsiteX2" fmla="*/ 5509073 w 5509073"/>
                  <a:gd name="connsiteY2" fmla="*/ 30497 h 3099335"/>
                  <a:gd name="connsiteX3" fmla="*/ 5509073 w 5509073"/>
                  <a:gd name="connsiteY3" fmla="*/ 3068838 h 3099335"/>
                  <a:gd name="connsiteX4" fmla="*/ 5478576 w 5509073"/>
                  <a:gd name="connsiteY4" fmla="*/ 3099335 h 3099335"/>
                  <a:gd name="connsiteX5" fmla="*/ 30497 w 5509073"/>
                  <a:gd name="connsiteY5" fmla="*/ 3099335 h 3099335"/>
                  <a:gd name="connsiteX6" fmla="*/ 0 w 5509073"/>
                  <a:gd name="connsiteY6" fmla="*/ 3068838 h 3099335"/>
                  <a:gd name="connsiteX7" fmla="*/ 0 w 5509073"/>
                  <a:gd name="connsiteY7" fmla="*/ 30497 h 3099335"/>
                  <a:gd name="connsiteX8" fmla="*/ 30497 w 5509073"/>
                  <a:gd name="connsiteY8" fmla="*/ 0 h 309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9073" h="3099335">
                    <a:moveTo>
                      <a:pt x="30497" y="0"/>
                    </a:moveTo>
                    <a:lnTo>
                      <a:pt x="5478576" y="0"/>
                    </a:lnTo>
                    <a:cubicBezTo>
                      <a:pt x="5495419" y="0"/>
                      <a:pt x="5509073" y="13654"/>
                      <a:pt x="5509073" y="30497"/>
                    </a:cubicBezTo>
                    <a:lnTo>
                      <a:pt x="5509073" y="3068838"/>
                    </a:lnTo>
                    <a:cubicBezTo>
                      <a:pt x="5509073" y="3085681"/>
                      <a:pt x="5495419" y="3099335"/>
                      <a:pt x="5478576" y="3099335"/>
                    </a:cubicBezTo>
                    <a:lnTo>
                      <a:pt x="30497" y="3099335"/>
                    </a:lnTo>
                    <a:cubicBezTo>
                      <a:pt x="13654" y="3099335"/>
                      <a:pt x="0" y="3085681"/>
                      <a:pt x="0" y="3068838"/>
                    </a:cubicBezTo>
                    <a:lnTo>
                      <a:pt x="0" y="30497"/>
                    </a:lnTo>
                    <a:cubicBezTo>
                      <a:pt x="0" y="13654"/>
                      <a:pt x="13654" y="0"/>
                      <a:pt x="30497" y="0"/>
                    </a:cubicBezTo>
                    <a:close/>
                  </a:path>
                </a:pathLst>
              </a:custGeom>
            </p:spPr>
          </p:pic>
          <p:sp>
            <p:nvSpPr>
              <p:cNvPr id="24" name="Rectangle: Rounded Corners 23">
                <a:extLst>
                  <a:ext uri="{FF2B5EF4-FFF2-40B4-BE49-F238E27FC236}">
                    <a16:creationId xmlns:a16="http://schemas.microsoft.com/office/drawing/2014/main" id="{AF6F7989-F4A4-5BFD-12DC-CB8F51295CAA}"/>
                  </a:ext>
                </a:extLst>
              </p:cNvPr>
              <p:cNvSpPr/>
              <p:nvPr/>
            </p:nvSpPr>
            <p:spPr>
              <a:xfrm>
                <a:off x="6421798" y="1787545"/>
                <a:ext cx="7302911" cy="4112425"/>
              </a:xfrm>
              <a:prstGeom prst="roundRect">
                <a:avLst>
                  <a:gd name="adj" fmla="val 1092"/>
                </a:avLst>
              </a:prstGeom>
              <a:noFill/>
              <a:ln w="127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2" name="Group 11">
              <a:extLst>
                <a:ext uri="{FF2B5EF4-FFF2-40B4-BE49-F238E27FC236}">
                  <a16:creationId xmlns:a16="http://schemas.microsoft.com/office/drawing/2014/main" id="{76A90C73-BD81-57DF-608B-55A7A5CAEE3C}"/>
                </a:ext>
              </a:extLst>
            </p:cNvPr>
            <p:cNvGrpSpPr/>
            <p:nvPr/>
          </p:nvGrpSpPr>
          <p:grpSpPr>
            <a:xfrm>
              <a:off x="6533557" y="3153096"/>
              <a:ext cx="5356257" cy="3006829"/>
              <a:chOff x="6533557" y="3153096"/>
              <a:chExt cx="5356257" cy="3006829"/>
            </a:xfrm>
          </p:grpSpPr>
          <p:pic>
            <p:nvPicPr>
              <p:cNvPr id="19" name="Picture 18">
                <a:extLst>
                  <a:ext uri="{FF2B5EF4-FFF2-40B4-BE49-F238E27FC236}">
                    <a16:creationId xmlns:a16="http://schemas.microsoft.com/office/drawing/2014/main" id="{555A0CFE-F2A4-191A-01FC-8ACA7A2B1253}"/>
                  </a:ext>
                </a:extLst>
              </p:cNvPr>
              <p:cNvPicPr>
                <a:picLocks noChangeAspect="1"/>
              </p:cNvPicPr>
              <p:nvPr/>
            </p:nvPicPr>
            <p:blipFill rotWithShape="1">
              <a:blip r:embed="rId3"/>
              <a:srcRect l="12493" t="12531" r="12518" b="12568"/>
              <a:stretch/>
            </p:blipFill>
            <p:spPr>
              <a:xfrm>
                <a:off x="6538038" y="3153096"/>
                <a:ext cx="5351776" cy="3006829"/>
              </a:xfrm>
              <a:custGeom>
                <a:avLst/>
                <a:gdLst>
                  <a:gd name="connsiteX0" fmla="*/ 30827 w 5508788"/>
                  <a:gd name="connsiteY0" fmla="*/ 0 h 3095045"/>
                  <a:gd name="connsiteX1" fmla="*/ 5477961 w 5508788"/>
                  <a:gd name="connsiteY1" fmla="*/ 0 h 3095045"/>
                  <a:gd name="connsiteX2" fmla="*/ 5508788 w 5508788"/>
                  <a:gd name="connsiteY2" fmla="*/ 30827 h 3095045"/>
                  <a:gd name="connsiteX3" fmla="*/ 5508788 w 5508788"/>
                  <a:gd name="connsiteY3" fmla="*/ 3064218 h 3095045"/>
                  <a:gd name="connsiteX4" fmla="*/ 5477961 w 5508788"/>
                  <a:gd name="connsiteY4" fmla="*/ 3095045 h 3095045"/>
                  <a:gd name="connsiteX5" fmla="*/ 30827 w 5508788"/>
                  <a:gd name="connsiteY5" fmla="*/ 3095045 h 3095045"/>
                  <a:gd name="connsiteX6" fmla="*/ 0 w 5508788"/>
                  <a:gd name="connsiteY6" fmla="*/ 3064218 h 3095045"/>
                  <a:gd name="connsiteX7" fmla="*/ 0 w 5508788"/>
                  <a:gd name="connsiteY7" fmla="*/ 30827 h 3095045"/>
                  <a:gd name="connsiteX8" fmla="*/ 30827 w 5508788"/>
                  <a:gd name="connsiteY8" fmla="*/ 0 h 309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8788" h="3095045">
                    <a:moveTo>
                      <a:pt x="30827" y="0"/>
                    </a:moveTo>
                    <a:lnTo>
                      <a:pt x="5477961" y="0"/>
                    </a:lnTo>
                    <a:cubicBezTo>
                      <a:pt x="5494986" y="0"/>
                      <a:pt x="5508788" y="13802"/>
                      <a:pt x="5508788" y="30827"/>
                    </a:cubicBezTo>
                    <a:lnTo>
                      <a:pt x="5508788" y="3064218"/>
                    </a:lnTo>
                    <a:cubicBezTo>
                      <a:pt x="5508788" y="3081243"/>
                      <a:pt x="5494986" y="3095045"/>
                      <a:pt x="5477961" y="3095045"/>
                    </a:cubicBezTo>
                    <a:lnTo>
                      <a:pt x="30827" y="3095045"/>
                    </a:lnTo>
                    <a:cubicBezTo>
                      <a:pt x="13802" y="3095045"/>
                      <a:pt x="0" y="3081243"/>
                      <a:pt x="0" y="3064218"/>
                    </a:cubicBezTo>
                    <a:lnTo>
                      <a:pt x="0" y="30827"/>
                    </a:lnTo>
                    <a:cubicBezTo>
                      <a:pt x="0" y="13802"/>
                      <a:pt x="13802" y="0"/>
                      <a:pt x="30827" y="0"/>
                    </a:cubicBezTo>
                    <a:close/>
                  </a:path>
                </a:pathLst>
              </a:custGeom>
            </p:spPr>
          </p:pic>
          <p:sp>
            <p:nvSpPr>
              <p:cNvPr id="20" name="Rectangle: Rounded Corners 19">
                <a:extLst>
                  <a:ext uri="{FF2B5EF4-FFF2-40B4-BE49-F238E27FC236}">
                    <a16:creationId xmlns:a16="http://schemas.microsoft.com/office/drawing/2014/main" id="{1E1CBBD5-C393-EDD0-00D8-351AC2FEC3BF}"/>
                  </a:ext>
                </a:extLst>
              </p:cNvPr>
              <p:cNvSpPr/>
              <p:nvPr/>
            </p:nvSpPr>
            <p:spPr>
              <a:xfrm>
                <a:off x="6533557" y="3153096"/>
                <a:ext cx="5338253" cy="3006084"/>
              </a:xfrm>
              <a:prstGeom prst="roundRect">
                <a:avLst>
                  <a:gd name="adj" fmla="val 1092"/>
                </a:avLst>
              </a:prstGeom>
              <a:noFill/>
              <a:ln w="127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9" name="Picture 8">
              <a:extLst>
                <a:ext uri="{FF2B5EF4-FFF2-40B4-BE49-F238E27FC236}">
                  <a16:creationId xmlns:a16="http://schemas.microsoft.com/office/drawing/2014/main" id="{FD2FB679-76C7-1E21-0E05-92CA6989F886}"/>
                </a:ext>
              </a:extLst>
            </p:cNvPr>
            <p:cNvPicPr>
              <a:picLocks noChangeAspect="1"/>
            </p:cNvPicPr>
            <p:nvPr/>
          </p:nvPicPr>
          <p:blipFill rotWithShape="1">
            <a:blip r:embed="rId3"/>
            <a:srcRect l="70724" t="12873" r="12518" b="37009"/>
            <a:stretch/>
          </p:blipFill>
          <p:spPr>
            <a:xfrm>
              <a:off x="9650004" y="1358804"/>
              <a:ext cx="2247627" cy="3781126"/>
            </a:xfrm>
            <a:custGeom>
              <a:avLst/>
              <a:gdLst>
                <a:gd name="connsiteX0" fmla="*/ 30827 w 5508788"/>
                <a:gd name="connsiteY0" fmla="*/ 0 h 3095045"/>
                <a:gd name="connsiteX1" fmla="*/ 5477961 w 5508788"/>
                <a:gd name="connsiteY1" fmla="*/ 0 h 3095045"/>
                <a:gd name="connsiteX2" fmla="*/ 5508788 w 5508788"/>
                <a:gd name="connsiteY2" fmla="*/ 30827 h 3095045"/>
                <a:gd name="connsiteX3" fmla="*/ 5508788 w 5508788"/>
                <a:gd name="connsiteY3" fmla="*/ 3064218 h 3095045"/>
                <a:gd name="connsiteX4" fmla="*/ 5477961 w 5508788"/>
                <a:gd name="connsiteY4" fmla="*/ 3095045 h 3095045"/>
                <a:gd name="connsiteX5" fmla="*/ 30827 w 5508788"/>
                <a:gd name="connsiteY5" fmla="*/ 3095045 h 3095045"/>
                <a:gd name="connsiteX6" fmla="*/ 0 w 5508788"/>
                <a:gd name="connsiteY6" fmla="*/ 3064218 h 3095045"/>
                <a:gd name="connsiteX7" fmla="*/ 0 w 5508788"/>
                <a:gd name="connsiteY7" fmla="*/ 30827 h 3095045"/>
                <a:gd name="connsiteX8" fmla="*/ 30827 w 5508788"/>
                <a:gd name="connsiteY8" fmla="*/ 0 h 309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8788" h="3095045">
                  <a:moveTo>
                    <a:pt x="30827" y="0"/>
                  </a:moveTo>
                  <a:lnTo>
                    <a:pt x="5477961" y="0"/>
                  </a:lnTo>
                  <a:cubicBezTo>
                    <a:pt x="5494986" y="0"/>
                    <a:pt x="5508788" y="13802"/>
                    <a:pt x="5508788" y="30827"/>
                  </a:cubicBezTo>
                  <a:lnTo>
                    <a:pt x="5508788" y="3064218"/>
                  </a:lnTo>
                  <a:cubicBezTo>
                    <a:pt x="5508788" y="3081243"/>
                    <a:pt x="5494986" y="3095045"/>
                    <a:pt x="5477961" y="3095045"/>
                  </a:cubicBezTo>
                  <a:lnTo>
                    <a:pt x="30827" y="3095045"/>
                  </a:lnTo>
                  <a:cubicBezTo>
                    <a:pt x="13802" y="3095045"/>
                    <a:pt x="0" y="3081243"/>
                    <a:pt x="0" y="3064218"/>
                  </a:cubicBezTo>
                  <a:lnTo>
                    <a:pt x="0" y="30827"/>
                  </a:lnTo>
                  <a:cubicBezTo>
                    <a:pt x="0" y="13802"/>
                    <a:pt x="13802" y="0"/>
                    <a:pt x="30827" y="0"/>
                  </a:cubicBezTo>
                  <a:close/>
                </a:path>
              </a:pathLst>
            </a:custGeom>
          </p:spPr>
        </p:pic>
        <p:pic>
          <p:nvPicPr>
            <p:cNvPr id="11" name="Picture 10" descr="A close-up of a word&#10;&#10;Description automatically generated">
              <a:extLst>
                <a:ext uri="{FF2B5EF4-FFF2-40B4-BE49-F238E27FC236}">
                  <a16:creationId xmlns:a16="http://schemas.microsoft.com/office/drawing/2014/main" id="{8F575FD2-EB6E-F038-ECBF-B6F7D4FD3984}"/>
                </a:ext>
              </a:extLst>
            </p:cNvPr>
            <p:cNvPicPr>
              <a:picLocks noChangeAspect="1"/>
            </p:cNvPicPr>
            <p:nvPr/>
          </p:nvPicPr>
          <p:blipFill rotWithShape="1">
            <a:blip r:embed="rId4"/>
            <a:srcRect l="15254" r="1695" b="20339"/>
            <a:stretch/>
          </p:blipFill>
          <p:spPr>
            <a:xfrm>
              <a:off x="5739621" y="1864924"/>
              <a:ext cx="174034" cy="170524"/>
            </a:xfrm>
            <a:prstGeom prst="rect">
              <a:avLst/>
            </a:prstGeom>
          </p:spPr>
        </p:pic>
        <p:pic>
          <p:nvPicPr>
            <p:cNvPr id="13" name="Picture 12" descr="A close-up of a word&#10;&#10;Description automatically generated">
              <a:extLst>
                <a:ext uri="{FF2B5EF4-FFF2-40B4-BE49-F238E27FC236}">
                  <a16:creationId xmlns:a16="http://schemas.microsoft.com/office/drawing/2014/main" id="{93F2DED2-6D52-AABD-3841-7004151089FB}"/>
                </a:ext>
              </a:extLst>
            </p:cNvPr>
            <p:cNvPicPr>
              <a:picLocks noChangeAspect="1"/>
            </p:cNvPicPr>
            <p:nvPr/>
          </p:nvPicPr>
          <p:blipFill rotWithShape="1">
            <a:blip r:embed="rId4"/>
            <a:srcRect l="15254" r="1695" b="20339"/>
            <a:stretch/>
          </p:blipFill>
          <p:spPr>
            <a:xfrm>
              <a:off x="6584291" y="3169669"/>
              <a:ext cx="163251" cy="159741"/>
            </a:xfrm>
            <a:prstGeom prst="rect">
              <a:avLst/>
            </a:prstGeom>
          </p:spPr>
        </p:pic>
      </p:grpSp>
      <p:sp>
        <p:nvSpPr>
          <p:cNvPr id="17" name="TextBox 25">
            <a:extLst>
              <a:ext uri="{FF2B5EF4-FFF2-40B4-BE49-F238E27FC236}">
                <a16:creationId xmlns:a16="http://schemas.microsoft.com/office/drawing/2014/main" id="{21DA9BE5-C0A4-270E-69DA-C2A2B7C701F1}"/>
              </a:ext>
            </a:extLst>
          </p:cNvPr>
          <p:cNvSpPr txBox="1"/>
          <p:nvPr/>
        </p:nvSpPr>
        <p:spPr>
          <a:xfrm>
            <a:off x="7089404" y="6271994"/>
            <a:ext cx="3361851" cy="184666"/>
          </a:xfrm>
          <a:prstGeom prst="rect">
            <a:avLst/>
          </a:prstGeom>
          <a:noFill/>
        </p:spPr>
        <p:txBody>
          <a:bodyPr wrap="square" lIns="0" tIns="0" rIns="0" bIns="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a:latin typeface="Segoe UI Semibold" panose="020B0702040204020203" pitchFamily="34" charset="0"/>
                <a:cs typeface="Segoe UI Semibold" panose="020B0702040204020203" pitchFamily="34" charset="0"/>
              </a:rPr>
              <a:t>Multi-tenant (top), multi-account</a:t>
            </a:r>
          </a:p>
        </p:txBody>
      </p:sp>
      <p:grpSp>
        <p:nvGrpSpPr>
          <p:cNvPr id="15" name="Group 14">
            <a:extLst>
              <a:ext uri="{FF2B5EF4-FFF2-40B4-BE49-F238E27FC236}">
                <a16:creationId xmlns:a16="http://schemas.microsoft.com/office/drawing/2014/main" id="{85F9B343-D68B-7E7C-C1A6-4E6B839BD109}"/>
              </a:ext>
              <a:ext uri="{C183D7F6-B498-43B3-948B-1728B52AA6E4}">
                <adec:decorative xmlns:adec="http://schemas.microsoft.com/office/drawing/2017/decorative" val="1"/>
              </a:ext>
            </a:extLst>
          </p:cNvPr>
          <p:cNvGrpSpPr/>
          <p:nvPr/>
        </p:nvGrpSpPr>
        <p:grpSpPr>
          <a:xfrm>
            <a:off x="445712" y="5139930"/>
            <a:ext cx="508475" cy="508475"/>
            <a:chOff x="445712" y="5139930"/>
            <a:chExt cx="508475" cy="508475"/>
          </a:xfrm>
        </p:grpSpPr>
        <p:sp>
          <p:nvSpPr>
            <p:cNvPr id="31" name="Oval 30">
              <a:extLst>
                <a:ext uri="{FF2B5EF4-FFF2-40B4-BE49-F238E27FC236}">
                  <a16:creationId xmlns:a16="http://schemas.microsoft.com/office/drawing/2014/main" id="{D1F6CF6F-E6E7-D132-C570-D20A57AC5A9A}"/>
                </a:ext>
              </a:extLst>
            </p:cNvPr>
            <p:cNvSpPr/>
            <p:nvPr/>
          </p:nvSpPr>
          <p:spPr bwMode="auto">
            <a:xfrm>
              <a:off x="445712" y="5139930"/>
              <a:ext cx="508475" cy="508475"/>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arrow_16" title="Icon of two arrows that crisscross">
              <a:extLst>
                <a:ext uri="{FF2B5EF4-FFF2-40B4-BE49-F238E27FC236}">
                  <a16:creationId xmlns:a16="http://schemas.microsoft.com/office/drawing/2014/main" id="{348EC6D0-995F-0B08-8241-D4564E34D13F}"/>
                </a:ext>
              </a:extLst>
            </p:cNvPr>
            <p:cNvSpPr>
              <a:spLocks noChangeAspect="1" noEditPoints="1"/>
            </p:cNvSpPr>
            <p:nvPr/>
          </p:nvSpPr>
          <p:spPr bwMode="auto">
            <a:xfrm>
              <a:off x="562548" y="5292895"/>
              <a:ext cx="274801" cy="202543"/>
            </a:xfrm>
            <a:custGeom>
              <a:avLst/>
              <a:gdLst>
                <a:gd name="T0" fmla="*/ 347 w 347"/>
                <a:gd name="T1" fmla="*/ 206 h 254"/>
                <a:gd name="T2" fmla="*/ 182 w 347"/>
                <a:gd name="T3" fmla="*/ 151 h 254"/>
                <a:gd name="T4" fmla="*/ 135 w 347"/>
                <a:gd name="T5" fmla="*/ 101 h 254"/>
                <a:gd name="T6" fmla="*/ 0 w 347"/>
                <a:gd name="T7" fmla="*/ 47 h 254"/>
                <a:gd name="T8" fmla="*/ 347 w 347"/>
                <a:gd name="T9" fmla="*/ 48 h 254"/>
                <a:gd name="T10" fmla="*/ 158 w 347"/>
                <a:gd name="T11" fmla="*/ 130 h 254"/>
                <a:gd name="T12" fmla="*/ 0 w 347"/>
                <a:gd name="T13" fmla="*/ 207 h 254"/>
                <a:gd name="T14" fmla="*/ 299 w 347"/>
                <a:gd name="T15" fmla="*/ 95 h 254"/>
                <a:gd name="T16" fmla="*/ 347 w 347"/>
                <a:gd name="T17" fmla="*/ 48 h 254"/>
                <a:gd name="T18" fmla="*/ 299 w 347"/>
                <a:gd name="T19" fmla="*/ 0 h 254"/>
                <a:gd name="T20" fmla="*/ 299 w 347"/>
                <a:gd name="T21" fmla="*/ 254 h 254"/>
                <a:gd name="T22" fmla="*/ 347 w 347"/>
                <a:gd name="T23" fmla="*/ 206 h 254"/>
                <a:gd name="T24" fmla="*/ 299 w 347"/>
                <a:gd name="T25" fmla="*/ 15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 h="254">
                  <a:moveTo>
                    <a:pt x="347" y="206"/>
                  </a:moveTo>
                  <a:cubicBezTo>
                    <a:pt x="258" y="212"/>
                    <a:pt x="213" y="183"/>
                    <a:pt x="182" y="151"/>
                  </a:cubicBezTo>
                  <a:moveTo>
                    <a:pt x="135" y="101"/>
                  </a:moveTo>
                  <a:cubicBezTo>
                    <a:pt x="74" y="47"/>
                    <a:pt x="0" y="47"/>
                    <a:pt x="0" y="47"/>
                  </a:cubicBezTo>
                  <a:moveTo>
                    <a:pt x="347" y="48"/>
                  </a:moveTo>
                  <a:cubicBezTo>
                    <a:pt x="232" y="41"/>
                    <a:pt x="190" y="91"/>
                    <a:pt x="158" y="130"/>
                  </a:cubicBezTo>
                  <a:cubicBezTo>
                    <a:pt x="94" y="207"/>
                    <a:pt x="0" y="207"/>
                    <a:pt x="0" y="207"/>
                  </a:cubicBezTo>
                  <a:moveTo>
                    <a:pt x="299" y="95"/>
                  </a:moveTo>
                  <a:cubicBezTo>
                    <a:pt x="347" y="48"/>
                    <a:pt x="347" y="48"/>
                    <a:pt x="347" y="48"/>
                  </a:cubicBezTo>
                  <a:cubicBezTo>
                    <a:pt x="299" y="0"/>
                    <a:pt x="299" y="0"/>
                    <a:pt x="299" y="0"/>
                  </a:cubicBezTo>
                  <a:moveTo>
                    <a:pt x="299" y="254"/>
                  </a:moveTo>
                  <a:cubicBezTo>
                    <a:pt x="347" y="206"/>
                    <a:pt x="347" y="206"/>
                    <a:pt x="347" y="206"/>
                  </a:cubicBezTo>
                  <a:cubicBezTo>
                    <a:pt x="299" y="158"/>
                    <a:pt x="299" y="158"/>
                    <a:pt x="299" y="158"/>
                  </a:cubicBezTo>
                </a:path>
              </a:pathLst>
            </a:custGeom>
            <a:noFill/>
            <a:ln w="222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endParaRPr lang="en-US">
                <a:gradFill>
                  <a:gsLst>
                    <a:gs pos="0">
                      <a:srgbClr val="505050"/>
                    </a:gs>
                    <a:gs pos="100000">
                      <a:srgbClr val="505050"/>
                    </a:gs>
                  </a:gsLst>
                  <a:lin ang="5400000" scaled="1"/>
                </a:gradFill>
              </a:endParaRPr>
            </a:p>
          </p:txBody>
        </p:sp>
      </p:grpSp>
      <p:grpSp>
        <p:nvGrpSpPr>
          <p:cNvPr id="16" name="Group 15">
            <a:extLst>
              <a:ext uri="{FF2B5EF4-FFF2-40B4-BE49-F238E27FC236}">
                <a16:creationId xmlns:a16="http://schemas.microsoft.com/office/drawing/2014/main" id="{8A1226D2-886E-9071-B038-42F629F58836}"/>
              </a:ext>
              <a:ext uri="{C183D7F6-B498-43B3-948B-1728B52AA6E4}">
                <adec:decorative xmlns:adec="http://schemas.microsoft.com/office/drawing/2017/decorative" val="1"/>
              </a:ext>
            </a:extLst>
          </p:cNvPr>
          <p:cNvGrpSpPr/>
          <p:nvPr/>
        </p:nvGrpSpPr>
        <p:grpSpPr>
          <a:xfrm>
            <a:off x="445712" y="3752005"/>
            <a:ext cx="508475" cy="508475"/>
            <a:chOff x="445712" y="3752005"/>
            <a:chExt cx="508475" cy="508475"/>
          </a:xfrm>
        </p:grpSpPr>
        <p:sp>
          <p:nvSpPr>
            <p:cNvPr id="5" name="Oval 4">
              <a:extLst>
                <a:ext uri="{FF2B5EF4-FFF2-40B4-BE49-F238E27FC236}">
                  <a16:creationId xmlns:a16="http://schemas.microsoft.com/office/drawing/2014/main" id="{FE70486F-8AF9-A20E-7647-D3FD1C36AE05}"/>
                </a:ext>
              </a:extLst>
            </p:cNvPr>
            <p:cNvSpPr/>
            <p:nvPr/>
          </p:nvSpPr>
          <p:spPr bwMode="auto">
            <a:xfrm>
              <a:off x="445712" y="3752005"/>
              <a:ext cx="508475" cy="508475"/>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Commitments_EC4D" title="Icon of a handshake">
              <a:extLst>
                <a:ext uri="{FF2B5EF4-FFF2-40B4-BE49-F238E27FC236}">
                  <a16:creationId xmlns:a16="http://schemas.microsoft.com/office/drawing/2014/main" id="{CF4BE983-9898-BD65-8908-9212CC3DCAB6}"/>
                </a:ext>
              </a:extLst>
            </p:cNvPr>
            <p:cNvSpPr>
              <a:spLocks noChangeAspect="1" noEditPoints="1"/>
            </p:cNvSpPr>
            <p:nvPr/>
          </p:nvSpPr>
          <p:spPr bwMode="auto">
            <a:xfrm>
              <a:off x="541484" y="3863267"/>
              <a:ext cx="304971" cy="285949"/>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222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endParaRPr lang="en-US">
                <a:gradFill>
                  <a:gsLst>
                    <a:gs pos="0">
                      <a:srgbClr val="505050"/>
                    </a:gs>
                    <a:gs pos="100000">
                      <a:srgbClr val="505050"/>
                    </a:gs>
                  </a:gsLst>
                  <a:lin ang="5400000" scaled="1"/>
                </a:gradFill>
              </a:endParaRPr>
            </a:p>
          </p:txBody>
        </p:sp>
      </p:grpSp>
      <p:grpSp>
        <p:nvGrpSpPr>
          <p:cNvPr id="18" name="Group 17">
            <a:extLst>
              <a:ext uri="{FF2B5EF4-FFF2-40B4-BE49-F238E27FC236}">
                <a16:creationId xmlns:a16="http://schemas.microsoft.com/office/drawing/2014/main" id="{04554838-4930-2A5D-C170-25EE5040DFCA}"/>
              </a:ext>
              <a:ext uri="{C183D7F6-B498-43B3-948B-1728B52AA6E4}">
                <adec:decorative xmlns:adec="http://schemas.microsoft.com/office/drawing/2017/decorative" val="1"/>
              </a:ext>
            </a:extLst>
          </p:cNvPr>
          <p:cNvGrpSpPr/>
          <p:nvPr/>
        </p:nvGrpSpPr>
        <p:grpSpPr>
          <a:xfrm>
            <a:off x="445712" y="2364080"/>
            <a:ext cx="508475" cy="508475"/>
            <a:chOff x="445712" y="2364080"/>
            <a:chExt cx="508475" cy="508475"/>
          </a:xfrm>
        </p:grpSpPr>
        <p:sp>
          <p:nvSpPr>
            <p:cNvPr id="2" name="Oval 1">
              <a:extLst>
                <a:ext uri="{FF2B5EF4-FFF2-40B4-BE49-F238E27FC236}">
                  <a16:creationId xmlns:a16="http://schemas.microsoft.com/office/drawing/2014/main" id="{B5421453-077B-ADBB-AA4F-185AF8A97EA9}"/>
                </a:ext>
              </a:extLst>
            </p:cNvPr>
            <p:cNvSpPr/>
            <p:nvPr/>
          </p:nvSpPr>
          <p:spPr bwMode="auto">
            <a:xfrm>
              <a:off x="445712" y="2364080"/>
              <a:ext cx="508475" cy="508475"/>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illegal" title="Icon of a circle with a diagonal line through it">
              <a:extLst>
                <a:ext uri="{FF2B5EF4-FFF2-40B4-BE49-F238E27FC236}">
                  <a16:creationId xmlns:a16="http://schemas.microsoft.com/office/drawing/2014/main" id="{B60D0228-7BC7-E2DF-437E-C17B08A01157}"/>
                </a:ext>
              </a:extLst>
            </p:cNvPr>
            <p:cNvSpPr>
              <a:spLocks noChangeAspect="1" noEditPoints="1"/>
            </p:cNvSpPr>
            <p:nvPr/>
          </p:nvSpPr>
          <p:spPr bwMode="auto">
            <a:xfrm>
              <a:off x="548817" y="2467599"/>
              <a:ext cx="302265" cy="301437"/>
            </a:xfrm>
            <a:custGeom>
              <a:avLst/>
              <a:gdLst>
                <a:gd name="T0" fmla="*/ 265 w 265"/>
                <a:gd name="T1" fmla="*/ 133 h 265"/>
                <a:gd name="T2" fmla="*/ 132 w 265"/>
                <a:gd name="T3" fmla="*/ 265 h 265"/>
                <a:gd name="T4" fmla="*/ 0 w 265"/>
                <a:gd name="T5" fmla="*/ 133 h 265"/>
                <a:gd name="T6" fmla="*/ 132 w 265"/>
                <a:gd name="T7" fmla="*/ 0 h 265"/>
                <a:gd name="T8" fmla="*/ 265 w 265"/>
                <a:gd name="T9" fmla="*/ 133 h 265"/>
                <a:gd name="T10" fmla="*/ 226 w 265"/>
                <a:gd name="T11" fmla="*/ 227 h 265"/>
                <a:gd name="T12" fmla="*/ 39 w 265"/>
                <a:gd name="T13" fmla="*/ 39 h 265"/>
              </a:gdLst>
              <a:ahLst/>
              <a:cxnLst>
                <a:cxn ang="0">
                  <a:pos x="T0" y="T1"/>
                </a:cxn>
                <a:cxn ang="0">
                  <a:pos x="T2" y="T3"/>
                </a:cxn>
                <a:cxn ang="0">
                  <a:pos x="T4" y="T5"/>
                </a:cxn>
                <a:cxn ang="0">
                  <a:pos x="T6" y="T7"/>
                </a:cxn>
                <a:cxn ang="0">
                  <a:pos x="T8" y="T9"/>
                </a:cxn>
                <a:cxn ang="0">
                  <a:pos x="T10" y="T11"/>
                </a:cxn>
                <a:cxn ang="0">
                  <a:pos x="T12" y="T13"/>
                </a:cxn>
              </a:cxnLst>
              <a:rect l="0" t="0" r="r" b="b"/>
              <a:pathLst>
                <a:path w="265" h="265">
                  <a:moveTo>
                    <a:pt x="265" y="133"/>
                  </a:moveTo>
                  <a:cubicBezTo>
                    <a:pt x="265" y="206"/>
                    <a:pt x="205" y="265"/>
                    <a:pt x="132" y="265"/>
                  </a:cubicBezTo>
                  <a:cubicBezTo>
                    <a:pt x="59" y="265"/>
                    <a:pt x="0" y="206"/>
                    <a:pt x="0" y="133"/>
                  </a:cubicBezTo>
                  <a:cubicBezTo>
                    <a:pt x="0" y="60"/>
                    <a:pt x="59" y="0"/>
                    <a:pt x="132" y="0"/>
                  </a:cubicBezTo>
                  <a:cubicBezTo>
                    <a:pt x="205" y="0"/>
                    <a:pt x="265" y="60"/>
                    <a:pt x="265" y="133"/>
                  </a:cubicBezTo>
                  <a:close/>
                  <a:moveTo>
                    <a:pt x="226" y="227"/>
                  </a:moveTo>
                  <a:cubicBezTo>
                    <a:pt x="39" y="39"/>
                    <a:pt x="39" y="39"/>
                    <a:pt x="39" y="39"/>
                  </a:cubicBezTo>
                </a:path>
              </a:pathLst>
            </a:custGeom>
            <a:noFill/>
            <a:ln w="222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endParaRPr lang="en-US">
                <a:gradFill>
                  <a:gsLst>
                    <a:gs pos="0">
                      <a:srgbClr val="505050"/>
                    </a:gs>
                    <a:gs pos="100000">
                      <a:srgbClr val="505050"/>
                    </a:gs>
                  </a:gsLst>
                  <a:lin ang="5400000" scaled="1"/>
                </a:gradFill>
              </a:endParaRPr>
            </a:p>
          </p:txBody>
        </p:sp>
      </p:grpSp>
      <p:sp>
        <p:nvSpPr>
          <p:cNvPr id="10" name="TextBox 9">
            <a:extLst>
              <a:ext uri="{FF2B5EF4-FFF2-40B4-BE49-F238E27FC236}">
                <a16:creationId xmlns:a16="http://schemas.microsoft.com/office/drawing/2014/main" id="{46EF715D-B2A9-8C53-8204-3E23D7A87F02}"/>
              </a:ext>
            </a:extLst>
          </p:cNvPr>
          <p:cNvSpPr txBox="1"/>
          <p:nvPr/>
        </p:nvSpPr>
        <p:spPr>
          <a:xfrm>
            <a:off x="7580378" y="6483553"/>
            <a:ext cx="4023360" cy="123111"/>
          </a:xfrm>
          <a:prstGeom prst="rect">
            <a:avLst/>
          </a:prstGeom>
          <a:noFill/>
        </p:spPr>
        <p:txBody>
          <a:bodyPr wrap="square" lIns="0" tIns="0" rIns="0" bIns="0" rtlCol="0" anchor="b">
            <a:spAutoFit/>
          </a:bodyPr>
          <a:lstStyle/>
          <a:p>
            <a:pPr marR="0" lvl="0" algn="r" defTabSz="914367" rtl="0" eaLnBrk="1" fontAlgn="auto" latinLnBrk="0" hangingPunct="1">
              <a:lnSpc>
                <a:spcPct val="100000"/>
              </a:lnSpc>
              <a:spcBef>
                <a:spcPts val="0"/>
              </a:spcBef>
              <a:spcAft>
                <a:spcPts val="0"/>
              </a:spcAft>
              <a:buClrTx/>
              <a:buSzTx/>
              <a:tabLst/>
              <a:defRPr/>
            </a:pPr>
            <a:r>
              <a:rPr lang="en-US" sz="800" dirty="0">
                <a:latin typeface="Segoe UI"/>
              </a:rPr>
              <a:t>09  |  Introducing the new Microsoft Teams</a:t>
            </a:r>
          </a:p>
        </p:txBody>
      </p:sp>
    </p:spTree>
    <p:extLst>
      <p:ext uri="{BB962C8B-B14F-4D97-AF65-F5344CB8AC3E}">
        <p14:creationId xmlns:p14="http://schemas.microsoft.com/office/powerpoint/2010/main" val="2341324907"/>
      </p:ext>
    </p:extLst>
  </p:cSld>
  <p:clrMapOvr>
    <a:masterClrMapping/>
  </p:clrMapOvr>
  <p:transition>
    <p:fade/>
  </p:transition>
</p:sld>
</file>

<file path=ppt/theme/theme1.xml><?xml version="1.0" encoding="utf-8"?>
<a:theme xmlns:a="http://schemas.openxmlformats.org/drawingml/2006/main" name="White template">
  <a:themeElements>
    <a:clrScheme name="Custom 3">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34258E"/>
      </a:hlink>
      <a:folHlink>
        <a:srgbClr val="34258E"/>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0B115B32-BF46-4046-9BDF-1201ED5DA0B4}" vid="{5962B83E-5F01-514D-B054-0910B47419D7}"/>
    </a:ext>
  </a:extLst>
</a:theme>
</file>

<file path=ppt/theme/theme2.xml><?xml version="1.0" encoding="utf-8"?>
<a:theme xmlns:a="http://schemas.openxmlformats.org/drawingml/2006/main" name="1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0B115B32-BF46-4046-9BDF-1201ED5DA0B4}" vid="{5962B83E-5F01-514D-B054-0910B47419D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MediaServiceKeyPoints xmlns="a647c833-fbf3-42d0-9d1a-fdc4c4d8b08f" xsi:nil="true"/>
    <lcf76f155ced4ddcb4097134ff3c332f xmlns="a647c833-fbf3-42d0-9d1a-fdc4c4d8b08f">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SharedWithUsers xmlns="ebe725d4-5a61-4827-9af4-da8e7f768b99">
      <UserInfo>
        <DisplayName/>
        <AccountId xsi:nil="true"/>
        <AccountType/>
      </UserInfo>
    </SharedWithUsers>
    <MediaLengthInSeconds xmlns="a647c833-fbf3-42d0-9d1a-fdc4c4d8b08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6F3DD10A2FB74F84202BE2FE5FDEEE" ma:contentTypeVersion="18" ma:contentTypeDescription="Create a new document." ma:contentTypeScope="" ma:versionID="cef2c116df82743972450a63d8baa197">
  <xsd:schema xmlns:xsd="http://www.w3.org/2001/XMLSchema" xmlns:xs="http://www.w3.org/2001/XMLSchema" xmlns:p="http://schemas.microsoft.com/office/2006/metadata/properties" xmlns:ns1="http://schemas.microsoft.com/sharepoint/v3" xmlns:ns2="a647c833-fbf3-42d0-9d1a-fdc4c4d8b08f" xmlns:ns3="ebe725d4-5a61-4827-9af4-da8e7f768b99" xmlns:ns4="230e9df3-be65-4c73-a93b-d1236ebd677e" targetNamespace="http://schemas.microsoft.com/office/2006/metadata/properties" ma:root="true" ma:fieldsID="a089d77f356877f58a980fbd33579bf2" ns1:_="" ns2:_="" ns3:_="" ns4:_="">
    <xsd:import namespace="http://schemas.microsoft.com/sharepoint/v3"/>
    <xsd:import namespace="a647c833-fbf3-42d0-9d1a-fdc4c4d8b08f"/>
    <xsd:import namespace="ebe725d4-5a61-4827-9af4-da8e7f768b99"/>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47c833-fbf3-42d0-9d1a-fdc4c4d8b0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e725d4-5a61-4827-9af4-da8e7f768b9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57a3bff8-df63-4481-8366-b3de2a9a59c0}" ma:internalName="TaxCatchAll" ma:showField="CatchAllData" ma:web="ebe725d4-5a61-4827-9af4-da8e7f768b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230e9df3-be65-4c73-a93b-d1236ebd677e"/>
    <ds:schemaRef ds:uri="a647c833-fbf3-42d0-9d1a-fdc4c4d8b08f"/>
    <ds:schemaRef ds:uri="ebe725d4-5a61-4827-9af4-da8e7f768b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7DD4A78-2952-49EC-81B8-2FD8930EAC0D}">
  <ds:schemaRefs>
    <ds:schemaRef ds:uri="230e9df3-be65-4c73-a93b-d1236ebd677e"/>
    <ds:schemaRef ds:uri="a647c833-fbf3-42d0-9d1a-fdc4c4d8b08f"/>
    <ds:schemaRef ds:uri="ebe725d4-5a61-4827-9af4-da8e7f768b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Microsoft_Teams_Template</Template>
  <TotalTime>1393</TotalTime>
  <Words>1600</Words>
  <Application>Microsoft Office PowerPoint</Application>
  <PresentationFormat>Widescreen</PresentationFormat>
  <Paragraphs>151</Paragraphs>
  <Slides>15</Slides>
  <Notes>6</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Consolas</vt:lpstr>
      <vt:lpstr>Segoe UI</vt:lpstr>
      <vt:lpstr>Segoe UI Semibold</vt:lpstr>
      <vt:lpstr>Wingdings</vt:lpstr>
      <vt:lpstr>White template</vt:lpstr>
      <vt:lpstr>1_White template</vt:lpstr>
      <vt:lpstr>Say hello to the new Microsoft Teams</vt:lpstr>
      <vt:lpstr>New Teams is now generally available</vt:lpstr>
      <vt:lpstr>Switch to new Teams by flipping the toggle, it’s easy!</vt:lpstr>
      <vt:lpstr>A high-performing, more secure Microsoft Teams</vt:lpstr>
      <vt:lpstr>Performance benchmarking</vt:lpstr>
      <vt:lpstr>Side-by-side video of classic Teams vs. new Teams</vt:lpstr>
      <vt:lpstr>The new  Teams for admins </vt:lpstr>
      <vt:lpstr>Seamless flexibility for multi-tenant orgs to collaborate</vt:lpstr>
      <vt:lpstr>Collaborate across multiple tenants and multiple accounts</vt:lpstr>
      <vt:lpstr>The new Teams for Help Desk</vt:lpstr>
      <vt:lpstr>Try the new Teams toggle for Help Desk</vt:lpstr>
      <vt:lpstr>Multi-Tenant Multi-Account for Help Desk</vt:lpstr>
      <vt:lpstr>Multi-Tenant Multi-Account for Help Desk (continued)</vt:lpstr>
      <vt:lpstr>Resources to get started</vt:lpstr>
      <vt:lpstr>©2023 Microsoft Corporation. All rights reserved. This document is provided “as-is”. Information and views expressed in this document, including URL and other Internet website references, may change without notice. You bear the risk of using it. This document does not provide you with any legal rights to any intellectual property in any Microsoft product. You may copy and use this document for your internal reference purposes.</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name or presentation title</dc:title>
  <dc:subject>&lt;Event name&gt;</dc:subject>
  <dc:creator>Microsoft</dc:creator>
  <cp:keywords/>
  <dc:description/>
  <cp:lastModifiedBy>Jessie Hwang</cp:lastModifiedBy>
  <cp:revision>95</cp:revision>
  <dcterms:created xsi:type="dcterms:W3CDTF">2023-02-22T23:12:15Z</dcterms:created>
  <dcterms:modified xsi:type="dcterms:W3CDTF">2023-10-05T03:50:24Z</dcterms:modified>
  <cp:category>Microsoft Teams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0x0101002B6F3DD10A2FB74F84202BE2FE5FDEEE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MediaServiceImageTags">
    <vt:lpwstr/>
  </property>
  <property fmtid="{D5CDD505-2E9C-101B-9397-08002B2CF9AE}" pid="19" name="Order">
    <vt:r8>443100</vt:r8>
  </property>
  <property fmtid="{D5CDD505-2E9C-101B-9397-08002B2CF9AE}" pid="20" name="xd_Signature">
    <vt:bool>false</vt:bool>
  </property>
  <property fmtid="{D5CDD505-2E9C-101B-9397-08002B2CF9AE}" pid="21" name="xd_ProgID">
    <vt:lpwstr/>
  </property>
  <property fmtid="{D5CDD505-2E9C-101B-9397-08002B2CF9AE}" pid="22" name="ComplianceAssetId">
    <vt:lpwstr/>
  </property>
  <property fmtid="{D5CDD505-2E9C-101B-9397-08002B2CF9AE}" pid="23" name="TemplateUrl">
    <vt:lpwstr/>
  </property>
  <property fmtid="{D5CDD505-2E9C-101B-9397-08002B2CF9AE}" pid="24" name="_ExtendedDescription">
    <vt:lpwstr/>
  </property>
  <property fmtid="{D5CDD505-2E9C-101B-9397-08002B2CF9AE}" pid="25" name="TriggerFlowInfo">
    <vt:lpwstr/>
  </property>
</Properties>
</file>